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667" r:id="rId2"/>
    <p:sldId id="560" r:id="rId3"/>
    <p:sldId id="561" r:id="rId4"/>
    <p:sldId id="543" r:id="rId5"/>
    <p:sldId id="649" r:id="rId6"/>
    <p:sldId id="540" r:id="rId7"/>
    <p:sldId id="542" r:id="rId8"/>
    <p:sldId id="621" r:id="rId9"/>
    <p:sldId id="645" r:id="rId10"/>
    <p:sldId id="555" r:id="rId11"/>
    <p:sldId id="666" r:id="rId12"/>
    <p:sldId id="646" r:id="rId13"/>
    <p:sldId id="603" r:id="rId14"/>
    <p:sldId id="644" r:id="rId15"/>
    <p:sldId id="650" r:id="rId16"/>
    <p:sldId id="651" r:id="rId17"/>
    <p:sldId id="652" r:id="rId18"/>
    <p:sldId id="653" r:id="rId19"/>
    <p:sldId id="654" r:id="rId20"/>
    <p:sldId id="655" r:id="rId21"/>
    <p:sldId id="656" r:id="rId22"/>
    <p:sldId id="609" r:id="rId23"/>
    <p:sldId id="608" r:id="rId24"/>
    <p:sldId id="671" r:id="rId25"/>
    <p:sldId id="664" r:id="rId26"/>
    <p:sldId id="665" r:id="rId27"/>
    <p:sldId id="660" r:id="rId28"/>
    <p:sldId id="672" r:id="rId29"/>
    <p:sldId id="663" r:id="rId30"/>
    <p:sldId id="657" r:id="rId31"/>
    <p:sldId id="673" r:id="rId32"/>
    <p:sldId id="659" r:id="rId33"/>
    <p:sldId id="670" r:id="rId34"/>
    <p:sldId id="662" r:id="rId35"/>
    <p:sldId id="674" r:id="rId36"/>
    <p:sldId id="675" r:id="rId37"/>
    <p:sldId id="676" r:id="rId38"/>
    <p:sldId id="677" r:id="rId39"/>
    <p:sldId id="678" r:id="rId40"/>
    <p:sldId id="668" r:id="rId41"/>
    <p:sldId id="548" r:id="rId42"/>
    <p:sldId id="549" r:id="rId43"/>
    <p:sldId id="551" r:id="rId44"/>
    <p:sldId id="552" r:id="rId45"/>
    <p:sldId id="558" r:id="rId46"/>
    <p:sldId id="624" r:id="rId47"/>
    <p:sldId id="647" r:id="rId48"/>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99CC00"/>
    <a:srgbClr val="333399"/>
    <a:srgbClr val="FEF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22" autoAdjust="0"/>
    <p:restoredTop sz="65530" autoAdjust="0"/>
  </p:normalViewPr>
  <p:slideViewPr>
    <p:cSldViewPr>
      <p:cViewPr varScale="1">
        <p:scale>
          <a:sx n="49" d="100"/>
          <a:sy n="49" d="100"/>
        </p:scale>
        <p:origin x="1830" y="3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3" d="100"/>
        <a:sy n="63" d="100"/>
      </p:scale>
      <p:origin x="0" y="-7104"/>
    </p:cViewPr>
  </p:sorterViewPr>
  <p:notesViewPr>
    <p:cSldViewPr>
      <p:cViewPr varScale="1">
        <p:scale>
          <a:sx n="56" d="100"/>
          <a:sy n="56"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slide" Target="slides/slide32.xml"/><Relationship Id="rId1" Type="http://schemas.openxmlformats.org/officeDocument/2006/relationships/slide" Target="slides/slide1.xml"/><Relationship Id="rId5" Type="http://schemas.openxmlformats.org/officeDocument/2006/relationships/slide" Target="slides/slide36.xml"/><Relationship Id="rId4" Type="http://schemas.openxmlformats.org/officeDocument/2006/relationships/slide" Target="slides/slide34.xml"/></Relationships>
</file>

<file path=ppt/diagrams/_rels/data1.xml.rels><?xml version="1.0" encoding="UTF-8" standalone="yes"?>
<Relationships xmlns="http://schemas.openxmlformats.org/package/2006/relationships"><Relationship Id="rId1" Type="http://schemas.openxmlformats.org/officeDocument/2006/relationships/image" Target="../media/image12.jpg"/></Relationships>
</file>

<file path=ppt/diagrams/_rels/data2.xml.rels><?xml version="1.0" encoding="UTF-8" standalone="yes"?>
<Relationships xmlns="http://schemas.openxmlformats.org/package/2006/relationships"><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C018CA-1F3D-4EE8-8F9E-F744AC51B982}" type="doc">
      <dgm:prSet loTypeId="urn:microsoft.com/office/officeart/2005/8/layout/vList3" loCatId="list" qsTypeId="urn:microsoft.com/office/officeart/2005/8/quickstyle/simple1" qsCatId="simple" csTypeId="urn:microsoft.com/office/officeart/2005/8/colors/accent1_2" csCatId="accent1" phldr="1"/>
      <dgm:spPr/>
    </dgm:pt>
    <dgm:pt modelId="{2A615FA2-042F-4E09-8315-E2E44874BD08}">
      <dgm:prSet phldrT="[Text]" custT="1"/>
      <dgm:spPr/>
      <dgm:t>
        <a:bodyPr/>
        <a:lstStyle/>
        <a:p>
          <a:pPr algn="l"/>
          <a:r>
            <a:rPr lang="en-US" sz="1200" dirty="0" smtClean="0">
              <a:solidFill>
                <a:schemeClr val="tx1"/>
              </a:solidFill>
            </a:rPr>
            <a:t>               When rivers overflow their                                  </a:t>
          </a:r>
        </a:p>
        <a:p>
          <a:pPr algn="l"/>
          <a:r>
            <a:rPr lang="en-US" sz="1200" dirty="0" smtClean="0">
              <a:solidFill>
                <a:schemeClr val="tx1"/>
              </a:solidFill>
            </a:rPr>
            <a:t>                banks, invasive plants &amp;</a:t>
          </a:r>
        </a:p>
        <a:p>
          <a:pPr algn="l"/>
          <a:r>
            <a:rPr lang="en-US" sz="1200" dirty="0" smtClean="0">
              <a:solidFill>
                <a:schemeClr val="tx1"/>
              </a:solidFill>
            </a:rPr>
            <a:t>                animals can be transported</a:t>
          </a:r>
        </a:p>
        <a:p>
          <a:pPr algn="l"/>
          <a:r>
            <a:rPr lang="en-US" sz="1200" dirty="0" smtClean="0">
              <a:solidFill>
                <a:schemeClr val="tx1"/>
              </a:solidFill>
            </a:rPr>
            <a:t>to new    sites.  </a:t>
          </a:r>
          <a:endParaRPr lang="en-US" sz="1200" dirty="0"/>
        </a:p>
      </dgm:t>
    </dgm:pt>
    <dgm:pt modelId="{884EA60B-415E-429A-BCB2-390186685DB4}" type="parTrans" cxnId="{63072662-27BF-4878-B8AD-6EA5BBE7C038}">
      <dgm:prSet/>
      <dgm:spPr/>
      <dgm:t>
        <a:bodyPr/>
        <a:lstStyle/>
        <a:p>
          <a:endParaRPr lang="en-US"/>
        </a:p>
      </dgm:t>
    </dgm:pt>
    <dgm:pt modelId="{31B8C71C-F487-43FF-AEE3-3490B7090E0B}" type="sibTrans" cxnId="{63072662-27BF-4878-B8AD-6EA5BBE7C038}">
      <dgm:prSet/>
      <dgm:spPr/>
      <dgm:t>
        <a:bodyPr/>
        <a:lstStyle/>
        <a:p>
          <a:endParaRPr lang="en-US"/>
        </a:p>
      </dgm:t>
    </dgm:pt>
    <dgm:pt modelId="{C912BC75-203C-4633-A390-85EA54FE5B4D}" type="pres">
      <dgm:prSet presAssocID="{3FC018CA-1F3D-4EE8-8F9E-F744AC51B982}" presName="linearFlow" presStyleCnt="0">
        <dgm:presLayoutVars>
          <dgm:dir/>
          <dgm:resizeHandles val="exact"/>
        </dgm:presLayoutVars>
      </dgm:prSet>
      <dgm:spPr/>
    </dgm:pt>
    <dgm:pt modelId="{E6D02DD5-612D-40F0-B12D-62E5F53EFEBE}" type="pres">
      <dgm:prSet presAssocID="{2A615FA2-042F-4E09-8315-E2E44874BD08}" presName="composite" presStyleCnt="0"/>
      <dgm:spPr/>
    </dgm:pt>
    <dgm:pt modelId="{51BD9C6B-4C82-434E-A0D5-4756E8BF8857}" type="pres">
      <dgm:prSet presAssocID="{2A615FA2-042F-4E09-8315-E2E44874BD08}" presName="imgShp" presStyleLbl="fgImgPlace1" presStyleIdx="0" presStyleCnt="1" custScaleX="139319" custScaleY="141186" custLinFactNeighborX="-12050" custLinFactNeighborY="-25506"/>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39247E6A-D2BE-458D-B48E-59E82482E858}" type="pres">
      <dgm:prSet presAssocID="{2A615FA2-042F-4E09-8315-E2E44874BD08}" presName="txShp" presStyleLbl="node1" presStyleIdx="0" presStyleCnt="1" custScaleX="98159" custLinFactNeighborX="-19564" custLinFactNeighborY="-19879">
        <dgm:presLayoutVars>
          <dgm:bulletEnabled val="1"/>
        </dgm:presLayoutVars>
      </dgm:prSet>
      <dgm:spPr/>
      <dgm:t>
        <a:bodyPr/>
        <a:lstStyle/>
        <a:p>
          <a:endParaRPr lang="en-US"/>
        </a:p>
      </dgm:t>
    </dgm:pt>
  </dgm:ptLst>
  <dgm:cxnLst>
    <dgm:cxn modelId="{DF6BE31D-E6CC-42B4-93DF-EBCF03FB3CCB}" type="presOf" srcId="{3FC018CA-1F3D-4EE8-8F9E-F744AC51B982}" destId="{C912BC75-203C-4633-A390-85EA54FE5B4D}" srcOrd="0" destOrd="0" presId="urn:microsoft.com/office/officeart/2005/8/layout/vList3"/>
    <dgm:cxn modelId="{55F08ECF-80EF-438C-B625-73DCF9C235D0}" type="presOf" srcId="{2A615FA2-042F-4E09-8315-E2E44874BD08}" destId="{39247E6A-D2BE-458D-B48E-59E82482E858}" srcOrd="0" destOrd="0" presId="urn:microsoft.com/office/officeart/2005/8/layout/vList3"/>
    <dgm:cxn modelId="{63072662-27BF-4878-B8AD-6EA5BBE7C038}" srcId="{3FC018CA-1F3D-4EE8-8F9E-F744AC51B982}" destId="{2A615FA2-042F-4E09-8315-E2E44874BD08}" srcOrd="0" destOrd="0" parTransId="{884EA60B-415E-429A-BCB2-390186685DB4}" sibTransId="{31B8C71C-F487-43FF-AEE3-3490B7090E0B}"/>
    <dgm:cxn modelId="{ABCB6FF6-EAA4-44A9-AFFF-D15F69B614DB}" type="presParOf" srcId="{C912BC75-203C-4633-A390-85EA54FE5B4D}" destId="{E6D02DD5-612D-40F0-B12D-62E5F53EFEBE}" srcOrd="0" destOrd="0" presId="urn:microsoft.com/office/officeart/2005/8/layout/vList3"/>
    <dgm:cxn modelId="{796AE6FE-78D7-42AB-85A1-A5791FFB20B4}" type="presParOf" srcId="{E6D02DD5-612D-40F0-B12D-62E5F53EFEBE}" destId="{51BD9C6B-4C82-434E-A0D5-4756E8BF8857}" srcOrd="0" destOrd="0" presId="urn:microsoft.com/office/officeart/2005/8/layout/vList3"/>
    <dgm:cxn modelId="{5FEA3D0B-CE6D-42D6-B4CC-8BC4A71B2BC2}" type="presParOf" srcId="{E6D02DD5-612D-40F0-B12D-62E5F53EFEBE}" destId="{39247E6A-D2BE-458D-B48E-59E82482E85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73B9C8-099E-485C-A9B5-98FC8264B76B}" type="doc">
      <dgm:prSet loTypeId="urn:microsoft.com/office/officeart/2005/8/layout/vList3" loCatId="list" qsTypeId="urn:microsoft.com/office/officeart/2005/8/quickstyle/simple1" qsCatId="simple" csTypeId="urn:microsoft.com/office/officeart/2005/8/colors/accent1_2" csCatId="accent1" phldr="1"/>
      <dgm:spPr/>
    </dgm:pt>
    <dgm:pt modelId="{C0E90494-BBED-4325-BBB2-E637C5892D0F}">
      <dgm:prSet phldrT="[Text]" custT="1"/>
      <dgm:spPr/>
      <dgm:t>
        <a:bodyPr/>
        <a:lstStyle/>
        <a:p>
          <a:r>
            <a:rPr lang="en-US" sz="1200" dirty="0" smtClean="0">
              <a:solidFill>
                <a:schemeClr val="tx1"/>
              </a:solidFill>
            </a:rPr>
            <a:t>When heavy winds topple trees in</a:t>
          </a:r>
        </a:p>
        <a:p>
          <a:r>
            <a:rPr lang="en-US" sz="1200" dirty="0" smtClean="0">
              <a:solidFill>
                <a:schemeClr val="tx1"/>
              </a:solidFill>
            </a:rPr>
            <a:t> forests, invasive plants often</a:t>
          </a:r>
        </a:p>
        <a:p>
          <a:r>
            <a:rPr lang="en-US" sz="1200" dirty="0" smtClean="0">
              <a:solidFill>
                <a:schemeClr val="tx1"/>
              </a:solidFill>
            </a:rPr>
            <a:t> outcompete natives for the </a:t>
          </a:r>
        </a:p>
        <a:p>
          <a:r>
            <a:rPr lang="en-US" sz="1200" dirty="0" smtClean="0">
              <a:solidFill>
                <a:schemeClr val="tx1"/>
              </a:solidFill>
            </a:rPr>
            <a:t>sunlight streaming in through </a:t>
          </a:r>
        </a:p>
        <a:p>
          <a:r>
            <a:rPr lang="en-US" sz="1200" dirty="0" smtClean="0">
              <a:solidFill>
                <a:schemeClr val="tx1"/>
              </a:solidFill>
            </a:rPr>
            <a:t>newly-opened gaps in the canopy.  </a:t>
          </a:r>
          <a:endParaRPr lang="en-US" sz="1200" dirty="0"/>
        </a:p>
      </dgm:t>
    </dgm:pt>
    <dgm:pt modelId="{FB354F3B-7413-4F70-A106-7B9C379CF0A5}" type="parTrans" cxnId="{30A2FC6C-7A24-4E61-AEF9-AA959C26A895}">
      <dgm:prSet/>
      <dgm:spPr/>
      <dgm:t>
        <a:bodyPr/>
        <a:lstStyle/>
        <a:p>
          <a:endParaRPr lang="en-US"/>
        </a:p>
      </dgm:t>
    </dgm:pt>
    <dgm:pt modelId="{FCD7F408-9AC3-4C95-8532-EF37ED9FB0AB}" type="sibTrans" cxnId="{30A2FC6C-7A24-4E61-AEF9-AA959C26A895}">
      <dgm:prSet/>
      <dgm:spPr/>
      <dgm:t>
        <a:bodyPr/>
        <a:lstStyle/>
        <a:p>
          <a:endParaRPr lang="en-US"/>
        </a:p>
      </dgm:t>
    </dgm:pt>
    <dgm:pt modelId="{1E307F7B-BA2B-480C-9BC2-ECB40CE4CB1F}" type="pres">
      <dgm:prSet presAssocID="{BA73B9C8-099E-485C-A9B5-98FC8264B76B}" presName="linearFlow" presStyleCnt="0">
        <dgm:presLayoutVars>
          <dgm:dir/>
          <dgm:resizeHandles val="exact"/>
        </dgm:presLayoutVars>
      </dgm:prSet>
      <dgm:spPr/>
    </dgm:pt>
    <dgm:pt modelId="{96C0D7DF-BF06-41DD-901B-07194B3CFC31}" type="pres">
      <dgm:prSet presAssocID="{C0E90494-BBED-4325-BBB2-E637C5892D0F}" presName="composite" presStyleCnt="0"/>
      <dgm:spPr/>
    </dgm:pt>
    <dgm:pt modelId="{71DE4B5F-60F3-4E4B-909C-9BFE26D415FF}" type="pres">
      <dgm:prSet presAssocID="{C0E90494-BBED-4325-BBB2-E637C5892D0F}" presName="imgShp" presStyleLbl="fgImgPlace1" presStyleIdx="0" presStyleCnt="1" custScaleX="144181" custScaleY="14166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28037891-3DDA-46AB-9743-B2C298C70E8D}" type="pres">
      <dgm:prSet presAssocID="{C0E90494-BBED-4325-BBB2-E637C5892D0F}" presName="txShp" presStyleLbl="node1" presStyleIdx="0" presStyleCnt="1">
        <dgm:presLayoutVars>
          <dgm:bulletEnabled val="1"/>
        </dgm:presLayoutVars>
      </dgm:prSet>
      <dgm:spPr/>
      <dgm:t>
        <a:bodyPr/>
        <a:lstStyle/>
        <a:p>
          <a:endParaRPr lang="en-US"/>
        </a:p>
      </dgm:t>
    </dgm:pt>
  </dgm:ptLst>
  <dgm:cxnLst>
    <dgm:cxn modelId="{BE491E07-2AFE-4BD2-BA48-7ACC4B3B16CA}" type="presOf" srcId="{C0E90494-BBED-4325-BBB2-E637C5892D0F}" destId="{28037891-3DDA-46AB-9743-B2C298C70E8D}" srcOrd="0" destOrd="0" presId="urn:microsoft.com/office/officeart/2005/8/layout/vList3"/>
    <dgm:cxn modelId="{30A2FC6C-7A24-4E61-AEF9-AA959C26A895}" srcId="{BA73B9C8-099E-485C-A9B5-98FC8264B76B}" destId="{C0E90494-BBED-4325-BBB2-E637C5892D0F}" srcOrd="0" destOrd="0" parTransId="{FB354F3B-7413-4F70-A106-7B9C379CF0A5}" sibTransId="{FCD7F408-9AC3-4C95-8532-EF37ED9FB0AB}"/>
    <dgm:cxn modelId="{AE63EE7B-B919-40C6-AFF0-EBBE03848962}" type="presOf" srcId="{BA73B9C8-099E-485C-A9B5-98FC8264B76B}" destId="{1E307F7B-BA2B-480C-9BC2-ECB40CE4CB1F}" srcOrd="0" destOrd="0" presId="urn:microsoft.com/office/officeart/2005/8/layout/vList3"/>
    <dgm:cxn modelId="{65A403BF-523B-468A-8EBD-5219243C5F5B}" type="presParOf" srcId="{1E307F7B-BA2B-480C-9BC2-ECB40CE4CB1F}" destId="{96C0D7DF-BF06-41DD-901B-07194B3CFC31}" srcOrd="0" destOrd="0" presId="urn:microsoft.com/office/officeart/2005/8/layout/vList3"/>
    <dgm:cxn modelId="{14B527C5-9CF4-4498-8D51-524E87B458FB}" type="presParOf" srcId="{96C0D7DF-BF06-41DD-901B-07194B3CFC31}" destId="{71DE4B5F-60F3-4E4B-909C-9BFE26D415FF}" srcOrd="0" destOrd="0" presId="urn:microsoft.com/office/officeart/2005/8/layout/vList3"/>
    <dgm:cxn modelId="{7386AB06-3073-4C73-81FB-01F637D2268F}" type="presParOf" srcId="{96C0D7DF-BF06-41DD-901B-07194B3CFC31}" destId="{28037891-3DDA-46AB-9743-B2C298C70E8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DD0FCE5-1C03-4E58-B038-34D9FF593740}" type="datetimeFigureOut">
              <a:rPr lang="en-US" smtClean="0"/>
              <a:t>6/24/2015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9990C4D-8E83-4336-847A-F66383F74BE2}" type="slidenum">
              <a:rPr lang="en-US" smtClean="0"/>
              <a:t>‹#›</a:t>
            </a:fld>
            <a:endParaRPr lang="en-US"/>
          </a:p>
        </p:txBody>
      </p:sp>
    </p:spTree>
    <p:extLst>
      <p:ext uri="{BB962C8B-B14F-4D97-AF65-F5344CB8AC3E}">
        <p14:creationId xmlns:p14="http://schemas.microsoft.com/office/powerpoint/2010/main" val="572859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ABBD4C43-C5F2-437B-8378-B2E8E76FB0A6}" type="datetimeFigureOut">
              <a:rPr lang="en-US"/>
              <a:pPr>
                <a:defRPr/>
              </a:pPr>
              <a:t>6/24/2015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6D7728DB-12A8-455D-834A-D2EC8F6792A4}" type="slidenum">
              <a:rPr lang="en-US"/>
              <a:pPr>
                <a:defRPr/>
              </a:pPr>
              <a:t>‹#›</a:t>
            </a:fld>
            <a:endParaRPr lang="en-US" dirty="0"/>
          </a:p>
        </p:txBody>
      </p:sp>
    </p:spTree>
    <p:extLst>
      <p:ext uri="{BB962C8B-B14F-4D97-AF65-F5344CB8AC3E}">
        <p14:creationId xmlns:p14="http://schemas.microsoft.com/office/powerpoint/2010/main" val="1297819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njisst.org/documents/HerbicideMixingTable.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njisst.org/documents/HerbicideMixingTable.pdf" TargetMode="External"/><Relationship Id="rId7" Type="http://schemas.openxmlformats.org/officeDocument/2006/relationships/hyperlink" Target="http://wiki.bugwood.org/Viburnum_setigerum/NJ"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iki.bugwood.org/Viburnum_lantana/NJ" TargetMode="External"/><Relationship Id="rId5" Type="http://schemas.openxmlformats.org/officeDocument/2006/relationships/hyperlink" Target="http://wiki.bugwood.org/Viburnum_plicatum/NJ" TargetMode="External"/><Relationship Id="rId4" Type="http://schemas.openxmlformats.org/officeDocument/2006/relationships/hyperlink" Target="http://wiki.bugwood.org/Viburnum_dilatatum/NJ"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njisst.org/documents/HerbicideMixingTable.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njisst.org/documents/HerbicideMixingTable.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njisst.org/documents/HerbicideMixingTable.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njisst.org/documents/HerbicideMixingTable.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njisst.org/documents/HerbicideMixingTable.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njisst.org/documents/HerbicideMixingTable.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njisst.org/documents/HerbicideMixingTable.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4C605E-12F8-4BD1-B1C5-2196B8324AEA}" type="slidenum">
              <a:rPr lang="en-US" smtClean="0"/>
              <a:pPr fontAlgn="base">
                <a:spcBef>
                  <a:spcPct val="0"/>
                </a:spcBef>
                <a:spcAft>
                  <a:spcPct val="0"/>
                </a:spcAft>
                <a:defRPr/>
              </a:pPr>
              <a:t>1</a:t>
            </a:fld>
            <a:endParaRPr lang="en-US" dirty="0" smtClean="0"/>
          </a:p>
        </p:txBody>
      </p:sp>
      <p:sp>
        <p:nvSpPr>
          <p:cNvPr id="21507"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21508" name="Rectangle 1027"/>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appreciate</a:t>
            </a:r>
            <a:r>
              <a:rPr lang="en-US" baseline="0" dirty="0" smtClean="0"/>
              <a:t> your interest in learning about the invasive species that are threatening New Jersey’s natural systems. Our goal with this program is to share some insights and tools that we hope will make it easier for you to identify and manage invasive species in your community.</a:t>
            </a:r>
            <a:endParaRPr lang="en-US" dirty="0"/>
          </a:p>
        </p:txBody>
      </p:sp>
    </p:spTree>
    <p:extLst>
      <p:ext uri="{BB962C8B-B14F-4D97-AF65-F5344CB8AC3E}">
        <p14:creationId xmlns:p14="http://schemas.microsoft.com/office/powerpoint/2010/main" val="1642122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Aharoni" panose="02010803020104030203" pitchFamily="2" charset="-79"/>
              <a:cs typeface="Aharoni" panose="02010803020104030203" pitchFamily="2" charset="-79"/>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haroni" panose="02010803020104030203" pitchFamily="2" charset="-79"/>
                <a:cs typeface="Aharoni" panose="02010803020104030203" pitchFamily="2" charset="-79"/>
              </a:rPr>
              <a:t>The Strike Team exists to do just that.  We</a:t>
            </a:r>
            <a:r>
              <a:rPr lang="en-US" sz="1200" baseline="0" dirty="0" smtClean="0">
                <a:latin typeface="Aharoni" panose="02010803020104030203" pitchFamily="2" charset="-79"/>
                <a:cs typeface="Aharoni" panose="02010803020104030203" pitchFamily="2" charset="-79"/>
              </a:rPr>
              <a:t> track where emerging invasive species are being found in New Jersey, as well as the mid-Atlantic and New England regions.  We analyze data about species locations, along with control methodologies and their effectiveness. Every spring, we publish a list of invasive species along with fact sheets about each one, which we make available through our web site, a smartphone app and an annual Invasive Species Conference which then kicks off a series of outreach and training programs for audiences all across the state to help people learn to identify, report and safely initiate management efforts.  Lastly, we coordinate collaborative efforts amongst landowners and other stakeholders to conduct what is known as ED/RR – Early Detection of and Rapid Response to emerging invaders.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11</a:t>
            </a:fld>
            <a:endParaRPr lang="en-US" dirty="0"/>
          </a:p>
        </p:txBody>
      </p:sp>
    </p:spTree>
    <p:extLst>
      <p:ext uri="{BB962C8B-B14F-4D97-AF65-F5344CB8AC3E}">
        <p14:creationId xmlns:p14="http://schemas.microsoft.com/office/powerpoint/2010/main" val="4231299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dirty="0" smtClean="0"/>
          </a:p>
          <a:p>
            <a:r>
              <a:rPr lang="en-US" sz="1200" dirty="0" smtClean="0"/>
              <a:t>Our shared-services model, which incorporates Strike Team staff, partners, private landowners and volunteers, provides leverage to achieve far more than any one group could accomplish on its own</a:t>
            </a:r>
            <a:r>
              <a:rPr lang="en-US" sz="1400" dirty="0" smtClean="0"/>
              <a:t>.</a:t>
            </a:r>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12</a:t>
            </a:fld>
            <a:endParaRPr lang="en-US" dirty="0"/>
          </a:p>
        </p:txBody>
      </p:sp>
    </p:spTree>
    <p:extLst>
      <p:ext uri="{BB962C8B-B14F-4D97-AF65-F5344CB8AC3E}">
        <p14:creationId xmlns:p14="http://schemas.microsoft.com/office/powerpoint/2010/main" val="4106707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year, we update the list of</a:t>
            </a:r>
            <a:r>
              <a:rPr lang="en-US" baseline="0" dirty="0" smtClean="0"/>
              <a:t> invasive species that have been documented in New Jersey and we issue a “Target List” that includes all of the emerging invasive species.  </a:t>
            </a: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13</a:t>
            </a:fld>
            <a:endParaRPr lang="en-US" dirty="0"/>
          </a:p>
        </p:txBody>
      </p:sp>
    </p:spTree>
    <p:extLst>
      <p:ext uri="{BB962C8B-B14F-4D97-AF65-F5344CB8AC3E}">
        <p14:creationId xmlns:p14="http://schemas.microsoft.com/office/powerpoint/2010/main" val="393346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One of the great</a:t>
            </a:r>
            <a:r>
              <a:rPr lang="en-US" baseline="0" dirty="0" smtClean="0"/>
              <a:t> projects we are engaged in revolves around improving the health of forests by examining the invasive species that are present in them and facilitating work to eradicate or at least control the emerging </a:t>
            </a:r>
            <a:r>
              <a:rPr lang="en-US" baseline="0" dirty="0" err="1" smtClean="0"/>
              <a:t>invasives</a:t>
            </a:r>
            <a:r>
              <a:rPr lang="en-US"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late 2013 we received a three-year grant from the US Forest Service for this project, which also includes an effort to stem the tide of invasive plants infesting forests from cultivated landscapes.  We are working to reduce the demand for invasive plants by educating homeowners… one of the really cool things we encourage conservation organizations and other groups to do is incorporate an</a:t>
            </a:r>
            <a:r>
              <a:rPr lang="en-US" sz="1200" kern="1200" dirty="0" smtClean="0">
                <a:solidFill>
                  <a:schemeClr val="tx1"/>
                </a:solidFill>
                <a:effectLst/>
                <a:latin typeface="+mn-lt"/>
                <a:ea typeface="+mn-ea"/>
                <a:cs typeface="+mn-cs"/>
              </a:rPr>
              <a:t> invasive plant buy-back</a:t>
            </a:r>
            <a:r>
              <a:rPr lang="en-US" sz="1200" kern="1200" baseline="0" dirty="0" smtClean="0">
                <a:solidFill>
                  <a:schemeClr val="tx1"/>
                </a:solidFill>
                <a:effectLst/>
                <a:latin typeface="+mn-lt"/>
                <a:ea typeface="+mn-ea"/>
                <a:cs typeface="+mn-cs"/>
              </a:rPr>
              <a:t> into their events.  C</a:t>
            </a:r>
            <a:r>
              <a:rPr lang="en-US" sz="1200" kern="1200" dirty="0" smtClean="0">
                <a:solidFill>
                  <a:schemeClr val="tx1"/>
                </a:solidFill>
                <a:effectLst/>
                <a:latin typeface="+mn-lt"/>
                <a:ea typeface="+mn-ea"/>
                <a:cs typeface="+mn-cs"/>
              </a:rPr>
              <a:t>itizens trade an invasive plant they dig from their garden for a coupon from a local nursery to replace it with a non-invasive plant.  We’ll be happy to talk with you more about that idea, so let us know if you are interested in learning more.  We are also reaching out to garden centers and landscapers</a:t>
            </a:r>
            <a:r>
              <a:rPr lang="en-US" sz="1200" kern="1200" baseline="0" dirty="0" smtClean="0">
                <a:solidFill>
                  <a:schemeClr val="tx1"/>
                </a:solidFill>
                <a:effectLst/>
                <a:latin typeface="+mn-lt"/>
                <a:ea typeface="+mn-ea"/>
                <a:cs typeface="+mn-cs"/>
              </a:rPr>
              <a:t> to encourage them to voluntary reduce the supply of invasive plants.</a:t>
            </a: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14</a:t>
            </a:fld>
            <a:endParaRPr lang="en-US" dirty="0"/>
          </a:p>
        </p:txBody>
      </p:sp>
    </p:spTree>
    <p:extLst>
      <p:ext uri="{BB962C8B-B14F-4D97-AF65-F5344CB8AC3E}">
        <p14:creationId xmlns:p14="http://schemas.microsoft.com/office/powerpoint/2010/main" val="4136063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a:t>
            </a:r>
            <a:r>
              <a:rPr lang="en-US" baseline="0" dirty="0" smtClean="0"/>
              <a:t> are lots of invasive species in our forests…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a:t>
            </a:r>
            <a:r>
              <a:rPr lang="en-US" baseline="0" dirty="0" smtClean="0"/>
              <a:t> assign a code to each species based on the number of populations that have been documented in our state.  A Stage O species has been detected here fewer that 10 times – some Stage O’s have not been detected in New Jersey, but they have been reported in nearby states so we need to be on the lookout for them.  A Stage 1 species is quite rare – it has been detected in more than 10 locations but fewer than 100.   Our stages go from 0 to 3 – once a species has been found in more than 1,000 places, we consider it widespread.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There are some widespread species that landowners always ask us to help them manage at the site level, so first we’ll turn our attention to those.</a:t>
            </a:r>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15</a:t>
            </a:fld>
            <a:endParaRPr lang="en-US" dirty="0"/>
          </a:p>
        </p:txBody>
      </p:sp>
    </p:spTree>
    <p:extLst>
      <p:ext uri="{BB962C8B-B14F-4D97-AF65-F5344CB8AC3E}">
        <p14:creationId xmlns:p14="http://schemas.microsoft.com/office/powerpoint/2010/main" val="3817555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First up is Japanese </a:t>
            </a:r>
            <a:r>
              <a:rPr lang="en-US" baseline="0" dirty="0" err="1" smtClean="0"/>
              <a:t>stiltgrass</a:t>
            </a:r>
            <a:r>
              <a:rPr lang="en-US" baseline="0" dirty="0" smtClean="0"/>
              <a:t>… truly one of New Jersey’s most well-known invasive plants.  This slender, branching annual germinates in the spring and grows through the summer months.  Its stems are jointed and its root structures above ground are stilt-like, thus its common name…</a:t>
            </a:r>
            <a:endParaRPr lang="en-US" dirty="0" smtClean="0"/>
          </a:p>
          <a:p>
            <a:endParaRPr lang="en-US" dirty="0" smtClean="0"/>
          </a:p>
          <a:p>
            <a:r>
              <a:rPr lang="en-US" dirty="0" smtClean="0"/>
              <a:t/>
            </a:r>
            <a:br>
              <a:rPr lang="en-US" dirty="0" smtClean="0"/>
            </a:br>
            <a:r>
              <a:rPr lang="en-US" b="1" dirty="0" smtClean="0"/>
              <a:t>Family Name:</a:t>
            </a:r>
            <a:r>
              <a:rPr lang="en-US" dirty="0" smtClean="0"/>
              <a:t> </a:t>
            </a:r>
            <a:r>
              <a:rPr lang="en-US" dirty="0" err="1" smtClean="0"/>
              <a:t>Poaceae</a:t>
            </a:r>
            <a:r>
              <a:rPr lang="en-US" dirty="0" smtClean="0"/>
              <a:t> - True grass family</a:t>
            </a:r>
            <a:br>
              <a:rPr lang="en-US" dirty="0" smtClean="0"/>
            </a:br>
            <a:r>
              <a:rPr lang="en-US" b="1" dirty="0" smtClean="0"/>
              <a:t>Native Range:</a:t>
            </a:r>
            <a:r>
              <a:rPr lang="en-US" dirty="0" smtClean="0"/>
              <a:t> Eurasia</a:t>
            </a:r>
            <a:br>
              <a:rPr lang="en-US" dirty="0" smtClean="0"/>
            </a:br>
            <a:r>
              <a:rPr lang="en-US" b="1" dirty="0" smtClean="0"/>
              <a:t>NJ Status:</a:t>
            </a:r>
            <a:r>
              <a:rPr lang="en-US" dirty="0" smtClean="0"/>
              <a:t> Widespread and </a:t>
            </a:r>
            <a:r>
              <a:rPr lang="en-US" i="1" dirty="0" smtClean="0"/>
              <a:t>highly threatening</a:t>
            </a:r>
            <a:r>
              <a:rPr lang="en-US" dirty="0" smtClean="0"/>
              <a:t> to native plant communities. </a:t>
            </a:r>
            <a:br>
              <a:rPr lang="en-US" dirty="0" smtClean="0"/>
            </a:br>
            <a:endParaRPr lang="en-US" dirty="0" smtClean="0"/>
          </a:p>
          <a:p>
            <a:r>
              <a:rPr lang="en-US" b="1" dirty="0" smtClean="0"/>
              <a:t>General Description </a:t>
            </a:r>
          </a:p>
          <a:p>
            <a:r>
              <a:rPr lang="en-US" dirty="0" smtClean="0"/>
              <a:t>• Slender, branching annual grass</a:t>
            </a:r>
            <a:br>
              <a:rPr lang="en-US" dirty="0" smtClean="0"/>
            </a:br>
            <a:r>
              <a:rPr lang="en-US" dirty="0" smtClean="0"/>
              <a:t>• 2-6.5’ tall</a:t>
            </a:r>
            <a:br>
              <a:rPr lang="en-US" dirty="0" smtClean="0"/>
            </a:br>
            <a:r>
              <a:rPr lang="en-US" dirty="0" smtClean="0"/>
              <a:t>• Germinates in spring and grows through summer</a:t>
            </a:r>
            <a:br>
              <a:rPr lang="en-US" dirty="0" smtClean="0"/>
            </a:br>
            <a:r>
              <a:rPr lang="en-US" dirty="0" smtClean="0"/>
              <a:t>• Stems jointed</a:t>
            </a:r>
            <a:br>
              <a:rPr lang="en-US" dirty="0" smtClean="0"/>
            </a:br>
            <a:r>
              <a:rPr lang="en-US" dirty="0" smtClean="0"/>
              <a:t>• Above ground root structures are stilt-like</a:t>
            </a:r>
            <a:br>
              <a:rPr lang="en-US" dirty="0" smtClean="0"/>
            </a:br>
            <a:endParaRPr lang="en-US" dirty="0" smtClean="0"/>
          </a:p>
          <a:p>
            <a:r>
              <a:rPr lang="en-US" b="1" dirty="0" smtClean="0"/>
              <a:t>Leaves </a:t>
            </a:r>
          </a:p>
          <a:p>
            <a:r>
              <a:rPr lang="en-US" dirty="0" smtClean="0"/>
              <a:t>• Alternate arrangement and lance shaped</a:t>
            </a:r>
            <a:br>
              <a:rPr lang="en-US" dirty="0" smtClean="0"/>
            </a:br>
            <a:r>
              <a:rPr lang="en-US" dirty="0" smtClean="0"/>
              <a:t>• Pale green with distinctive shiny midrib</a:t>
            </a:r>
            <a:br>
              <a:rPr lang="en-US" dirty="0" smtClean="0"/>
            </a:br>
            <a:r>
              <a:rPr lang="en-US" dirty="0" smtClean="0"/>
              <a:t>• 1-3” long</a:t>
            </a:r>
            <a:br>
              <a:rPr lang="en-US" dirty="0" smtClean="0"/>
            </a:br>
            <a:r>
              <a:rPr lang="en-US" dirty="0" smtClean="0"/>
              <a:t>• Turn reddish in dry conditions</a:t>
            </a:r>
            <a:br>
              <a:rPr lang="en-US" dirty="0" smtClean="0"/>
            </a:br>
            <a:r>
              <a:rPr lang="en-US" dirty="0" smtClean="0"/>
              <a:t>• Slightly hairy</a:t>
            </a:r>
            <a:br>
              <a:rPr lang="en-US" dirty="0" smtClean="0"/>
            </a:br>
            <a:endParaRPr lang="en-US" dirty="0" smtClean="0"/>
          </a:p>
          <a:p>
            <a:r>
              <a:rPr lang="en-US" b="1" dirty="0" smtClean="0"/>
              <a:t>Flowers </a:t>
            </a:r>
          </a:p>
          <a:p>
            <a:r>
              <a:rPr lang="en-US" dirty="0" smtClean="0"/>
              <a:t>• Tiny, borne on slender stalks with 1 to 5 branches</a:t>
            </a:r>
            <a:br>
              <a:rPr lang="en-US" dirty="0" smtClean="0"/>
            </a:br>
            <a:r>
              <a:rPr lang="en-US" dirty="0" smtClean="0"/>
              <a:t>• Bloom August through September</a:t>
            </a:r>
            <a:br>
              <a:rPr lang="en-US" dirty="0" smtClean="0"/>
            </a:br>
            <a:endParaRPr lang="en-US" dirty="0" smtClean="0"/>
          </a:p>
          <a:p>
            <a:r>
              <a:rPr lang="en-US" b="1" dirty="0" smtClean="0"/>
              <a:t>Fruit </a:t>
            </a:r>
          </a:p>
          <a:p>
            <a:r>
              <a:rPr lang="en-US" dirty="0" smtClean="0"/>
              <a:t>• Tiny, ~0.1”</a:t>
            </a:r>
            <a:br>
              <a:rPr lang="en-US" dirty="0" smtClean="0"/>
            </a:br>
            <a:r>
              <a:rPr lang="en-US" dirty="0" smtClean="0"/>
              <a:t>• Elliptical shape</a:t>
            </a:r>
            <a:br>
              <a:rPr lang="en-US" dirty="0" smtClean="0"/>
            </a:br>
            <a:r>
              <a:rPr lang="en-US" dirty="0" smtClean="0"/>
              <a:t>• Range from yellow to yellow-purple</a:t>
            </a:r>
            <a:br>
              <a:rPr lang="en-US" dirty="0" smtClean="0"/>
            </a:br>
            <a:r>
              <a:rPr lang="en-US" dirty="0" smtClean="0"/>
              <a:t>• Ripen mid-September through August</a:t>
            </a:r>
            <a:br>
              <a:rPr lang="en-US" dirty="0" smtClean="0"/>
            </a:br>
            <a:endParaRPr lang="en-US" dirty="0" smtClean="0"/>
          </a:p>
          <a:p>
            <a:r>
              <a:rPr lang="en-US" b="1" dirty="0" smtClean="0"/>
              <a:t>Habitat </a:t>
            </a:r>
          </a:p>
          <a:p>
            <a:r>
              <a:rPr lang="en-US" dirty="0" smtClean="0"/>
              <a:t>• Forest, forest edges, meadows, lawns</a:t>
            </a:r>
            <a:br>
              <a:rPr lang="en-US" dirty="0" smtClean="0"/>
            </a:br>
            <a:r>
              <a:rPr lang="en-US" dirty="0" smtClean="0"/>
              <a:t>• Prefer moist shaded environments</a:t>
            </a:r>
            <a:br>
              <a:rPr lang="en-US" dirty="0" smtClean="0"/>
            </a:br>
            <a:r>
              <a:rPr lang="en-US" dirty="0" smtClean="0"/>
              <a:t>• Can tolerate full sun if moisture is present</a:t>
            </a:r>
            <a:br>
              <a:rPr lang="en-US" dirty="0" smtClean="0"/>
            </a:br>
            <a:endParaRPr lang="en-US" dirty="0" smtClean="0"/>
          </a:p>
          <a:p>
            <a:r>
              <a:rPr lang="en-US" b="1" dirty="0" smtClean="0"/>
              <a:t>Commercially Available </a:t>
            </a:r>
          </a:p>
          <a:p>
            <a:r>
              <a:rPr lang="en-US" dirty="0" smtClean="0"/>
              <a:t>No, but remnants may be contained in soil of purchased landscape plants.</a:t>
            </a:r>
            <a:br>
              <a:rPr lang="en-US" dirty="0" smtClean="0"/>
            </a:br>
            <a:endParaRPr lang="en-US" dirty="0" smtClean="0"/>
          </a:p>
          <a:p>
            <a:r>
              <a:rPr lang="en-US" b="1" dirty="0" smtClean="0"/>
              <a:t>Look-alikes </a:t>
            </a:r>
          </a:p>
          <a:p>
            <a:r>
              <a:rPr lang="en-US" b="1" dirty="0" smtClean="0"/>
              <a:t>cutgrass (</a:t>
            </a:r>
            <a:r>
              <a:rPr lang="en-US" b="1" i="1" dirty="0" err="1" smtClean="0"/>
              <a:t>Leersia</a:t>
            </a:r>
            <a:r>
              <a:rPr lang="en-US" b="1" i="1" dirty="0" smtClean="0"/>
              <a:t> </a:t>
            </a:r>
            <a:r>
              <a:rPr lang="en-US" b="1" i="1" dirty="0" err="1" smtClean="0"/>
              <a:t>virginica</a:t>
            </a:r>
            <a:r>
              <a:rPr lang="en-US" b="1" dirty="0" smtClean="0"/>
              <a:t>) </a:t>
            </a:r>
          </a:p>
          <a:p>
            <a:r>
              <a:rPr lang="en-US" dirty="0" smtClean="0"/>
              <a:t>• Native grass similar in appearance and habitat</a:t>
            </a:r>
            <a:br>
              <a:rPr lang="en-US" dirty="0" smtClean="0"/>
            </a:br>
            <a:r>
              <a:rPr lang="en-US" dirty="0" smtClean="0"/>
              <a:t>• Flowers earlier, has sharp leaf edges, and has more open and branched flowers.</a:t>
            </a:r>
            <a:br>
              <a:rPr lang="en-US" dirty="0" smtClean="0"/>
            </a:b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16</a:t>
            </a:fld>
            <a:endParaRPr lang="en-US" dirty="0"/>
          </a:p>
        </p:txBody>
      </p:sp>
    </p:spTree>
    <p:extLst>
      <p:ext uri="{BB962C8B-B14F-4D97-AF65-F5344CB8AC3E}">
        <p14:creationId xmlns:p14="http://schemas.microsoft.com/office/powerpoint/2010/main" val="3820498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Small populations can be controlled and often eliminated by hand pulling or cutting. Hand removal is best done in August or early September when plants are in full bloom, but before seeds are produced. Pulling earlier in the summer disturbs the soil and allows for germination of new plants from the seed bank. For larger stands, a more effective method is to cut the plants in late summer using a mower or weed whacker. Being an annual, Japanese stilt grass cut late in the season will die back and not produce new shoots.  Seeds remain viable in the soil for at least three years and germinate readily when the soil is disturbed.</a:t>
            </a:r>
            <a:endParaRPr lang="en-US" dirty="0" smtClean="0"/>
          </a:p>
          <a:p>
            <a:endParaRPr lang="en-US" sz="1200" b="0" i="0" u="none" strike="noStrike"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n-ea"/>
                <a:cs typeface="+mn-cs"/>
              </a:rPr>
              <a:t>Herbicides can be effective. Our Strike Team </a:t>
            </a:r>
            <a:r>
              <a:rPr lang="en-US" baseline="0" dirty="0" smtClean="0"/>
              <a:t>offers advice about which chemicals to use, in what concentrations at what time of year for every species on our list of New Jersey’s invasive plants.  The table you see here is a cheat sheet for the different mixtures we recommend most often.  It is on our web site, along with the species-specific fact sheets and oodles of other resources to help in your efforts to manage each species on your property.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n-ea"/>
                <a:cs typeface="+mn-cs"/>
              </a:rPr>
              <a:t>Extensive populations can be controlled by applying a systemic herbicide like glyphosate (e.g., </a:t>
            </a:r>
            <a:r>
              <a:rPr lang="en-US" sz="1200" b="0" i="0" u="none" strike="noStrike" kern="1200" baseline="0" dirty="0" err="1" smtClean="0">
                <a:solidFill>
                  <a:schemeClr val="tx1"/>
                </a:solidFill>
                <a:latin typeface="+mn-lt"/>
                <a:ea typeface="+mn-ea"/>
                <a:cs typeface="+mn-cs"/>
              </a:rPr>
              <a:t>RoundupTM</a:t>
            </a:r>
            <a:r>
              <a:rPr lang="en-US" sz="1200" b="0" i="0" u="none" strike="noStrike" kern="1200" baseline="0" dirty="0" smtClean="0">
                <a:solidFill>
                  <a:schemeClr val="tx1"/>
                </a:solidFill>
                <a:latin typeface="+mn-lt"/>
                <a:ea typeface="+mn-ea"/>
                <a:cs typeface="+mn-cs"/>
              </a:rPr>
              <a:t> or </a:t>
            </a:r>
            <a:r>
              <a:rPr lang="en-US" sz="1200" b="0" i="0" u="none" strike="noStrike" kern="1200" baseline="0" dirty="0" err="1" smtClean="0">
                <a:solidFill>
                  <a:schemeClr val="tx1"/>
                </a:solidFill>
                <a:latin typeface="+mn-lt"/>
                <a:ea typeface="+mn-ea"/>
                <a:cs typeface="+mn-cs"/>
              </a:rPr>
              <a:t>RodeoTM</a:t>
            </a:r>
            <a:r>
              <a:rPr lang="en-US" sz="1200" b="0" i="0" u="none" strike="noStrike" kern="1200" baseline="0" dirty="0" smtClean="0">
                <a:solidFill>
                  <a:schemeClr val="tx1"/>
                </a:solidFill>
                <a:latin typeface="+mn-lt"/>
                <a:ea typeface="+mn-ea"/>
                <a:cs typeface="+mn-cs"/>
              </a:rPr>
              <a:t>),as a foliar spray or pre-emergent treatment.  </a:t>
            </a:r>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17</a:t>
            </a:fld>
            <a:endParaRPr lang="en-US" dirty="0"/>
          </a:p>
        </p:txBody>
      </p:sp>
    </p:spTree>
    <p:extLst>
      <p:ext uri="{BB962C8B-B14F-4D97-AF65-F5344CB8AC3E}">
        <p14:creationId xmlns:p14="http://schemas.microsoft.com/office/powerpoint/2010/main" val="2615762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1200" b="0" i="0" u="none" strike="noStrike" kern="1200" baseline="0" dirty="0" smtClean="0">
                <a:solidFill>
                  <a:schemeClr val="tx1"/>
                </a:solidFill>
                <a:latin typeface="+mn-lt"/>
                <a:ea typeface="+mn-ea"/>
                <a:cs typeface="+mn-cs"/>
              </a:rPr>
              <a:t>Japanese barberry was introduced to the United States in the late 1800s as an ornamental plant and it is still used widely in cultivated landscapes, due in part </a:t>
            </a:r>
            <a:r>
              <a:rPr lang="en-US" sz="1200" b="0" i="0" u="none" strike="noStrike" kern="1200" baseline="0" dirty="0" err="1" smtClean="0">
                <a:solidFill>
                  <a:schemeClr val="tx1"/>
                </a:solidFill>
                <a:latin typeface="+mn-lt"/>
                <a:ea typeface="+mn-ea"/>
                <a:cs typeface="+mn-cs"/>
              </a:rPr>
              <a:t>becasue</a:t>
            </a:r>
            <a:r>
              <a:rPr lang="en-US" sz="1200" b="0" i="0" u="none" strike="noStrike" kern="1200" baseline="0" dirty="0" smtClean="0">
                <a:solidFill>
                  <a:schemeClr val="tx1"/>
                </a:solidFill>
                <a:latin typeface="+mn-lt"/>
                <a:ea typeface="+mn-ea"/>
                <a:cs typeface="+mn-cs"/>
              </a:rPr>
              <a:t> deer don’t typically eat it. Deer seem to find native plants more palatable, so we find lots of barberry in woodlands.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One of the reasons barberry is such a concern to landowners here stems from the fact that it has been implicated in the spread of Lyme disease. Higher densities of adult deer ticks and white-footed deer mice have been documented under barberry than under native shrubs. Deer mice under barberry bushes often have high levels of larval tick infestation and more of the adult ticks are infected with Lyme disease. When barberry is controlled, fewer mice and ticks are present and infection rates drop.</a:t>
            </a:r>
          </a:p>
          <a:p>
            <a:endParaRPr lang="en-US" sz="1200" b="0" i="0" u="none" strike="noStrike"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 matter what method you use to control Japanese barberry, you’ll need</a:t>
            </a:r>
            <a:r>
              <a:rPr lang="en-US" sz="1200" b="0" i="0" u="none" strike="noStrike" kern="1200" baseline="0" dirty="0" smtClean="0">
                <a:solidFill>
                  <a:schemeClr val="tx1"/>
                </a:solidFill>
                <a:latin typeface="+mn-lt"/>
                <a:ea typeface="+mn-ea"/>
                <a:cs typeface="+mn-cs"/>
              </a:rPr>
              <a:t> to monitor your site to make sure that treated plants don’t </a:t>
            </a:r>
            <a:r>
              <a:rPr lang="en-US" sz="1200" b="0" i="0" u="none" strike="noStrike" kern="1200" baseline="0" dirty="0" err="1" smtClean="0">
                <a:solidFill>
                  <a:schemeClr val="tx1"/>
                </a:solidFill>
                <a:latin typeface="+mn-lt"/>
                <a:ea typeface="+mn-ea"/>
                <a:cs typeface="+mn-cs"/>
              </a:rPr>
              <a:t>resprout</a:t>
            </a:r>
            <a:r>
              <a:rPr lang="en-US" sz="1200" b="0" i="0" u="none" strike="noStrike" kern="1200" baseline="0" dirty="0" smtClean="0">
                <a:solidFill>
                  <a:schemeClr val="tx1"/>
                </a:solidFill>
                <a:latin typeface="+mn-lt"/>
                <a:ea typeface="+mn-ea"/>
                <a:cs typeface="+mn-cs"/>
              </a:rPr>
              <a:t> and the seedbank is exhausted. The primary goal in controlling this species is to prevent seed production and dispersal. In general, plants in full sun produce more seed than those in shade and should be your first priority.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species benefits from high nitrogen availability.  It appears to have a complex relationship with non-native earthworms, which are associated with increased soil nitrification and break down litter rapidly. On sites where barberry is controlled, earthworm densities are reduced.</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b="1" dirty="0" smtClean="0"/>
              <a:t>Common Name:</a:t>
            </a:r>
            <a:r>
              <a:rPr lang="en-US" dirty="0" smtClean="0"/>
              <a:t> Japanese barberry</a:t>
            </a:r>
            <a:br>
              <a:rPr lang="en-US" dirty="0" smtClean="0"/>
            </a:br>
            <a:r>
              <a:rPr lang="en-US" b="1" dirty="0" smtClean="0"/>
              <a:t>Family Name:</a:t>
            </a:r>
            <a:r>
              <a:rPr lang="en-US" dirty="0" smtClean="0"/>
              <a:t> </a:t>
            </a:r>
            <a:r>
              <a:rPr lang="en-US" dirty="0" err="1" smtClean="0"/>
              <a:t>Berberidaceae</a:t>
            </a:r>
            <a:r>
              <a:rPr lang="en-US" dirty="0" smtClean="0"/>
              <a:t> - Barberry family</a:t>
            </a:r>
            <a:br>
              <a:rPr lang="en-US" dirty="0" smtClean="0"/>
            </a:br>
            <a:r>
              <a:rPr lang="en-US" b="1" dirty="0" smtClean="0"/>
              <a:t>Native Range:</a:t>
            </a:r>
            <a:r>
              <a:rPr lang="en-US" dirty="0" smtClean="0"/>
              <a:t> Asia </a:t>
            </a:r>
            <a:br>
              <a:rPr lang="en-US" dirty="0" smtClean="0"/>
            </a:br>
            <a:r>
              <a:rPr lang="en-US" b="1" dirty="0" smtClean="0"/>
              <a:t>NJ Status:</a:t>
            </a:r>
            <a:r>
              <a:rPr lang="en-US" dirty="0" smtClean="0"/>
              <a:t> Widespread and </a:t>
            </a:r>
            <a:r>
              <a:rPr lang="en-US" i="1" dirty="0" smtClean="0"/>
              <a:t>highly threatening</a:t>
            </a:r>
            <a:r>
              <a:rPr lang="en-US" dirty="0" smtClean="0"/>
              <a:t> to native plant communities. </a:t>
            </a:r>
          </a:p>
          <a:p>
            <a:endParaRPr lang="en-US" b="1" dirty="0" smtClean="0"/>
          </a:p>
          <a:p>
            <a:r>
              <a:rPr lang="en-US" b="1" dirty="0" smtClean="0"/>
              <a:t>General Description </a:t>
            </a:r>
          </a:p>
          <a:p>
            <a:r>
              <a:rPr lang="en-US" dirty="0" smtClean="0"/>
              <a:t>• Deciduous shrub from 2’ - 8’</a:t>
            </a:r>
            <a:br>
              <a:rPr lang="en-US" dirty="0" smtClean="0"/>
            </a:br>
            <a:r>
              <a:rPr lang="en-US" dirty="0" smtClean="0"/>
              <a:t>• Branches are thin and grooved and covered in thin, straight spines</a:t>
            </a:r>
            <a:br>
              <a:rPr lang="en-US" dirty="0" smtClean="0"/>
            </a:br>
            <a:endParaRPr lang="en-US" dirty="0" smtClean="0"/>
          </a:p>
          <a:p>
            <a:r>
              <a:rPr lang="en-US" b="1" dirty="0" smtClean="0"/>
              <a:t>Leaves </a:t>
            </a:r>
          </a:p>
          <a:p>
            <a:r>
              <a:rPr lang="en-US" dirty="0" smtClean="0"/>
              <a:t>• Alternate, tear-dropped shape</a:t>
            </a:r>
            <a:br>
              <a:rPr lang="en-US" dirty="0" smtClean="0"/>
            </a:br>
            <a:r>
              <a:rPr lang="en-US" dirty="0" smtClean="0"/>
              <a:t>• Ranging in color from bluish-green to green to dark reddish-purple</a:t>
            </a:r>
            <a:br>
              <a:rPr lang="en-US" dirty="0" smtClean="0"/>
            </a:br>
            <a:endParaRPr lang="en-US" dirty="0" smtClean="0"/>
          </a:p>
          <a:p>
            <a:r>
              <a:rPr lang="en-US" b="1" dirty="0" smtClean="0"/>
              <a:t>Flowers </a:t>
            </a:r>
          </a:p>
          <a:p>
            <a:r>
              <a:rPr lang="en-US" dirty="0" smtClean="0"/>
              <a:t>• Small, fragrant, cream-colored borne on clusters along the stem </a:t>
            </a:r>
            <a:br>
              <a:rPr lang="en-US" dirty="0" smtClean="0"/>
            </a:br>
            <a:r>
              <a:rPr lang="en-US" dirty="0" smtClean="0"/>
              <a:t>• Bloom in April and May</a:t>
            </a:r>
            <a:br>
              <a:rPr lang="en-US" dirty="0" smtClean="0"/>
            </a:br>
            <a:endParaRPr lang="en-US" dirty="0" smtClean="0"/>
          </a:p>
          <a:p>
            <a:r>
              <a:rPr lang="en-US" b="1" dirty="0" smtClean="0"/>
              <a:t>Fruit </a:t>
            </a:r>
          </a:p>
          <a:p>
            <a:r>
              <a:rPr lang="en-US" dirty="0" smtClean="0"/>
              <a:t>• Red egg-shaped, shiny, fleshy, berries 0.3 - 0.4”</a:t>
            </a:r>
            <a:br>
              <a:rPr lang="en-US" dirty="0" smtClean="0"/>
            </a:br>
            <a:r>
              <a:rPr lang="en-US" dirty="0" smtClean="0"/>
              <a:t>• Appears May and matures by October and remaining through winter</a:t>
            </a:r>
            <a:br>
              <a:rPr lang="en-US" dirty="0" smtClean="0"/>
            </a:br>
            <a:endParaRPr lang="en-US" dirty="0" smtClean="0"/>
          </a:p>
          <a:p>
            <a:r>
              <a:rPr lang="en-US" b="1" dirty="0" smtClean="0"/>
              <a:t>Habitat </a:t>
            </a:r>
          </a:p>
          <a:p>
            <a:r>
              <a:rPr lang="en-US" dirty="0" smtClean="0"/>
              <a:t>• Roadsides, forest edges, open woods, ornamental plantings</a:t>
            </a:r>
            <a:br>
              <a:rPr lang="en-US" dirty="0" smtClean="0"/>
            </a:br>
            <a:r>
              <a:rPr lang="en-US" dirty="0" smtClean="0"/>
              <a:t>• Prefers partial shade to shade but tolerates full sun</a:t>
            </a:r>
            <a:br>
              <a:rPr lang="en-US" dirty="0" smtClean="0"/>
            </a:br>
            <a:endParaRPr lang="en-US" dirty="0" smtClean="0"/>
          </a:p>
          <a:p>
            <a:r>
              <a:rPr lang="en-US" b="1" dirty="0" smtClean="0"/>
              <a:t>Commercially Available </a:t>
            </a:r>
          </a:p>
          <a:p>
            <a:r>
              <a:rPr lang="en-US" dirty="0" smtClean="0"/>
              <a:t>Yes</a:t>
            </a:r>
            <a:br>
              <a:rPr lang="en-US" dirty="0" smtClean="0"/>
            </a:br>
            <a:endParaRPr lang="en-US" dirty="0" smtClean="0"/>
          </a:p>
          <a:p>
            <a:r>
              <a:rPr lang="en-US" b="1" dirty="0" smtClean="0"/>
              <a:t>Look-alikes </a:t>
            </a:r>
          </a:p>
          <a:p>
            <a:r>
              <a:rPr lang="en-US" b="1" dirty="0" smtClean="0"/>
              <a:t>European barberry (</a:t>
            </a:r>
            <a:r>
              <a:rPr lang="en-US" b="1" i="1" dirty="0" err="1" smtClean="0"/>
              <a:t>Berberis</a:t>
            </a:r>
            <a:r>
              <a:rPr lang="en-US" b="1" i="1" dirty="0" smtClean="0"/>
              <a:t> vulgaris</a:t>
            </a:r>
            <a:r>
              <a:rPr lang="en-US" b="1" dirty="0" smtClean="0"/>
              <a:t>) </a:t>
            </a:r>
          </a:p>
          <a:p>
            <a:r>
              <a:rPr lang="en-US" dirty="0" smtClean="0"/>
              <a:t>• Also an invasive shrub with 3-pronged spines</a:t>
            </a:r>
            <a:br>
              <a:rPr lang="en-US" dirty="0" smtClean="0"/>
            </a:br>
            <a:r>
              <a:rPr lang="en-US" dirty="0" smtClean="0"/>
              <a:t>• Finely bristled leaf margins</a:t>
            </a:r>
            <a:br>
              <a:rPr lang="en-US" dirty="0" smtClean="0"/>
            </a:br>
            <a:endParaRPr lang="en-US" dirty="0" smtClean="0"/>
          </a:p>
          <a:p>
            <a:r>
              <a:rPr lang="en-US" b="1" dirty="0" smtClean="0"/>
              <a:t>American barberry (</a:t>
            </a:r>
            <a:r>
              <a:rPr lang="en-US" b="1" i="1" dirty="0" err="1" smtClean="0"/>
              <a:t>Berberis</a:t>
            </a:r>
            <a:r>
              <a:rPr lang="en-US" b="1" i="1" dirty="0" smtClean="0"/>
              <a:t> </a:t>
            </a:r>
            <a:r>
              <a:rPr lang="en-US" b="1" i="1" dirty="0" err="1" smtClean="0"/>
              <a:t>canadensis</a:t>
            </a:r>
            <a:r>
              <a:rPr lang="en-US" b="1" dirty="0" smtClean="0"/>
              <a:t>) </a:t>
            </a:r>
          </a:p>
          <a:p>
            <a:r>
              <a:rPr lang="en-US" dirty="0" smtClean="0"/>
              <a:t>• Native shrub</a:t>
            </a:r>
            <a:br>
              <a:rPr lang="en-US" dirty="0" smtClean="0"/>
            </a:br>
            <a:r>
              <a:rPr lang="en-US" dirty="0" smtClean="0"/>
              <a:t>• Finely bristled leaf margins</a:t>
            </a:r>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18</a:t>
            </a:fld>
            <a:endParaRPr lang="en-US" dirty="0"/>
          </a:p>
        </p:txBody>
      </p:sp>
    </p:spTree>
    <p:extLst>
      <p:ext uri="{BB962C8B-B14F-4D97-AF65-F5344CB8AC3E}">
        <p14:creationId xmlns:p14="http://schemas.microsoft.com/office/powerpoint/2010/main" val="3741033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n-ea"/>
                <a:cs typeface="+mn-cs"/>
              </a:rPr>
              <a:t>Because Japanese barberry has shallow roots, you can control small infestations by pulling seedlings and little plants. Its sharp spines make wearing gloves a necessity.  It is easiest to pull when the soil is moist; remove the root crown and as much of the roots as possible. Pull steadily and slowly to minimize soil disturbance and tamp down the soil afterwards. You’ll need to make sure that roots dry out completely, and if fruit is present, it should be burned or bagged and placed in a landfill.</a:t>
            </a:r>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If portions of the root crown are left, they may be able to </a:t>
            </a:r>
            <a:r>
              <a:rPr lang="en-US" sz="1200" b="0" i="0" u="none" strike="noStrike" kern="1200" baseline="0" dirty="0" err="1" smtClean="0">
                <a:solidFill>
                  <a:schemeClr val="tx1"/>
                </a:solidFill>
                <a:latin typeface="+mn-lt"/>
                <a:ea typeface="+mn-ea"/>
                <a:cs typeface="+mn-cs"/>
              </a:rPr>
              <a:t>resprout</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Cutting and mowing repeatedly may limit barberry’s spread but will not control it -- it will </a:t>
            </a:r>
            <a:r>
              <a:rPr lang="en-US" sz="1200" b="0" i="0" u="none" strike="noStrike" kern="1200" baseline="0" dirty="0" err="1" smtClean="0">
                <a:solidFill>
                  <a:schemeClr val="tx1"/>
                </a:solidFill>
                <a:latin typeface="+mn-lt"/>
                <a:ea typeface="+mn-ea"/>
                <a:cs typeface="+mn-cs"/>
              </a:rPr>
              <a:t>resprout</a:t>
            </a:r>
            <a:r>
              <a:rPr lang="en-US" sz="1200" b="0" i="0" u="none" strike="noStrike" kern="1200" baseline="0" dirty="0" smtClean="0">
                <a:solidFill>
                  <a:schemeClr val="tx1"/>
                </a:solidFill>
                <a:latin typeface="+mn-lt"/>
                <a:ea typeface="+mn-ea"/>
                <a:cs typeface="+mn-cs"/>
              </a:rPr>
              <a:t> from the root crown. Its spiny stems and arching branches make cutting difficult. Mowing can be used effectively as the first step of a two-part control effort when </a:t>
            </a:r>
            <a:r>
              <a:rPr lang="en-US" sz="1200" b="0" i="0" u="none" strike="noStrike" kern="1200" baseline="0" dirty="0" err="1" smtClean="0">
                <a:solidFill>
                  <a:schemeClr val="tx1"/>
                </a:solidFill>
                <a:latin typeface="+mn-lt"/>
                <a:ea typeface="+mn-ea"/>
                <a:cs typeface="+mn-cs"/>
              </a:rPr>
              <a:t>resprouts</a:t>
            </a:r>
            <a:r>
              <a:rPr lang="en-US" sz="1200" b="0" i="0" u="none" strike="noStrike" kern="1200" baseline="0" dirty="0" smtClean="0">
                <a:solidFill>
                  <a:schemeClr val="tx1"/>
                </a:solidFill>
                <a:latin typeface="+mn-lt"/>
                <a:ea typeface="+mn-ea"/>
                <a:cs typeface="+mn-cs"/>
              </a:rPr>
              <a:t> are treated with herbicide or even burned with a propane torch later in the season.</a:t>
            </a:r>
          </a:p>
          <a:p>
            <a:endParaRPr lang="en-US" sz="1200" b="0" i="0" u="none" strike="noStrike"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n-ea"/>
                <a:cs typeface="+mn-cs"/>
              </a:rPr>
              <a:t>In terms of chemical treatment, Glyphosate (e.g., Roundup®, Rodeo®, Accord®) can provide effective control both as a foliar spray and for cut stump treatments. Foliar application is useful on dense thickets where natives aren’t present.  Herbicide should be applied after periods of heavy sap flow in spring to actively growing plants.  You should be aware that during periods of drought or other stress, it may not be effective.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Cut stump treatment is most effective while the plants are fully leafed and actively growing.  When leaves are emerging and sap is flowing upward in the spring, it is not effective.  </a:t>
            </a:r>
          </a:p>
          <a:p>
            <a:endParaRPr lang="en-US" sz="1200" b="0" i="0" u="none" strike="noStrike"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n-ea"/>
                <a:cs typeface="+mn-cs"/>
              </a:rPr>
              <a:t>If you want to try basal bark treatment, the mixture we recommend can be applied throughout the year, even when snow is present, but it may be less effective in early spring when the sap is beginning to flow or during periods of drought in summer.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Ester formulations are particularly effective for root or stem sprouting species such as barberry because the </a:t>
            </a:r>
            <a:r>
              <a:rPr lang="en-US" sz="1200" b="0" i="0" u="none" strike="noStrike" kern="1200" baseline="0" dirty="0" err="1" smtClean="0">
                <a:solidFill>
                  <a:schemeClr val="tx1"/>
                </a:solidFill>
                <a:latin typeface="+mn-lt"/>
                <a:ea typeface="+mn-ea"/>
                <a:cs typeface="+mn-cs"/>
              </a:rPr>
              <a:t>triclopyr</a:t>
            </a:r>
            <a:r>
              <a:rPr lang="en-US" sz="1200" b="0" i="0" u="none" strike="noStrike" kern="1200" baseline="0" dirty="0" smtClean="0">
                <a:solidFill>
                  <a:schemeClr val="tx1"/>
                </a:solidFill>
                <a:latin typeface="+mn-lt"/>
                <a:ea typeface="+mn-ea"/>
                <a:cs typeface="+mn-cs"/>
              </a:rPr>
              <a:t> persists in the plant until it dies.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19</a:t>
            </a:fld>
            <a:endParaRPr lang="en-US" dirty="0"/>
          </a:p>
        </p:txBody>
      </p:sp>
    </p:spTree>
    <p:extLst>
      <p:ext uri="{BB962C8B-B14F-4D97-AF65-F5344CB8AC3E}">
        <p14:creationId xmlns:p14="http://schemas.microsoft.com/office/powerpoint/2010/main" val="778916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Multiflora rose was originally introduced to the East Coast in</a:t>
            </a:r>
            <a:r>
              <a:rPr lang="en-US" baseline="0" dirty="0" smtClean="0"/>
              <a:t> the late 1800’s </a:t>
            </a:r>
            <a:r>
              <a:rPr lang="en-US" dirty="0" smtClean="0"/>
              <a:t>as rootstock for cultivated roses,</a:t>
            </a:r>
            <a:r>
              <a:rPr lang="en-US" baseline="0" dirty="0" smtClean="0"/>
              <a:t> and it was later planted to control</a:t>
            </a:r>
            <a:r>
              <a:rPr lang="en-US" dirty="0" smtClean="0"/>
              <a:t> erosion.</a:t>
            </a:r>
          </a:p>
          <a:p>
            <a:endParaRPr lang="en-US" dirty="0" smtClean="0"/>
          </a:p>
          <a:p>
            <a:r>
              <a:rPr lang="en-US" dirty="0" smtClean="0"/>
              <a:t>As you well know, it is extremely prolific and can form dense thickets in a variety of habitats, including woodlands.</a:t>
            </a: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20</a:t>
            </a:fld>
            <a:endParaRPr lang="en-US" dirty="0"/>
          </a:p>
        </p:txBody>
      </p:sp>
    </p:spTree>
    <p:extLst>
      <p:ext uri="{BB962C8B-B14F-4D97-AF65-F5344CB8AC3E}">
        <p14:creationId xmlns:p14="http://schemas.microsoft.com/office/powerpoint/2010/main" val="3959204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To begin, we’d like to give you a little background</a:t>
            </a:r>
            <a:r>
              <a:rPr lang="en-US" baseline="0" dirty="0" smtClean="0"/>
              <a:t> on our Strike Team and talk a bit about invasive species in general.  Our Strike Team came to life in 2008 as a project in central New Jersey.  Staff members from two conservation organizations, the Friends of Hopewell Valley Open Space and the Upper Raritan Watershed Association, began working together that year to manage invasive plants on properties owned and managed by the two organizations.  Word quickly spread about the work they were doing within New Jersey’s conservation community, and everyone encouraged them to take their efforts state-wide.  We all recognized the fact that invasive species don’t recognize property or geographical boundaries and we knew that to truly be successful we have to manage invasive species on a regional level.  We formed the state-wide non-profit organization known as the New Jersey Invasive Species Strike Team in 2011 and we’ve been going strong ever since!</a:t>
            </a:r>
          </a:p>
          <a:p>
            <a:endParaRPr lang="en-US" baseline="0" dirty="0" smtClean="0"/>
          </a:p>
        </p:txBody>
      </p:sp>
      <p:sp>
        <p:nvSpPr>
          <p:cNvPr id="4" name="Slide Number Placeholder 3"/>
          <p:cNvSpPr txBox="1">
            <a:spLocks noGrp="1"/>
          </p:cNvSpPr>
          <p:nvPr/>
        </p:nvSpPr>
        <p:spPr>
          <a:xfrm>
            <a:off x="3970938" y="8829967"/>
            <a:ext cx="3037840" cy="464820"/>
          </a:xfrm>
          <a:prstGeom prst="rect">
            <a:avLst/>
          </a:prstGeom>
          <a:noFill/>
        </p:spPr>
        <p:txBody>
          <a:bodyPr lIns="93165" tIns="46583" rIns="93165" bIns="46583" anchor="b"/>
          <a:lstStyle/>
          <a:p>
            <a:pPr algn="r" fontAlgn="auto">
              <a:spcBef>
                <a:spcPts val="0"/>
              </a:spcBef>
              <a:spcAft>
                <a:spcPts val="0"/>
              </a:spcAft>
              <a:defRPr/>
            </a:pPr>
            <a:fld id="{1529F412-6D37-4D74-A4C6-D8AEB1A65EE1}" type="slidenum">
              <a:rPr lang="en-US" sz="1200">
                <a:latin typeface="+mn-lt"/>
              </a:rPr>
              <a:pPr algn="r" fontAlgn="auto">
                <a:spcBef>
                  <a:spcPts val="0"/>
                </a:spcBef>
                <a:spcAft>
                  <a:spcPts val="0"/>
                </a:spcAft>
                <a:defRPr/>
              </a:pPr>
              <a:t>2</a:t>
            </a:fld>
            <a:endParaRPr lang="en-US" sz="1200" dirty="0">
              <a:latin typeface="+mn-lt"/>
            </a:endParaRPr>
          </a:p>
        </p:txBody>
      </p:sp>
    </p:spTree>
    <p:extLst>
      <p:ext uri="{BB962C8B-B14F-4D97-AF65-F5344CB8AC3E}">
        <p14:creationId xmlns:p14="http://schemas.microsoft.com/office/powerpoint/2010/main" val="3047501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t>In fire-adapted communities, a routine prescribed burn program will hinder invasion and establishment of multiflora rose.</a:t>
            </a:r>
          </a:p>
          <a:p>
            <a:endParaRPr lang="en-US" dirty="0" smtClean="0"/>
          </a:p>
          <a:p>
            <a:r>
              <a:rPr lang="en-US" dirty="0" smtClean="0"/>
              <a:t>Mechanical approaches</a:t>
            </a:r>
            <a:r>
              <a:rPr lang="en-US" baseline="0" dirty="0" smtClean="0"/>
              <a:t> can </a:t>
            </a:r>
            <a:r>
              <a:rPr lang="en-US" dirty="0" smtClean="0"/>
              <a:t>work when all the roots are removed</a:t>
            </a:r>
            <a:r>
              <a:rPr lang="en-US" baseline="0" dirty="0" smtClean="0"/>
              <a:t> – they are really only </a:t>
            </a:r>
            <a:r>
              <a:rPr lang="en-US" dirty="0" smtClean="0"/>
              <a:t>practical for light, scattered infestations.</a:t>
            </a:r>
          </a:p>
          <a:p>
            <a:endParaRPr lang="en-US" dirty="0" smtClean="0"/>
          </a:p>
          <a:p>
            <a:r>
              <a:rPr lang="en-US" dirty="0" smtClean="0"/>
              <a:t>If you want to try cutting or mowing, you’ll need to do that three to six</a:t>
            </a:r>
            <a:r>
              <a:rPr lang="en-US" baseline="0" dirty="0" smtClean="0"/>
              <a:t> t</a:t>
            </a:r>
            <a:r>
              <a:rPr lang="en-US" dirty="0" smtClean="0"/>
              <a:t>imes per growing season for two to four years,</a:t>
            </a:r>
            <a:r>
              <a:rPr lang="en-US" baseline="0" dirty="0" smtClean="0"/>
              <a:t> and be forewarned, </a:t>
            </a:r>
            <a:r>
              <a:rPr lang="en-US" dirty="0" smtClean="0"/>
              <a:t>mowing multiflora rose can result quickly in flat tires.  Cutting is better in high quality areas, because repeated mowing will damage any native plants in the area.</a:t>
            </a:r>
            <a:r>
              <a:rPr lang="en-US" baseline="0" dirty="0" smtClean="0"/>
              <a:t>  </a:t>
            </a:r>
            <a:r>
              <a:rPr lang="en-US" i="0" dirty="0" smtClean="0"/>
              <a:t>Increased mowing rates (more than six per season) does not increase plant mortality. </a:t>
            </a:r>
          </a:p>
          <a:p>
            <a:endParaRPr lang="en-US" i="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Chemical approaches run the gamut: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Glyphosate (Roundup) is an effective foliar spray on plants that are flowering or in bud. A</a:t>
            </a:r>
            <a:r>
              <a:rPr lang="en-US" baseline="0" dirty="0" smtClean="0"/>
              <a:t>s always, you need to take </a:t>
            </a:r>
            <a:r>
              <a:rPr lang="en-US" dirty="0" smtClean="0"/>
              <a:t>care to avoid contacting non-target plants.</a:t>
            </a:r>
          </a:p>
          <a:p>
            <a:endParaRPr lang="en-US" dirty="0" smtClean="0"/>
          </a:p>
          <a:p>
            <a:r>
              <a:rPr lang="en-US" dirty="0" smtClean="0"/>
              <a:t>For basal bark, the best time for treatment</a:t>
            </a:r>
            <a:r>
              <a:rPr lang="en-US" baseline="0" dirty="0" smtClean="0"/>
              <a:t> is from </a:t>
            </a:r>
            <a:r>
              <a:rPr lang="en-US" dirty="0" smtClean="0"/>
              <a:t>late December to early April, before leaf bud expansion. A disadvantage to</a:t>
            </a:r>
            <a:r>
              <a:rPr lang="en-US" baseline="0" dirty="0" smtClean="0"/>
              <a:t> basal bark treatment </a:t>
            </a:r>
            <a:r>
              <a:rPr lang="en-US" dirty="0" smtClean="0"/>
              <a:t>is that it is difficult to do without being scratched by rose thorns.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Cut stump treatments kill the root system and prevent re-sprouting. Although the Roundup label recommends a concentration of 50 to 100%, the lower concentration has proven effective. Cut stump is best done late in the growing season (July through September), and also when the plants are dormant</a:t>
            </a:r>
            <a:r>
              <a:rPr lang="en-US" baseline="0" dirty="0" smtClean="0"/>
              <a:t> – that’s actually the </a:t>
            </a:r>
            <a:r>
              <a:rPr lang="en-US" dirty="0" smtClean="0"/>
              <a:t>preferred time because it will minimize potential harm to non-target species. </a:t>
            </a:r>
          </a:p>
          <a:p>
            <a:endParaRPr lang="en-US" b="1" dirty="0" smtClean="0"/>
          </a:p>
          <a:p>
            <a:r>
              <a:rPr lang="en-US" b="1" dirty="0" smtClean="0"/>
              <a:t>Humans are getting some help…</a:t>
            </a:r>
          </a:p>
          <a:p>
            <a:r>
              <a:rPr lang="en-US" b="0" dirty="0" smtClean="0"/>
              <a:t>There</a:t>
            </a:r>
            <a:r>
              <a:rPr lang="en-US" b="0" baseline="0" dirty="0" smtClean="0"/>
              <a:t> are t</a:t>
            </a:r>
            <a:r>
              <a:rPr lang="en-US" b="0" dirty="0" smtClean="0"/>
              <a:t>hree </a:t>
            </a:r>
            <a:r>
              <a:rPr lang="en-US" dirty="0" smtClean="0"/>
              <a:t>insects that have the potential to reduce multiflora rose populations in the Northeast.</a:t>
            </a:r>
            <a:r>
              <a:rPr lang="en-US" baseline="0" dirty="0" smtClean="0"/>
              <a:t>  </a:t>
            </a:r>
            <a:r>
              <a:rPr lang="en-US" i="1" dirty="0" smtClean="0"/>
              <a:t>They are the </a:t>
            </a:r>
            <a:r>
              <a:rPr lang="en-US" i="1" dirty="0" err="1" smtClean="0"/>
              <a:t>tortricid</a:t>
            </a:r>
            <a:r>
              <a:rPr lang="en-US" i="1" dirty="0" smtClean="0"/>
              <a:t> hip borer, which consumes parts of the flower; the rose seed </a:t>
            </a:r>
            <a:r>
              <a:rPr lang="en-US" i="1" dirty="0" err="1" smtClean="0"/>
              <a:t>chalcid</a:t>
            </a:r>
            <a:r>
              <a:rPr lang="en-US" i="1" dirty="0" smtClean="0"/>
              <a:t>, which destroys the seeds; and the raspberry cane borer, which kills the stems. The larvae in each case are responsible for the injury.</a:t>
            </a:r>
            <a:r>
              <a:rPr lang="en-US" dirty="0" smtClean="0"/>
              <a:t> In most circumstances, however, these insects aren’t present in sufficient quantity to eliminate a multiflora rose infestation.</a:t>
            </a:r>
          </a:p>
          <a:p>
            <a:endParaRPr lang="en-US" b="1" dirty="0" smtClean="0"/>
          </a:p>
          <a:p>
            <a:r>
              <a:rPr lang="en-US" dirty="0" smtClean="0"/>
              <a:t>Several pathogens are associated with multiflora rose. The most promising one is known as rose rosette disease (RRD).</a:t>
            </a:r>
            <a:r>
              <a:rPr lang="en-US" baseline="0" dirty="0" smtClean="0"/>
              <a:t>  It’s </a:t>
            </a:r>
            <a:r>
              <a:rPr lang="en-US" dirty="0" smtClean="0"/>
              <a:t>a virus spread by a mite. The first symptom</a:t>
            </a:r>
            <a:r>
              <a:rPr lang="en-US" baseline="0" dirty="0" smtClean="0"/>
              <a:t> is </a:t>
            </a:r>
            <a:r>
              <a:rPr lang="en-US" dirty="0" smtClean="0"/>
              <a:t>a bright-red and dark-red mosaic pattern on new leaves, and it appears within 30 days of initial infection. Within about three months, the plant will begin to produce lots and lots of lateral shoots. They are usually bright red and they form dense clusters called witches’ brooms.  In winter the infected plants are susceptible to heavy frost damage. The following spring, the plants will have red lateral shoots and thick clusters of small, reddish-green leaves. Within two years of infection, the entire plant, including the root system, will die. </a:t>
            </a:r>
          </a:p>
          <a:p>
            <a:endParaRPr lang="en-US" dirty="0" smtClean="0"/>
          </a:p>
          <a:p>
            <a:r>
              <a:rPr lang="en-US" dirty="0" smtClean="0"/>
              <a:t>Only certain members of the rose family are susceptible to RRD. Some ornamental rose varieties are also affected, although many appear less sensitive than multiflora rose.</a:t>
            </a:r>
          </a:p>
          <a:p>
            <a:endParaRPr lang="en-US" dirty="0" smtClean="0"/>
          </a:p>
          <a:p>
            <a:r>
              <a:rPr lang="en-US" dirty="0" smtClean="0"/>
              <a:t>RRD has spread to the East from its origins in the Midwest.  As with most biocontrol agents, the mite is quite sensitive to changes in the environment, so it may be some time before it spreads throughout the Northeast. Then it will take awhile for plants to become infected and die. While RRD may not eradicate the multiflora rose problem, it should help reduce it over the long run.</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we’d like to turn your attention to lesser known invasive species and</a:t>
            </a:r>
            <a:r>
              <a:rPr lang="en-US" baseline="0" dirty="0" smtClean="0"/>
              <a:t> introduce you to a representative sampling of some of the emerging species.</a:t>
            </a:r>
          </a:p>
          <a:p>
            <a:endParaRPr lang="en-US" dirty="0" smtClean="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21</a:t>
            </a:fld>
            <a:endParaRPr lang="en-US" dirty="0"/>
          </a:p>
        </p:txBody>
      </p:sp>
    </p:spTree>
    <p:extLst>
      <p:ext uri="{BB962C8B-B14F-4D97-AF65-F5344CB8AC3E}">
        <p14:creationId xmlns:p14="http://schemas.microsoft.com/office/powerpoint/2010/main" val="1851296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Invasive species are always on the move.  In recent years,</a:t>
            </a:r>
            <a:r>
              <a:rPr lang="en-US" baseline="0" dirty="0" smtClean="0"/>
              <a:t> the northern snakehead has gone from Stage 0 to 3 and the Amur </a:t>
            </a:r>
            <a:r>
              <a:rPr lang="en-US" baseline="0" dirty="0" err="1" smtClean="0"/>
              <a:t>corktree</a:t>
            </a:r>
            <a:r>
              <a:rPr lang="en-US" baseline="0" dirty="0" smtClean="0"/>
              <a:t> has gone from Stage 0 to 1.</a:t>
            </a: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22</a:t>
            </a:fld>
            <a:endParaRPr lang="en-US" dirty="0"/>
          </a:p>
        </p:txBody>
      </p:sp>
    </p:spTree>
    <p:extLst>
      <p:ext uri="{BB962C8B-B14F-4D97-AF65-F5344CB8AC3E}">
        <p14:creationId xmlns:p14="http://schemas.microsoft.com/office/powerpoint/2010/main" val="829170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Mile-a-Minute</a:t>
            </a:r>
            <a:r>
              <a:rPr lang="en-US" baseline="0" dirty="0" smtClean="0"/>
              <a:t> is a vine that went from a Stage 3 species to a widespread species.  The good news in the case of this invader is that weevils like the one pictured here have been deployed by the State and they are helping to slow the spread of Mile-a-Minute.  The use of </a:t>
            </a:r>
            <a:r>
              <a:rPr lang="en-US" baseline="0" dirty="0" err="1" smtClean="0"/>
              <a:t>biocontrol</a:t>
            </a:r>
            <a:r>
              <a:rPr lang="en-US" baseline="0" dirty="0" smtClean="0"/>
              <a:t> agents is not without controversy, but we are hopeful that the testing done by scientists before the weevils (which are not native to New Jersey) were released was sufficient to ensure that the weevils will not decimate native plants as they spread across areas infested with Mile-a-Minute.</a:t>
            </a: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23</a:t>
            </a:fld>
            <a:endParaRPr lang="en-US" dirty="0"/>
          </a:p>
        </p:txBody>
      </p:sp>
    </p:spTree>
    <p:extLst>
      <p:ext uri="{BB962C8B-B14F-4D97-AF65-F5344CB8AC3E}">
        <p14:creationId xmlns:p14="http://schemas.microsoft.com/office/powerpoint/2010/main" val="1787730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normAutofit fontScale="40000" lnSpcReduction="20000"/>
          </a:bodyPr>
          <a:lstStyle/>
          <a:p>
            <a:r>
              <a:rPr lang="en-US" dirty="0" smtClean="0"/>
              <a:t>The northern snakehead is a voracious</a:t>
            </a:r>
            <a:r>
              <a:rPr lang="en-US" baseline="0" dirty="0" smtClean="0"/>
              <a:t> </a:t>
            </a:r>
            <a:r>
              <a:rPr lang="en-US" dirty="0" smtClean="0"/>
              <a:t>apex predator with few, if any, natural enemies. It has the potential to severely impact native fish, crustaceans, insects and other biota. </a:t>
            </a:r>
          </a:p>
          <a:p>
            <a:endParaRPr lang="en-US" dirty="0" smtClean="0"/>
          </a:p>
          <a:p>
            <a:r>
              <a:rPr lang="en-US" dirty="0" smtClean="0"/>
              <a:t>The fish is an obligate air breather – it can breathe air and survive for up to four days out of water, and can survive for longer periods of time when</a:t>
            </a:r>
            <a:r>
              <a:rPr lang="en-US" baseline="0" dirty="0" smtClean="0"/>
              <a:t> it </a:t>
            </a:r>
            <a:r>
              <a:rPr lang="en-US" dirty="0" smtClean="0"/>
              <a:t>burrows in mud.  Once a habitat is no longer suitable and prey populations have been decimated, snakehead are capable of dispersing overland to exploit new environments.</a:t>
            </a:r>
          </a:p>
          <a:p>
            <a:endParaRPr lang="en-US" dirty="0" smtClean="0"/>
          </a:p>
          <a:p>
            <a:r>
              <a:rPr lang="en-US" b="1" dirty="0" smtClean="0"/>
              <a:t>Common Name:</a:t>
            </a:r>
            <a:r>
              <a:rPr lang="en-US" dirty="0" smtClean="0"/>
              <a:t> northern snakehead</a:t>
            </a:r>
            <a:br>
              <a:rPr lang="en-US" dirty="0" smtClean="0"/>
            </a:br>
            <a:r>
              <a:rPr lang="en-US" b="1" dirty="0" smtClean="0"/>
              <a:t>Family Name:</a:t>
            </a:r>
            <a:r>
              <a:rPr lang="en-US" dirty="0" smtClean="0"/>
              <a:t> </a:t>
            </a:r>
            <a:r>
              <a:rPr lang="en-US" dirty="0" err="1" smtClean="0"/>
              <a:t>Channidae</a:t>
            </a:r>
            <a:r>
              <a:rPr lang="en-US" dirty="0" smtClean="0"/>
              <a:t> - Freshwater perciform fish family</a:t>
            </a:r>
            <a:br>
              <a:rPr lang="en-US" dirty="0" smtClean="0"/>
            </a:br>
            <a:r>
              <a:rPr lang="en-US" b="1" dirty="0" smtClean="0"/>
              <a:t>Species Code:</a:t>
            </a:r>
            <a:r>
              <a:rPr lang="en-US" dirty="0" smtClean="0"/>
              <a:t> CHAR1</a:t>
            </a:r>
            <a:br>
              <a:rPr lang="en-US" dirty="0" smtClean="0"/>
            </a:br>
            <a:r>
              <a:rPr lang="en-US" b="1" dirty="0" smtClean="0"/>
              <a:t>Native Range:</a:t>
            </a:r>
            <a:r>
              <a:rPr lang="en-US" dirty="0" smtClean="0"/>
              <a:t> China, possibly Korea and Russia</a:t>
            </a:r>
            <a:br>
              <a:rPr lang="en-US" dirty="0" smtClean="0"/>
            </a:br>
            <a:r>
              <a:rPr lang="en-US" b="1" dirty="0" smtClean="0"/>
              <a:t>NJ Status:</a:t>
            </a:r>
            <a:r>
              <a:rPr lang="en-US" dirty="0" smtClean="0"/>
              <a:t> Emerging Stage 1 – Rare (may be locally common). It is highly threatening to native communities.</a:t>
            </a:r>
          </a:p>
          <a:p>
            <a:endParaRPr lang="en-US" dirty="0" smtClean="0"/>
          </a:p>
          <a:p>
            <a:r>
              <a:rPr lang="en-US" sz="1200" dirty="0" smtClean="0">
                <a:solidFill>
                  <a:srgbClr val="C00000"/>
                </a:solidFill>
              </a:rPr>
              <a:t>• Reaches sexual maturity by age 2 or 3.</a:t>
            </a:r>
            <a:br>
              <a:rPr lang="en-US" sz="1200" dirty="0" smtClean="0">
                <a:solidFill>
                  <a:srgbClr val="C00000"/>
                </a:solidFill>
              </a:rPr>
            </a:br>
            <a:r>
              <a:rPr lang="en-US" sz="1200" dirty="0" smtClean="0">
                <a:solidFill>
                  <a:srgbClr val="C00000"/>
                </a:solidFill>
              </a:rPr>
              <a:t>• Each spawning-age female can release up to 15,000 eggs at once.</a:t>
            </a:r>
            <a:br>
              <a:rPr lang="en-US" sz="1200" dirty="0" smtClean="0">
                <a:solidFill>
                  <a:srgbClr val="C00000"/>
                </a:solidFill>
              </a:rPr>
            </a:br>
            <a:r>
              <a:rPr lang="en-US" sz="1200" dirty="0" smtClean="0">
                <a:solidFill>
                  <a:srgbClr val="C00000"/>
                </a:solidFill>
              </a:rPr>
              <a:t>• Mate as often as five times a year.</a:t>
            </a:r>
            <a:br>
              <a:rPr lang="en-US" sz="1200" dirty="0" smtClean="0">
                <a:solidFill>
                  <a:srgbClr val="C00000"/>
                </a:solidFill>
              </a:rPr>
            </a:br>
            <a:r>
              <a:rPr lang="en-US" sz="1200" dirty="0" smtClean="0">
                <a:solidFill>
                  <a:srgbClr val="C00000"/>
                </a:solidFill>
              </a:rPr>
              <a:t>• In 2 years a single female can release up to 150,000 eggs.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Obligate air breathers </a:t>
            </a:r>
          </a:p>
          <a:p>
            <a:r>
              <a:rPr lang="en-US" dirty="0" smtClean="0"/>
              <a:t/>
            </a:r>
            <a:br>
              <a:rPr lang="en-US" dirty="0" smtClean="0"/>
            </a:br>
            <a:endParaRPr lang="en-US" dirty="0" smtClean="0"/>
          </a:p>
          <a:p>
            <a:r>
              <a:rPr lang="en-US" b="1" dirty="0" smtClean="0"/>
              <a:t>General Description </a:t>
            </a:r>
          </a:p>
          <a:p>
            <a:r>
              <a:rPr lang="en-US" dirty="0" smtClean="0"/>
              <a:t>• Has a wider latitudinal range and temperature tolerance than other species.</a:t>
            </a:r>
            <a:br>
              <a:rPr lang="en-US" dirty="0" smtClean="0"/>
            </a:br>
            <a:r>
              <a:rPr lang="en-US" dirty="0" smtClean="0"/>
              <a:t>• A long, thin body that can grow to 47” and up to 15lbs.</a:t>
            </a:r>
            <a:br>
              <a:rPr lang="en-US" dirty="0" smtClean="0"/>
            </a:br>
            <a:r>
              <a:rPr lang="en-US" dirty="0" smtClean="0"/>
              <a:t>• Head - Scaled, somewhat flattened with eyes located in a dorsolateral position on the anterior, large mouth, sharp teeth and protruding lower jaw.</a:t>
            </a:r>
            <a:br>
              <a:rPr lang="en-US" dirty="0" smtClean="0"/>
            </a:br>
            <a:r>
              <a:rPr lang="en-US" dirty="0" smtClean="0"/>
              <a:t>• Tubular anterior nostrils</a:t>
            </a:r>
            <a:br>
              <a:rPr lang="en-US" dirty="0" smtClean="0"/>
            </a:br>
            <a:r>
              <a:rPr lang="en-US" dirty="0" smtClean="0"/>
              <a:t>• Elongated dorsal and anal fins</a:t>
            </a:r>
            <a:br>
              <a:rPr lang="en-US" dirty="0" smtClean="0"/>
            </a:br>
            <a:r>
              <a:rPr lang="en-US" dirty="0" smtClean="0"/>
              <a:t>• Truncated tail</a:t>
            </a:r>
            <a:br>
              <a:rPr lang="en-US" dirty="0" smtClean="0"/>
            </a:br>
            <a:r>
              <a:rPr lang="en-US" dirty="0" smtClean="0"/>
              <a:t>• Younger fish may be gold-tinted brown to pale gray in color</a:t>
            </a:r>
            <a:br>
              <a:rPr lang="en-US" dirty="0" smtClean="0"/>
            </a:br>
            <a:r>
              <a:rPr lang="en-US" dirty="0" smtClean="0"/>
              <a:t>• Older fish are generally dark brown with large black blotches.</a:t>
            </a:r>
            <a:br>
              <a:rPr lang="en-US" dirty="0" smtClean="0"/>
            </a:br>
            <a:r>
              <a:rPr lang="en-US" dirty="0" smtClean="0"/>
              <a:t>• If wet, they can survive on land for up to four days </a:t>
            </a:r>
            <a:br>
              <a:rPr lang="en-US" dirty="0" smtClean="0"/>
            </a:br>
            <a:r>
              <a:rPr lang="en-US" dirty="0" smtClean="0"/>
              <a:t>• Known to migrate up to 1/4 mile on wet land to other bodies of water</a:t>
            </a:r>
            <a:br>
              <a:rPr lang="en-US" dirty="0" smtClean="0"/>
            </a:br>
            <a:endParaRPr lang="en-US" dirty="0" smtClean="0"/>
          </a:p>
          <a:p>
            <a:r>
              <a:rPr lang="en-US" b="1" dirty="0" smtClean="0">
                <a:solidFill>
                  <a:srgbClr val="C00000"/>
                </a:solidFill>
              </a:rPr>
              <a:t>Life Cycle </a:t>
            </a:r>
          </a:p>
          <a:p>
            <a:r>
              <a:rPr lang="en-US" sz="1600" dirty="0" smtClean="0">
                <a:solidFill>
                  <a:srgbClr val="C00000"/>
                </a:solidFill>
              </a:rPr>
              <a:t>• Reaches sexual maturity by age 2 or 3.</a:t>
            </a:r>
            <a:br>
              <a:rPr lang="en-US" sz="1600" dirty="0" smtClean="0">
                <a:solidFill>
                  <a:srgbClr val="C00000"/>
                </a:solidFill>
              </a:rPr>
            </a:br>
            <a:r>
              <a:rPr lang="en-US" sz="1600" dirty="0" smtClean="0">
                <a:solidFill>
                  <a:srgbClr val="C00000"/>
                </a:solidFill>
              </a:rPr>
              <a:t>• Each spawning-age female can release up to 15,000 eggs at once.</a:t>
            </a:r>
            <a:br>
              <a:rPr lang="en-US" sz="1600" dirty="0" smtClean="0">
                <a:solidFill>
                  <a:srgbClr val="C00000"/>
                </a:solidFill>
              </a:rPr>
            </a:br>
            <a:r>
              <a:rPr lang="en-US" sz="1600" dirty="0" smtClean="0">
                <a:solidFill>
                  <a:srgbClr val="C00000"/>
                </a:solidFill>
              </a:rPr>
              <a:t>• Mate as often as five times a year.</a:t>
            </a:r>
            <a:br>
              <a:rPr lang="en-US" sz="1600" dirty="0" smtClean="0">
                <a:solidFill>
                  <a:srgbClr val="C00000"/>
                </a:solidFill>
              </a:rPr>
            </a:br>
            <a:r>
              <a:rPr lang="en-US" sz="1600" dirty="0" smtClean="0">
                <a:solidFill>
                  <a:srgbClr val="C00000"/>
                </a:solidFill>
              </a:rPr>
              <a:t>• In 2 years a single female can release up to 150,000 eggs.</a:t>
            </a:r>
            <a:r>
              <a:rPr lang="en-US" dirty="0" smtClean="0"/>
              <a:t/>
            </a:r>
            <a:br>
              <a:rPr lang="en-US" dirty="0" smtClean="0"/>
            </a:br>
            <a:endParaRPr lang="en-US" dirty="0" smtClean="0"/>
          </a:p>
          <a:p>
            <a:r>
              <a:rPr lang="en-US" b="1" dirty="0" smtClean="0"/>
              <a:t>Habitat </a:t>
            </a:r>
          </a:p>
          <a:p>
            <a:r>
              <a:rPr lang="en-US" dirty="0" smtClean="0"/>
              <a:t>• Stagnant shallow ponds or swamps with mud substrate and aquatic vegetation</a:t>
            </a:r>
            <a:br>
              <a:rPr lang="en-US" dirty="0" smtClean="0"/>
            </a:br>
            <a:r>
              <a:rPr lang="en-US" dirty="0" smtClean="0"/>
              <a:t>• Slow muddy streams</a:t>
            </a:r>
            <a:br>
              <a:rPr lang="en-US" dirty="0" smtClean="0"/>
            </a:br>
            <a:r>
              <a:rPr lang="en-US" dirty="0" smtClean="0"/>
              <a:t>• Canals, reservoirs, lakes and rivers</a:t>
            </a:r>
            <a:br>
              <a:rPr lang="en-US" dirty="0" smtClean="0"/>
            </a:br>
            <a:r>
              <a:rPr lang="en-US" dirty="0" smtClean="0"/>
              <a:t>• Obligate air breathers </a:t>
            </a:r>
          </a:p>
          <a:p>
            <a:r>
              <a:rPr lang="en-US" b="1" dirty="0" smtClean="0"/>
              <a:t>Look-alikes </a:t>
            </a:r>
          </a:p>
          <a:p>
            <a:r>
              <a:rPr lang="en-US" b="1" dirty="0" err="1" smtClean="0"/>
              <a:t>burbot</a:t>
            </a:r>
            <a:r>
              <a:rPr lang="en-US" b="1" dirty="0" smtClean="0"/>
              <a:t> (</a:t>
            </a:r>
            <a:r>
              <a:rPr lang="en-US" b="1" i="1" dirty="0" err="1" smtClean="0"/>
              <a:t>Lota</a:t>
            </a:r>
            <a:r>
              <a:rPr lang="en-US" b="1" i="1" dirty="0" smtClean="0"/>
              <a:t> </a:t>
            </a:r>
            <a:r>
              <a:rPr lang="en-US" b="1" i="1" dirty="0" err="1" smtClean="0"/>
              <a:t>lota</a:t>
            </a:r>
            <a:r>
              <a:rPr lang="en-US" b="1" dirty="0" smtClean="0"/>
              <a:t>) </a:t>
            </a:r>
          </a:p>
          <a:p>
            <a:r>
              <a:rPr lang="en-US" dirty="0" smtClean="0"/>
              <a:t>• Native</a:t>
            </a:r>
            <a:br>
              <a:rPr lang="en-US" dirty="0" smtClean="0"/>
            </a:br>
            <a:r>
              <a:rPr lang="en-US" dirty="0" smtClean="0"/>
              <a:t>• Split dorsal fin and a single barbell on the lower jaw.</a:t>
            </a:r>
            <a:br>
              <a:rPr lang="en-US" dirty="0" smtClean="0"/>
            </a:br>
            <a:endParaRPr lang="en-US" dirty="0" smtClean="0"/>
          </a:p>
          <a:p>
            <a:r>
              <a:rPr lang="en-US" b="1" dirty="0" smtClean="0"/>
              <a:t>Bowfin (</a:t>
            </a:r>
            <a:r>
              <a:rPr lang="en-US" b="1" i="1" dirty="0" err="1" smtClean="0"/>
              <a:t>Amia</a:t>
            </a:r>
            <a:r>
              <a:rPr lang="en-US" b="1" i="1" dirty="0" smtClean="0"/>
              <a:t> </a:t>
            </a:r>
            <a:r>
              <a:rPr lang="en-US" b="1" i="1" dirty="0" err="1" smtClean="0"/>
              <a:t>calva</a:t>
            </a:r>
            <a:r>
              <a:rPr lang="en-US" b="1" dirty="0" smtClean="0"/>
              <a:t>) </a:t>
            </a:r>
          </a:p>
          <a:p>
            <a:r>
              <a:rPr lang="en-US" dirty="0" smtClean="0"/>
              <a:t>• Rounded tail, no scales on its head</a:t>
            </a:r>
            <a:br>
              <a:rPr lang="en-US" dirty="0" smtClean="0"/>
            </a:br>
            <a:r>
              <a:rPr lang="en-US" dirty="0" smtClean="0"/>
              <a:t>• Eyespot near the tail in males.</a:t>
            </a:r>
          </a:p>
          <a:p>
            <a:pPr eaLnBrk="1" hangingPunct="1"/>
            <a:endParaRPr lang="en-US" dirty="0"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49375C8F-17D9-450E-88C3-6AF295A94062}" type="slidenum">
              <a:rPr lang="en-US" sz="1200">
                <a:latin typeface="+mn-lt"/>
              </a:rPr>
              <a:pPr algn="r" fontAlgn="auto">
                <a:spcBef>
                  <a:spcPts val="0"/>
                </a:spcBef>
                <a:spcAft>
                  <a:spcPts val="0"/>
                </a:spcAft>
                <a:defRPr/>
              </a:pPr>
              <a:t>24</a:t>
            </a:fld>
            <a:endParaRPr lang="en-US" sz="1200">
              <a:latin typeface="+mn-lt"/>
            </a:endParaRPr>
          </a:p>
        </p:txBody>
      </p:sp>
    </p:spTree>
    <p:extLst>
      <p:ext uri="{BB962C8B-B14F-4D97-AF65-F5344CB8AC3E}">
        <p14:creationId xmlns:p14="http://schemas.microsoft.com/office/powerpoint/2010/main" val="1025139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normAutofit fontScale="25000" lnSpcReduction="20000"/>
          </a:bodyPr>
          <a:lstStyle/>
          <a:p>
            <a:pPr eaLnBrk="1" hangingPunct="1"/>
            <a:r>
              <a:rPr lang="en-US" dirty="0" smtClean="0"/>
              <a:t>Beefsteak plant is a traditional Asian crop used in cooking and is often planted as an ornamental. It readily escapes cultivation and has become invasive in natural areas across the mid-Atlantic region.</a:t>
            </a:r>
          </a:p>
          <a:p>
            <a:pPr eaLnBrk="1" hangingPunct="1"/>
            <a:endParaRPr lang="en-US" dirty="0" smtClean="0"/>
          </a:p>
          <a:p>
            <a:pPr eaLnBrk="1" hangingPunct="1"/>
            <a:r>
              <a:rPr lang="en-US" dirty="0" smtClean="0"/>
              <a:t>It</a:t>
            </a:r>
            <a:r>
              <a:rPr lang="en-US" baseline="0" dirty="0" smtClean="0"/>
              <a:t> is especially troublesome in natural areas that have experienced so</a:t>
            </a:r>
            <a:r>
              <a:rPr lang="en-US" dirty="0" smtClean="0"/>
              <a:t>me form of disturbance. It has toxic characteristics which may explain why very few herbivores feed on it.</a:t>
            </a:r>
          </a:p>
          <a:p>
            <a:pPr eaLnBrk="1" hangingPunct="1"/>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Stage 1. </a:t>
            </a:r>
            <a:r>
              <a:rPr lang="en-US" b="0" baseline="0" dirty="0" smtClean="0"/>
              <a:t>W</a:t>
            </a:r>
            <a:r>
              <a:rPr lang="en-US" dirty="0" smtClean="0"/>
              <a:t>e recommend using a foliar spray</a:t>
            </a:r>
            <a:r>
              <a:rPr lang="en-US" baseline="0" dirty="0" smtClean="0"/>
              <a:t> or pre-emergent treatment to control it.</a:t>
            </a:r>
            <a:endParaRPr lang="en-US" dirty="0" smtClean="0"/>
          </a:p>
          <a:p>
            <a:pPr eaLnBrk="1" hangingPunct="1"/>
            <a:endParaRPr lang="en-US" dirty="0" smtClean="0"/>
          </a:p>
          <a:p>
            <a:pPr eaLnBrk="1" hangingPunct="1"/>
            <a:endParaRPr lang="en-US" dirty="0" smtClean="0"/>
          </a:p>
          <a:p>
            <a:pPr eaLnBrk="1" hangingPunct="1"/>
            <a:r>
              <a:rPr lang="en-US" dirty="0" smtClean="0"/>
              <a:t>• Annual herb to 0.5’ - 1.5’</a:t>
            </a:r>
          </a:p>
          <a:p>
            <a:pPr eaLnBrk="1" hangingPunct="1"/>
            <a:r>
              <a:rPr lang="en-US" dirty="0" smtClean="0"/>
              <a:t>• Dried stalks can persist through winter</a:t>
            </a:r>
          </a:p>
          <a:p>
            <a:pPr eaLnBrk="1" hangingPunct="1"/>
            <a:r>
              <a:rPr lang="en-US" dirty="0" smtClean="0"/>
              <a:t>• Stems square</a:t>
            </a:r>
          </a:p>
          <a:p>
            <a:pPr eaLnBrk="1" hangingPunct="1"/>
            <a:r>
              <a:rPr lang="en-US" dirty="0" smtClean="0"/>
              <a:t>• Strongly aromatic, some claim it smells like raw beef</a:t>
            </a:r>
          </a:p>
          <a:p>
            <a:pPr eaLnBrk="1" hangingPunct="1"/>
            <a:endParaRPr lang="en-US" dirty="0" smtClean="0"/>
          </a:p>
          <a:p>
            <a:pPr eaLnBrk="1" hangingPunct="1"/>
            <a:r>
              <a:rPr lang="en-US" b="1" dirty="0" smtClean="0"/>
              <a:t>Control Recommendations - treat before fruit/seed maturation</a:t>
            </a:r>
          </a:p>
          <a:p>
            <a:pPr eaLnBrk="1" hangingPunct="1"/>
            <a:r>
              <a:rPr lang="en-US" b="1" dirty="0" smtClean="0"/>
              <a:t>Foliar Spray: FS-2</a:t>
            </a:r>
          </a:p>
          <a:p>
            <a:pPr eaLnBrk="1" hangingPunct="1"/>
            <a:r>
              <a:rPr lang="en-US" dirty="0" smtClean="0"/>
              <a:t>• Glyphosate 3.00%</a:t>
            </a:r>
          </a:p>
          <a:p>
            <a:pPr eaLnBrk="1" hangingPunct="1"/>
            <a:r>
              <a:rPr lang="en-US" dirty="0" smtClean="0"/>
              <a:t>• Please see our Herbicide Use Suggestions and Mixing Guide for more information</a:t>
            </a:r>
          </a:p>
          <a:p>
            <a:pPr eaLnBrk="1" hangingPunct="1"/>
            <a:endParaRPr lang="en-US" dirty="0" smtClean="0"/>
          </a:p>
          <a:p>
            <a:pPr eaLnBrk="1" hangingPunct="1"/>
            <a:r>
              <a:rPr lang="en-US" b="1" dirty="0" smtClean="0"/>
              <a:t>Pre-Emergent Spray: PE-1</a:t>
            </a:r>
          </a:p>
          <a:p>
            <a:pPr eaLnBrk="1" hangingPunct="1"/>
            <a:r>
              <a:rPr lang="en-US" dirty="0" smtClean="0"/>
              <a:t>• </a:t>
            </a:r>
            <a:r>
              <a:rPr lang="en-US" dirty="0" err="1" smtClean="0"/>
              <a:t>Prodiamine</a:t>
            </a:r>
            <a:r>
              <a:rPr lang="en-US" dirty="0" smtClean="0"/>
              <a:t> - See Label Instructions</a:t>
            </a:r>
          </a:p>
          <a:p>
            <a:pPr eaLnBrk="1" hangingPunct="1"/>
            <a:endParaRPr lang="en-US" dirty="0" smtClean="0"/>
          </a:p>
          <a:p>
            <a:pPr eaLnBrk="1" hangingPunct="1"/>
            <a:r>
              <a:rPr lang="en-US" dirty="0" smtClean="0"/>
              <a:t>Leaves</a:t>
            </a:r>
          </a:p>
          <a:p>
            <a:pPr eaLnBrk="1" hangingPunct="1"/>
            <a:endParaRPr lang="en-US" dirty="0" smtClean="0"/>
          </a:p>
          <a:p>
            <a:pPr eaLnBrk="1" hangingPunct="1"/>
            <a:r>
              <a:rPr lang="en-US" dirty="0" smtClean="0"/>
              <a:t>• Opposite, broadly oval to oblong</a:t>
            </a:r>
          </a:p>
          <a:p>
            <a:pPr eaLnBrk="1" hangingPunct="1"/>
            <a:r>
              <a:rPr lang="en-US" dirty="0" smtClean="0"/>
              <a:t>• 3” - 6” long, including the long stem</a:t>
            </a:r>
          </a:p>
          <a:p>
            <a:pPr eaLnBrk="1" hangingPunct="1"/>
            <a:r>
              <a:rPr lang="en-US" dirty="0" smtClean="0"/>
              <a:t>• Toothed</a:t>
            </a:r>
          </a:p>
          <a:p>
            <a:pPr eaLnBrk="1" hangingPunct="1"/>
            <a:r>
              <a:rPr lang="en-US" dirty="0" smtClean="0"/>
              <a:t>• Veins point towards the leaf tip</a:t>
            </a:r>
          </a:p>
          <a:p>
            <a:pPr eaLnBrk="1" hangingPunct="1"/>
            <a:r>
              <a:rPr lang="en-US" dirty="0" smtClean="0"/>
              <a:t>• Typically purple to purplish green, especially below</a:t>
            </a:r>
          </a:p>
          <a:p>
            <a:pPr eaLnBrk="1" hangingPunct="1"/>
            <a:r>
              <a:rPr lang="en-US" dirty="0" smtClean="0"/>
              <a:t>• Leaf base wedge shaped</a:t>
            </a:r>
          </a:p>
          <a:p>
            <a:pPr eaLnBrk="1" hangingPunct="1"/>
            <a:r>
              <a:rPr lang="en-US" dirty="0" smtClean="0"/>
              <a:t>Flowers</a:t>
            </a:r>
          </a:p>
          <a:p>
            <a:pPr eaLnBrk="1" hangingPunct="1"/>
            <a:endParaRPr lang="en-US" dirty="0" smtClean="0"/>
          </a:p>
          <a:p>
            <a:pPr eaLnBrk="1" hangingPunct="1"/>
            <a:r>
              <a:rPr lang="en-US" dirty="0" smtClean="0"/>
              <a:t>• Small, purplish to white</a:t>
            </a:r>
          </a:p>
          <a:p>
            <a:pPr eaLnBrk="1" hangingPunct="1"/>
            <a:r>
              <a:rPr lang="en-US" dirty="0" smtClean="0"/>
              <a:t>• Appearing in terminal or axillary spikes</a:t>
            </a:r>
          </a:p>
          <a:p>
            <a:pPr eaLnBrk="1" hangingPunct="1"/>
            <a:r>
              <a:rPr lang="en-US" dirty="0" smtClean="0"/>
              <a:t>• Irregular flowers</a:t>
            </a:r>
          </a:p>
          <a:p>
            <a:pPr eaLnBrk="1" hangingPunct="1"/>
            <a:r>
              <a:rPr lang="en-US" dirty="0" smtClean="0"/>
              <a:t>• Paired along the spike</a:t>
            </a:r>
          </a:p>
          <a:p>
            <a:pPr eaLnBrk="1" hangingPunct="1"/>
            <a:r>
              <a:rPr lang="en-US" dirty="0" smtClean="0"/>
              <a:t>• Surrounded by straight, outwardly spreading bracts—bracts typically not taller than the flower cluster</a:t>
            </a:r>
          </a:p>
          <a:p>
            <a:pPr eaLnBrk="1" hangingPunct="1"/>
            <a:r>
              <a:rPr lang="en-US" dirty="0" smtClean="0"/>
              <a:t>• Blooms August-September</a:t>
            </a:r>
          </a:p>
          <a:p>
            <a:pPr eaLnBrk="1" hangingPunct="1"/>
            <a:r>
              <a:rPr lang="en-US" dirty="0" smtClean="0"/>
              <a:t>Fruit</a:t>
            </a:r>
          </a:p>
          <a:p>
            <a:pPr eaLnBrk="1" hangingPunct="1"/>
            <a:endParaRPr lang="en-US" dirty="0" smtClean="0"/>
          </a:p>
          <a:p>
            <a:pPr eaLnBrk="1" hangingPunct="1"/>
            <a:r>
              <a:rPr lang="en-US" dirty="0" smtClean="0"/>
              <a:t>• Tiny, oval, dark seeds contained within hairy leaf-like structures</a:t>
            </a:r>
          </a:p>
          <a:p>
            <a:pPr eaLnBrk="1" hangingPunct="1"/>
            <a:r>
              <a:rPr lang="en-US" dirty="0" smtClean="0"/>
              <a:t>• Borne on a spike, 2” - 5” long</a:t>
            </a:r>
          </a:p>
          <a:p>
            <a:pPr eaLnBrk="1" hangingPunct="1"/>
            <a:r>
              <a:rPr lang="en-US" dirty="0" smtClean="0"/>
              <a:t>Habitat</a:t>
            </a:r>
          </a:p>
          <a:p>
            <a:pPr eaLnBrk="1" hangingPunct="1"/>
            <a:endParaRPr lang="en-US" dirty="0" smtClean="0"/>
          </a:p>
          <a:p>
            <a:pPr eaLnBrk="1" hangingPunct="1"/>
            <a:r>
              <a:rPr lang="en-US" dirty="0" smtClean="0"/>
              <a:t>• Shaded roadsides, riparian areas, forests, gardens</a:t>
            </a:r>
          </a:p>
          <a:p>
            <a:pPr eaLnBrk="1" hangingPunct="1"/>
            <a:r>
              <a:rPr lang="en-US" dirty="0" smtClean="0"/>
              <a:t>• Moist ground</a:t>
            </a:r>
          </a:p>
          <a:p>
            <a:pPr eaLnBrk="1" hangingPunct="1"/>
            <a:r>
              <a:rPr lang="en-US" dirty="0" smtClean="0"/>
              <a:t>Commercially Available</a:t>
            </a:r>
          </a:p>
          <a:p>
            <a:pPr eaLnBrk="1" hangingPunct="1"/>
            <a:endParaRPr lang="en-US" dirty="0" smtClean="0"/>
          </a:p>
          <a:p>
            <a:pPr eaLnBrk="1" hangingPunct="1"/>
            <a:r>
              <a:rPr lang="en-US" dirty="0" smtClean="0"/>
              <a:t>Yes</a:t>
            </a:r>
          </a:p>
          <a:p>
            <a:pPr eaLnBrk="1" hangingPunct="1"/>
            <a:r>
              <a:rPr lang="en-US" dirty="0" smtClean="0"/>
              <a:t>Look-alikes</a:t>
            </a:r>
          </a:p>
          <a:p>
            <a:pPr eaLnBrk="1" hangingPunct="1"/>
            <a:endParaRPr lang="en-US" dirty="0" smtClean="0"/>
          </a:p>
          <a:p>
            <a:pPr eaLnBrk="1" hangingPunct="1"/>
            <a:r>
              <a:rPr lang="en-US" dirty="0" smtClean="0"/>
              <a:t>The strong odor, leaf shape and color distinguish </a:t>
            </a:r>
            <a:r>
              <a:rPr lang="en-US" dirty="0" err="1" smtClean="0"/>
              <a:t>Perilla</a:t>
            </a:r>
            <a:r>
              <a:rPr lang="en-US" dirty="0" smtClean="0"/>
              <a:t> </a:t>
            </a:r>
            <a:r>
              <a:rPr lang="en-US" dirty="0" err="1" smtClean="0"/>
              <a:t>frutescens</a:t>
            </a:r>
            <a:r>
              <a:rPr lang="en-US" dirty="0" smtClean="0"/>
              <a:t> from members of the mint family and other squared stemmed plants.</a:t>
            </a:r>
          </a:p>
          <a:p>
            <a:pPr eaLnBrk="1" hangingPunct="1"/>
            <a:r>
              <a:rPr lang="en-US" dirty="0" err="1" smtClean="0"/>
              <a:t>ater</a:t>
            </a:r>
            <a:r>
              <a:rPr lang="en-US" dirty="0" smtClean="0"/>
              <a:t>-horehound and bugleweed species (</a:t>
            </a:r>
            <a:r>
              <a:rPr lang="en-US" dirty="0" err="1" smtClean="0"/>
              <a:t>Lycopus</a:t>
            </a:r>
            <a:r>
              <a:rPr lang="en-US" dirty="0" smtClean="0"/>
              <a:t> spp.)</a:t>
            </a:r>
          </a:p>
          <a:p>
            <a:pPr eaLnBrk="1" hangingPunct="1"/>
            <a:endParaRPr lang="en-US" dirty="0" smtClean="0"/>
          </a:p>
          <a:p>
            <a:pPr eaLnBrk="1" hangingPunct="1"/>
            <a:r>
              <a:rPr lang="en-US" dirty="0" smtClean="0"/>
              <a:t>• Native and non-native perennial herbs of moist or wet ground</a:t>
            </a:r>
          </a:p>
          <a:p>
            <a:pPr eaLnBrk="1" hangingPunct="1"/>
            <a:r>
              <a:rPr lang="en-US" dirty="0" smtClean="0"/>
              <a:t>• Native species can be frequent</a:t>
            </a:r>
          </a:p>
          <a:p>
            <a:pPr eaLnBrk="1" hangingPunct="1"/>
            <a:r>
              <a:rPr lang="en-US" dirty="0" smtClean="0"/>
              <a:t>• Purplish flowers typically in axillary clusters</a:t>
            </a:r>
          </a:p>
          <a:p>
            <a:pPr eaLnBrk="1" hangingPunct="1"/>
            <a:r>
              <a:rPr lang="en-US" dirty="0" smtClean="0"/>
              <a:t>• Leaves typically narrower</a:t>
            </a:r>
          </a:p>
          <a:p>
            <a:pPr eaLnBrk="1" hangingPunct="1"/>
            <a:r>
              <a:rPr lang="en-US" dirty="0" smtClean="0"/>
              <a:t>• Faint odor</a:t>
            </a:r>
          </a:p>
          <a:p>
            <a:pPr eaLnBrk="1" hangingPunct="1"/>
            <a:r>
              <a:rPr lang="en-US" dirty="0" smtClean="0"/>
              <a:t>horse-balm (</a:t>
            </a:r>
            <a:r>
              <a:rPr lang="en-US" dirty="0" err="1" smtClean="0"/>
              <a:t>Collinsonia</a:t>
            </a:r>
            <a:r>
              <a:rPr lang="en-US" dirty="0" smtClean="0"/>
              <a:t> </a:t>
            </a:r>
            <a:r>
              <a:rPr lang="en-US" dirty="0" err="1" smtClean="0"/>
              <a:t>canadensis</a:t>
            </a:r>
            <a:r>
              <a:rPr lang="en-US" dirty="0" smtClean="0"/>
              <a:t>)</a:t>
            </a:r>
          </a:p>
          <a:p>
            <a:pPr eaLnBrk="1" hangingPunct="1"/>
            <a:endParaRPr lang="en-US" dirty="0" smtClean="0"/>
          </a:p>
          <a:p>
            <a:pPr eaLnBrk="1" hangingPunct="1"/>
            <a:r>
              <a:rPr lang="en-US" dirty="0" smtClean="0"/>
              <a:t>• Native woodland wildflower</a:t>
            </a:r>
          </a:p>
          <a:p>
            <a:pPr eaLnBrk="1" hangingPunct="1"/>
            <a:r>
              <a:rPr lang="en-US" dirty="0" smtClean="0"/>
              <a:t>• Flowers yellow</a:t>
            </a:r>
          </a:p>
          <a:p>
            <a:pPr eaLnBrk="1" hangingPunct="1"/>
            <a:r>
              <a:rPr lang="en-US" dirty="0" smtClean="0"/>
              <a:t>• Strong odor of citronella</a:t>
            </a:r>
          </a:p>
          <a:p>
            <a:pPr eaLnBrk="1" hangingPunct="1"/>
            <a:r>
              <a:rPr lang="en-US" dirty="0" smtClean="0"/>
              <a:t>American germander (</a:t>
            </a:r>
            <a:r>
              <a:rPr lang="en-US" dirty="0" err="1" smtClean="0"/>
              <a:t>Teucrium</a:t>
            </a:r>
            <a:r>
              <a:rPr lang="en-US" dirty="0" smtClean="0"/>
              <a:t> </a:t>
            </a:r>
            <a:r>
              <a:rPr lang="en-US" dirty="0" err="1" smtClean="0"/>
              <a:t>canadense</a:t>
            </a:r>
            <a:r>
              <a:rPr lang="en-US" dirty="0" smtClean="0"/>
              <a:t>)</a:t>
            </a:r>
          </a:p>
          <a:p>
            <a:pPr eaLnBrk="1" hangingPunct="1"/>
            <a:endParaRPr lang="en-US" dirty="0" smtClean="0"/>
          </a:p>
          <a:p>
            <a:pPr eaLnBrk="1" hangingPunct="1"/>
            <a:r>
              <a:rPr lang="en-US" dirty="0" smtClean="0"/>
              <a:t>• Native wildflower of thickets and moist ground</a:t>
            </a:r>
          </a:p>
          <a:p>
            <a:pPr eaLnBrk="1" hangingPunct="1"/>
            <a:r>
              <a:rPr lang="en-US" dirty="0" smtClean="0"/>
              <a:t>• Flowers purplish</a:t>
            </a:r>
          </a:p>
          <a:p>
            <a:pPr eaLnBrk="1" hangingPunct="1"/>
            <a:r>
              <a:rPr lang="en-US" dirty="0" smtClean="0"/>
              <a:t>• Stamens protrude</a:t>
            </a:r>
          </a:p>
          <a:p>
            <a:pPr eaLnBrk="1" hangingPunct="1"/>
            <a:r>
              <a:rPr lang="en-US" dirty="0" smtClean="0"/>
              <a:t>• Leaves elongate</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49375C8F-17D9-450E-88C3-6AF295A94062}" type="slidenum">
              <a:rPr lang="en-US" sz="1200">
                <a:latin typeface="+mn-lt"/>
              </a:rPr>
              <a:pPr algn="r" fontAlgn="auto">
                <a:spcBef>
                  <a:spcPts val="0"/>
                </a:spcBef>
                <a:spcAft>
                  <a:spcPts val="0"/>
                </a:spcAft>
                <a:defRPr/>
              </a:pPr>
              <a:t>25</a:t>
            </a:fld>
            <a:endParaRPr lang="en-US" sz="1200">
              <a:latin typeface="+mn-lt"/>
            </a:endParaRPr>
          </a:p>
        </p:txBody>
      </p:sp>
    </p:spTree>
    <p:extLst>
      <p:ext uri="{BB962C8B-B14F-4D97-AF65-F5344CB8AC3E}">
        <p14:creationId xmlns:p14="http://schemas.microsoft.com/office/powerpoint/2010/main" val="1025139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dirty="0" smtClean="0"/>
              <a:t>Kudzu was introduced to the United States from Japan in 1876 at the Philadelphia Centennial Exposition, as an ornamental plant. Later it was used a forage crop throughout the southeast and by the 1930s southern farmers were being paid to plant kudzu to reduce soil erosion… over 1 million acres were planted.</a:t>
            </a:r>
          </a:p>
          <a:p>
            <a:endParaRPr lang="en-US" dirty="0" smtClean="0"/>
          </a:p>
          <a:p>
            <a:r>
              <a:rPr lang="en-US" dirty="0" smtClean="0"/>
              <a:t>Kudzu can kill trees by girdling them, and the extra weight of the vines can also topple them during storms. Once its established, kudzu plants grow very quickly, about 1 foot per day.</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Stage 1 - </a:t>
            </a:r>
            <a:r>
              <a:rPr lang="en-US" b="0" baseline="0" dirty="0" smtClean="0"/>
              <a:t>W</a:t>
            </a:r>
            <a:r>
              <a:rPr lang="en-US" dirty="0" smtClean="0"/>
              <a:t>e recommend using a foliar spray</a:t>
            </a:r>
            <a:r>
              <a:rPr lang="en-US" baseline="0" dirty="0" smtClean="0"/>
              <a:t> or basal bark treatment to control it.</a:t>
            </a:r>
            <a:endParaRPr lang="en-US" dirty="0" smtClean="0"/>
          </a:p>
          <a:p>
            <a:endParaRPr lang="en-US" dirty="0" smtClean="0"/>
          </a:p>
          <a:p>
            <a:endParaRPr lang="en-US" dirty="0" smtClean="0"/>
          </a:p>
          <a:p>
            <a:r>
              <a:rPr lang="en-US" dirty="0" smtClean="0"/>
              <a:t>Climbing or trailing semi-woody perennial vine</a:t>
            </a:r>
            <a:br>
              <a:rPr lang="en-US" dirty="0" smtClean="0"/>
            </a:br>
            <a:r>
              <a:rPr lang="en-US" dirty="0" smtClean="0"/>
              <a:t>• Up to 100’ long </a:t>
            </a:r>
            <a:br>
              <a:rPr lang="en-US" dirty="0" smtClean="0"/>
            </a:br>
            <a:r>
              <a:rPr lang="en-US" dirty="0" smtClean="0"/>
              <a:t>• Stems up to 2” thick </a:t>
            </a:r>
            <a:br>
              <a:rPr lang="en-US" dirty="0" smtClean="0"/>
            </a:br>
            <a:r>
              <a:rPr lang="en-US" dirty="0" smtClean="0"/>
              <a:t>• Fleshy tap root up to 7” wide and 9’ deep, weighing 400 lbs.</a:t>
            </a:r>
          </a:p>
          <a:p>
            <a:endParaRPr lang="en-US" dirty="0" smtClean="0"/>
          </a:p>
          <a:p>
            <a:r>
              <a:rPr lang="en-US" b="1" dirty="0" smtClean="0"/>
              <a:t>Control Recommendations </a:t>
            </a:r>
          </a:p>
          <a:p>
            <a:r>
              <a:rPr lang="en-US" b="1" dirty="0" smtClean="0"/>
              <a:t>Foliar Spray: FS-1 </a:t>
            </a:r>
          </a:p>
          <a:p>
            <a:r>
              <a:rPr lang="en-US" dirty="0" smtClean="0"/>
              <a:t>• Glyphosate 3.75%, </a:t>
            </a:r>
            <a:r>
              <a:rPr lang="en-US" dirty="0" err="1" smtClean="0"/>
              <a:t>Triclopyr</a:t>
            </a:r>
            <a:r>
              <a:rPr lang="en-US" dirty="0" smtClean="0"/>
              <a:t> Amine 2.50%</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endParaRPr lang="en-US" dirty="0" smtClean="0"/>
          </a:p>
          <a:p>
            <a:r>
              <a:rPr lang="en-US" b="1" dirty="0" smtClean="0"/>
              <a:t>Basal Bark: BB-1 </a:t>
            </a:r>
          </a:p>
          <a:p>
            <a:r>
              <a:rPr lang="en-US" dirty="0" smtClean="0"/>
              <a:t>• </a:t>
            </a:r>
            <a:r>
              <a:rPr lang="en-US" dirty="0" err="1" smtClean="0"/>
              <a:t>Triclopyr</a:t>
            </a:r>
            <a:r>
              <a:rPr lang="en-US" dirty="0" smtClean="0"/>
              <a:t> Ester 25% OR Pathfinder II ready-to-use mixture</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r>
              <a:rPr lang="en-US" dirty="0" smtClean="0"/>
              <a:t>• Pre-treatment cutting is recommended when tall/dense/multi-stem tangles prohibit safe application via foliar spray</a:t>
            </a:r>
            <a:br>
              <a:rPr lang="en-US" dirty="0" smtClean="0"/>
            </a:br>
            <a:r>
              <a:rPr lang="en-US" dirty="0" smtClean="0"/>
              <a:t>• Species has thick/waxy leaves -- </a:t>
            </a:r>
            <a:r>
              <a:rPr lang="en-US" dirty="0" err="1" smtClean="0"/>
              <a:t>utlilize</a:t>
            </a:r>
            <a:r>
              <a:rPr lang="en-US" dirty="0" smtClean="0"/>
              <a:t> Clean Cut surfactant or equivalent</a:t>
            </a:r>
          </a:p>
          <a:p>
            <a:endParaRPr lang="en-US" dirty="0" smtClean="0"/>
          </a:p>
          <a:p>
            <a:r>
              <a:rPr lang="en-US" b="1" dirty="0" smtClean="0"/>
              <a:t>Leaves </a:t>
            </a:r>
          </a:p>
          <a:p>
            <a:r>
              <a:rPr lang="en-US" dirty="0" smtClean="0"/>
              <a:t>• Alternate, compound </a:t>
            </a:r>
            <a:br>
              <a:rPr lang="en-US" dirty="0" smtClean="0"/>
            </a:br>
            <a:r>
              <a:rPr lang="en-US" dirty="0" smtClean="0"/>
              <a:t>• 3 oval leaflets up to 4” wide</a:t>
            </a:r>
            <a:br>
              <a:rPr lang="en-US" dirty="0" smtClean="0"/>
            </a:br>
            <a:r>
              <a:rPr lang="en-US" dirty="0" smtClean="0"/>
              <a:t>• </a:t>
            </a:r>
            <a:r>
              <a:rPr lang="en-US" dirty="0" err="1" smtClean="0"/>
              <a:t>Untoothed</a:t>
            </a:r>
            <a:r>
              <a:rPr lang="en-US" dirty="0" smtClean="0"/>
              <a:t/>
            </a:r>
            <a:br>
              <a:rPr lang="en-US" dirty="0" smtClean="0"/>
            </a:br>
            <a:r>
              <a:rPr lang="en-US" dirty="0" smtClean="0"/>
              <a:t>• </a:t>
            </a:r>
            <a:r>
              <a:rPr lang="en-US" b="1" dirty="0" smtClean="0"/>
              <a:t>Leaflet shape variable</a:t>
            </a:r>
            <a:r>
              <a:rPr lang="en-US" dirty="0" smtClean="0"/>
              <a:t> — can be tear drop shaped or lobed</a:t>
            </a:r>
            <a:br>
              <a:rPr lang="en-US" dirty="0" smtClean="0"/>
            </a:br>
            <a:r>
              <a:rPr lang="en-US" dirty="0" smtClean="0"/>
              <a:t>• Leaf edges hairy</a:t>
            </a:r>
            <a:br>
              <a:rPr lang="en-US" dirty="0" smtClean="0"/>
            </a:br>
            <a:endParaRPr lang="en-US" dirty="0" smtClean="0"/>
          </a:p>
          <a:p>
            <a:r>
              <a:rPr lang="en-US" b="1" dirty="0" smtClean="0"/>
              <a:t>Flowers </a:t>
            </a:r>
          </a:p>
          <a:p>
            <a:r>
              <a:rPr lang="en-US" dirty="0" smtClean="0"/>
              <a:t>• Fragrant, pea-like, </a:t>
            </a:r>
            <a:r>
              <a:rPr lang="en-US" b="1" dirty="0" smtClean="0"/>
              <a:t>purple</a:t>
            </a:r>
            <a:r>
              <a:rPr lang="en-US" dirty="0" smtClean="0"/>
              <a:t/>
            </a:r>
            <a:br>
              <a:rPr lang="en-US" dirty="0" smtClean="0"/>
            </a:br>
            <a:r>
              <a:rPr lang="en-US" dirty="0" smtClean="0"/>
              <a:t>• Borne in long clusters </a:t>
            </a:r>
            <a:br>
              <a:rPr lang="en-US" dirty="0" smtClean="0"/>
            </a:br>
            <a:r>
              <a:rPr lang="en-US" dirty="0" smtClean="0"/>
              <a:t>• Blooms August-early September</a:t>
            </a:r>
            <a:br>
              <a:rPr lang="en-US" dirty="0" smtClean="0"/>
            </a:br>
            <a:endParaRPr lang="en-US" dirty="0" smtClean="0"/>
          </a:p>
          <a:p>
            <a:r>
              <a:rPr lang="en-US" b="1" dirty="0" smtClean="0"/>
              <a:t>Fruit </a:t>
            </a:r>
          </a:p>
          <a:p>
            <a:r>
              <a:rPr lang="en-US" dirty="0" smtClean="0"/>
              <a:t>• Brown, </a:t>
            </a:r>
            <a:r>
              <a:rPr lang="en-US" b="1" dirty="0" smtClean="0"/>
              <a:t>hairy, flattened seed pods</a:t>
            </a:r>
            <a:r>
              <a:rPr lang="en-US" dirty="0" smtClean="0"/>
              <a:t> about 8” long</a:t>
            </a:r>
            <a:br>
              <a:rPr lang="en-US" dirty="0" smtClean="0"/>
            </a:br>
            <a:r>
              <a:rPr lang="en-US" dirty="0" smtClean="0"/>
              <a:t>• Each pod contains 3 - 10 hard seeds.</a:t>
            </a:r>
            <a:br>
              <a:rPr lang="en-US" dirty="0" smtClean="0"/>
            </a:br>
            <a:r>
              <a:rPr lang="en-US" dirty="0" smtClean="0"/>
              <a:t>• Ripening in September to October</a:t>
            </a:r>
          </a:p>
          <a:p>
            <a:endParaRPr lang="en-US" dirty="0" smtClean="0"/>
          </a:p>
          <a:p>
            <a:r>
              <a:rPr lang="en-US" b="1" dirty="0" smtClean="0"/>
              <a:t>Habitat </a:t>
            </a:r>
          </a:p>
          <a:p>
            <a:r>
              <a:rPr lang="en-US" dirty="0" smtClean="0"/>
              <a:t>• Forest edge, meadow, abandoned fields, roadside, dams</a:t>
            </a:r>
            <a:br>
              <a:rPr lang="en-US" dirty="0" smtClean="0"/>
            </a:br>
            <a:r>
              <a:rPr lang="en-US" dirty="0" smtClean="0"/>
              <a:t>• Fast growing</a:t>
            </a:r>
            <a:br>
              <a:rPr lang="en-US" dirty="0" smtClean="0"/>
            </a:br>
            <a:r>
              <a:rPr lang="en-US" dirty="0" smtClean="0"/>
              <a:t>• Once planted for erosion control</a:t>
            </a:r>
            <a:br>
              <a:rPr lang="en-US" dirty="0" smtClean="0"/>
            </a:br>
            <a:endParaRPr lang="en-US" dirty="0" smtClean="0"/>
          </a:p>
          <a:p>
            <a:r>
              <a:rPr lang="en-US" b="1" dirty="0" smtClean="0"/>
              <a:t>Commercially Available </a:t>
            </a:r>
          </a:p>
          <a:p>
            <a:r>
              <a:rPr lang="en-US" dirty="0" smtClean="0"/>
              <a:t>Not found, Federal Noxious Weed</a:t>
            </a:r>
            <a:br>
              <a:rPr lang="en-US" dirty="0" smtClean="0"/>
            </a:br>
            <a:endParaRPr lang="en-US" dirty="0" smtClean="0"/>
          </a:p>
          <a:p>
            <a:r>
              <a:rPr lang="en-US" b="1" dirty="0" smtClean="0"/>
              <a:t>Look-alikes </a:t>
            </a:r>
          </a:p>
          <a:p>
            <a:r>
              <a:rPr lang="en-US" dirty="0" smtClean="0"/>
              <a:t>There are numerous native climbing pea-like vines, but none are as vigorous or large as kudzu.</a:t>
            </a:r>
            <a:br>
              <a:rPr lang="en-US" dirty="0" smtClean="0"/>
            </a:br>
            <a:endParaRPr lang="en-US" dirty="0" smtClean="0"/>
          </a:p>
          <a:p>
            <a:r>
              <a:rPr lang="en-US" b="1" dirty="0" smtClean="0"/>
              <a:t>trailing wild bean (</a:t>
            </a:r>
            <a:r>
              <a:rPr lang="en-US" b="1" i="1" dirty="0" err="1" smtClean="0"/>
              <a:t>Strophostyles</a:t>
            </a:r>
            <a:r>
              <a:rPr lang="en-US" b="1" i="1" dirty="0" smtClean="0"/>
              <a:t> </a:t>
            </a:r>
            <a:r>
              <a:rPr lang="en-US" b="1" i="1" dirty="0" err="1" smtClean="0"/>
              <a:t>helvola</a:t>
            </a:r>
            <a:r>
              <a:rPr lang="en-US" b="1" dirty="0" smtClean="0"/>
              <a:t>) </a:t>
            </a:r>
          </a:p>
          <a:p>
            <a:r>
              <a:rPr lang="en-US" dirty="0" smtClean="0"/>
              <a:t>• </a:t>
            </a:r>
            <a:r>
              <a:rPr lang="en-US" b="1" dirty="0" smtClean="0"/>
              <a:t>Annual</a:t>
            </a:r>
            <a:r>
              <a:rPr lang="en-US" dirty="0" smtClean="0"/>
              <a:t> to </a:t>
            </a:r>
            <a:r>
              <a:rPr lang="en-US" b="1" dirty="0" smtClean="0"/>
              <a:t>4’ tall</a:t>
            </a:r>
            <a:r>
              <a:rPr lang="en-US" dirty="0" smtClean="0"/>
              <a:t/>
            </a:r>
            <a:br>
              <a:rPr lang="en-US" dirty="0" smtClean="0"/>
            </a:br>
            <a:r>
              <a:rPr lang="en-US" dirty="0" smtClean="0"/>
              <a:t>• </a:t>
            </a:r>
            <a:r>
              <a:rPr lang="en-US" i="1" dirty="0" smtClean="0"/>
              <a:t>Flowers less showy</a:t>
            </a:r>
            <a:r>
              <a:rPr lang="en-US" dirty="0" smtClean="0"/>
              <a:t>, greenish-purple to pink</a:t>
            </a:r>
            <a:br>
              <a:rPr lang="en-US" dirty="0" smtClean="0"/>
            </a:br>
            <a:r>
              <a:rPr lang="en-US" dirty="0" smtClean="0"/>
              <a:t>• Leaves oval, </a:t>
            </a:r>
            <a:r>
              <a:rPr lang="en-US" b="1" dirty="0" smtClean="0"/>
              <a:t>sometimes with concave edges</a:t>
            </a:r>
            <a:r>
              <a:rPr lang="en-US" dirty="0" smtClean="0"/>
              <a:t>, like kudzu</a:t>
            </a:r>
            <a:br>
              <a:rPr lang="en-US" dirty="0" smtClean="0"/>
            </a:br>
            <a:r>
              <a:rPr lang="en-US" dirty="0" smtClean="0"/>
              <a:t>• Fruits bean-like, </a:t>
            </a:r>
            <a:r>
              <a:rPr lang="en-US" b="1" dirty="0" smtClean="0"/>
              <a:t>1.5” - 4” long</a:t>
            </a:r>
            <a:r>
              <a:rPr lang="en-US" dirty="0" smtClean="0"/>
              <a:t/>
            </a:r>
            <a:br>
              <a:rPr lang="en-US" dirty="0" smtClean="0"/>
            </a:br>
            <a:r>
              <a:rPr lang="en-US" dirty="0" smtClean="0"/>
              <a:t>• Damp thickets and shores</a:t>
            </a:r>
            <a:br>
              <a:rPr lang="en-US" dirty="0" smtClean="0"/>
            </a:b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26</a:t>
            </a:fld>
            <a:endParaRPr lang="en-US" dirty="0"/>
          </a:p>
        </p:txBody>
      </p:sp>
    </p:spTree>
    <p:extLst>
      <p:ext uri="{BB962C8B-B14F-4D97-AF65-F5344CB8AC3E}">
        <p14:creationId xmlns:p14="http://schemas.microsoft.com/office/powerpoint/2010/main" val="1620042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i="0" u="none" strike="noStrike" kern="1200" baseline="0" dirty="0" smtClean="0">
                <a:solidFill>
                  <a:schemeClr val="tx1"/>
                </a:solidFill>
                <a:latin typeface="+mn-lt"/>
                <a:ea typeface="+mn-ea"/>
                <a:cs typeface="+mn-cs"/>
              </a:rPr>
              <a:t>This native of Japan was brought to the U.S. as an ornamental landscape plant. Many cultivars are still sold in the nursery trade.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It is a large shrub or small tree can grow up to 20 feet tall and about half as wide.  Some people perceive the </a:t>
            </a:r>
            <a:r>
              <a:rPr lang="en-US" sz="1200" kern="1200" dirty="0" smtClean="0">
                <a:solidFill>
                  <a:schemeClr val="tx1"/>
                </a:solidFill>
                <a:latin typeface="+mn-lt"/>
                <a:ea typeface="+mn-ea"/>
                <a:cs typeface="+mn-cs"/>
              </a:rPr>
              <a:t>smell of</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burnt rubber when its</a:t>
            </a:r>
            <a:r>
              <a:rPr lang="en-US" sz="1200" kern="1200" baseline="0" dirty="0" smtClean="0">
                <a:solidFill>
                  <a:schemeClr val="tx1"/>
                </a:solidFill>
                <a:latin typeface="+mn-lt"/>
                <a:ea typeface="+mn-ea"/>
                <a:cs typeface="+mn-cs"/>
              </a:rPr>
              <a:t> leaves are bruised.</a:t>
            </a:r>
          </a:p>
          <a:p>
            <a:endParaRPr lang="en-US" sz="1200" b="1"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It’s a Stage 2 species.  We recommend using a foliar spray</a:t>
            </a:r>
            <a:r>
              <a:rPr lang="en-US" baseline="0" dirty="0" smtClean="0"/>
              <a:t> or basal bark treatment to control it.</a:t>
            </a:r>
            <a:endParaRPr lang="en-US" dirty="0" smtClean="0"/>
          </a:p>
          <a:p>
            <a:endParaRPr lang="en-US" b="1" dirty="0" smtClean="0"/>
          </a:p>
          <a:p>
            <a:endParaRPr lang="en-US" b="1" dirty="0" smtClean="0"/>
          </a:p>
          <a:p>
            <a:r>
              <a:rPr lang="en-US" b="1" dirty="0" smtClean="0"/>
              <a:t>Common Name:</a:t>
            </a:r>
            <a:r>
              <a:rPr lang="en-US" dirty="0" smtClean="0"/>
              <a:t> </a:t>
            </a:r>
            <a:r>
              <a:rPr lang="en-US" dirty="0" err="1" smtClean="0"/>
              <a:t>Siebold’s</a:t>
            </a:r>
            <a:r>
              <a:rPr lang="en-US" dirty="0" smtClean="0"/>
              <a:t> viburnum, </a:t>
            </a:r>
            <a:r>
              <a:rPr lang="en-US" dirty="0" err="1" smtClean="0"/>
              <a:t>Siebold’s</a:t>
            </a:r>
            <a:r>
              <a:rPr lang="en-US" dirty="0" smtClean="0"/>
              <a:t> </a:t>
            </a:r>
            <a:r>
              <a:rPr lang="en-US" dirty="0" err="1" smtClean="0"/>
              <a:t>arrowwood</a:t>
            </a:r>
            <a:r>
              <a:rPr lang="en-US" dirty="0" smtClean="0"/>
              <a:t/>
            </a:r>
            <a:br>
              <a:rPr lang="en-US" dirty="0" smtClean="0"/>
            </a:br>
            <a:r>
              <a:rPr lang="en-US" b="1" dirty="0" smtClean="0"/>
              <a:t>Family Name:</a:t>
            </a:r>
            <a:r>
              <a:rPr lang="en-US" dirty="0" smtClean="0"/>
              <a:t> </a:t>
            </a:r>
            <a:r>
              <a:rPr lang="en-US" dirty="0" err="1" smtClean="0"/>
              <a:t>Adoxaceae</a:t>
            </a:r>
            <a:r>
              <a:rPr lang="en-US" dirty="0" smtClean="0"/>
              <a:t> - </a:t>
            </a:r>
            <a:r>
              <a:rPr lang="en-US" dirty="0" err="1" smtClean="0"/>
              <a:t>Adoxa</a:t>
            </a:r>
            <a:r>
              <a:rPr lang="en-US" dirty="0" smtClean="0"/>
              <a:t> family</a:t>
            </a:r>
            <a:br>
              <a:rPr lang="en-US" dirty="0" smtClean="0"/>
            </a:br>
            <a:r>
              <a:rPr lang="en-US" b="1" dirty="0" smtClean="0"/>
              <a:t>Native Range:</a:t>
            </a:r>
            <a:r>
              <a:rPr lang="en-US" dirty="0" smtClean="0"/>
              <a:t> Japan</a:t>
            </a:r>
            <a:br>
              <a:rPr lang="en-US" dirty="0" smtClean="0"/>
            </a:br>
            <a:r>
              <a:rPr lang="en-US" b="1" dirty="0" smtClean="0"/>
              <a:t>NJ Status:</a:t>
            </a:r>
            <a:r>
              <a:rPr lang="en-US" dirty="0" smtClean="0"/>
              <a:t> Emerging Stage 2 – Uncommon (may be regionally common or abundant). It is </a:t>
            </a:r>
            <a:r>
              <a:rPr lang="en-US" i="1" dirty="0" smtClean="0"/>
              <a:t>highly threatening</a:t>
            </a:r>
            <a:r>
              <a:rPr lang="en-US" dirty="0" smtClean="0"/>
              <a:t> to native communities.</a:t>
            </a:r>
            <a:br>
              <a:rPr lang="en-US" dirty="0" smtClean="0"/>
            </a:br>
            <a:endParaRPr lang="en-US" dirty="0" smtClean="0"/>
          </a:p>
          <a:p>
            <a:r>
              <a:rPr lang="en-US" b="1" dirty="0" smtClean="0"/>
              <a:t>General Description </a:t>
            </a:r>
          </a:p>
          <a:p>
            <a:r>
              <a:rPr lang="en-US" dirty="0" smtClean="0"/>
              <a:t>• Deciduous large shrub or small tree</a:t>
            </a:r>
            <a:br>
              <a:rPr lang="en-US" dirty="0" smtClean="0"/>
            </a:br>
            <a:r>
              <a:rPr lang="en-US" dirty="0" smtClean="0"/>
              <a:t>• 15’ - 20’ tall and 10’ - 15’ wide</a:t>
            </a:r>
            <a:br>
              <a:rPr lang="en-US" dirty="0" smtClean="0"/>
            </a:br>
            <a:r>
              <a:rPr lang="en-US" dirty="0" smtClean="0"/>
              <a:t>• Stout branching and large buds</a:t>
            </a:r>
          </a:p>
          <a:p>
            <a:endParaRPr lang="en-US" dirty="0" smtClean="0"/>
          </a:p>
          <a:p>
            <a:r>
              <a:rPr lang="en-US" b="1" dirty="0" smtClean="0"/>
              <a:t>Control Recommendations </a:t>
            </a:r>
          </a:p>
          <a:p>
            <a:r>
              <a:rPr lang="en-US" b="1" dirty="0" smtClean="0"/>
              <a:t>Foliar Spray: FS-1 </a:t>
            </a:r>
          </a:p>
          <a:p>
            <a:r>
              <a:rPr lang="en-US" dirty="0" smtClean="0"/>
              <a:t>• Glyphosate 3.75%, </a:t>
            </a:r>
            <a:r>
              <a:rPr lang="en-US" dirty="0" err="1" smtClean="0"/>
              <a:t>Triclopyr</a:t>
            </a:r>
            <a:r>
              <a:rPr lang="en-US" dirty="0" smtClean="0"/>
              <a:t> Amine 2.50%</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r>
              <a:rPr lang="en-US" dirty="0" smtClean="0"/>
              <a:t>• This species </a:t>
            </a:r>
            <a:r>
              <a:rPr lang="en-US" dirty="0" err="1" smtClean="0"/>
              <a:t>resprouts</a:t>
            </a:r>
            <a:r>
              <a:rPr lang="en-US" dirty="0" smtClean="0"/>
              <a:t> strongly, so cutting is not recommended</a:t>
            </a:r>
            <a:br>
              <a:rPr lang="en-US" dirty="0" smtClean="0"/>
            </a:br>
            <a:endParaRPr lang="en-US" dirty="0" smtClean="0"/>
          </a:p>
          <a:p>
            <a:r>
              <a:rPr lang="en-US" b="1" dirty="0" smtClean="0"/>
              <a:t>Basal Bark: BB-1 </a:t>
            </a:r>
          </a:p>
          <a:p>
            <a:r>
              <a:rPr lang="en-US" dirty="0" smtClean="0"/>
              <a:t>• </a:t>
            </a:r>
            <a:r>
              <a:rPr lang="en-US" dirty="0" err="1" smtClean="0"/>
              <a:t>Triclopyr</a:t>
            </a:r>
            <a:r>
              <a:rPr lang="en-US" dirty="0" smtClean="0"/>
              <a:t> Ester 25% OR Pathfinder II ready-to-use mixture</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r>
              <a:rPr lang="en-US" dirty="0" smtClean="0"/>
              <a:t>• Apply from July through September to enhance effectiveness</a:t>
            </a:r>
          </a:p>
          <a:p>
            <a:r>
              <a:rPr lang="en-US" dirty="0" smtClean="0"/>
              <a:t/>
            </a:r>
            <a:br>
              <a:rPr lang="en-US" dirty="0" smtClean="0"/>
            </a:br>
            <a:endParaRPr lang="en-US" dirty="0" smtClean="0"/>
          </a:p>
          <a:p>
            <a:r>
              <a:rPr lang="en-US" b="1" dirty="0" smtClean="0"/>
              <a:t>Leaves </a:t>
            </a:r>
          </a:p>
          <a:p>
            <a:r>
              <a:rPr lang="en-US" dirty="0" smtClean="0"/>
              <a:t>• Opposite and </a:t>
            </a:r>
            <a:r>
              <a:rPr lang="en-US" b="1" dirty="0" smtClean="0"/>
              <a:t>coarsely toothed</a:t>
            </a:r>
            <a:r>
              <a:rPr lang="en-US" dirty="0" smtClean="0"/>
              <a:t/>
            </a:r>
            <a:br>
              <a:rPr lang="en-US" dirty="0" smtClean="0"/>
            </a:br>
            <a:r>
              <a:rPr lang="en-US" dirty="0" smtClean="0"/>
              <a:t>• Oval shaped 2” - 5” long</a:t>
            </a:r>
            <a:br>
              <a:rPr lang="en-US" dirty="0" smtClean="0"/>
            </a:br>
            <a:r>
              <a:rPr lang="en-US" dirty="0" smtClean="0"/>
              <a:t>• </a:t>
            </a:r>
            <a:r>
              <a:rPr lang="en-US" b="1" dirty="0" smtClean="0"/>
              <a:t>Thick, dark, leathery leaves, deeply veined</a:t>
            </a:r>
            <a:r>
              <a:rPr lang="en-US" dirty="0" smtClean="0"/>
              <a:t/>
            </a:r>
            <a:br>
              <a:rPr lang="en-US" dirty="0" smtClean="0"/>
            </a:br>
            <a:r>
              <a:rPr lang="en-US" dirty="0" smtClean="0"/>
              <a:t>• Leaf veins &amp; leaf stems </a:t>
            </a:r>
            <a:r>
              <a:rPr lang="en-US" b="1" dirty="0" smtClean="0"/>
              <a:t>covered in downy hairs</a:t>
            </a:r>
            <a:r>
              <a:rPr lang="en-US" dirty="0" smtClean="0"/>
              <a:t/>
            </a:r>
            <a:br>
              <a:rPr lang="en-US" dirty="0" smtClean="0"/>
            </a:br>
            <a:r>
              <a:rPr lang="en-US" dirty="0" smtClean="0"/>
              <a:t>• </a:t>
            </a:r>
            <a:r>
              <a:rPr lang="en-US" b="1" dirty="0" smtClean="0"/>
              <a:t>Crushed leaves may emit foul odor</a:t>
            </a:r>
            <a:r>
              <a:rPr lang="en-US" dirty="0" smtClean="0"/>
              <a:t> (burnt rubber or skunk)</a:t>
            </a:r>
            <a:br>
              <a:rPr lang="en-US" dirty="0" smtClean="0"/>
            </a:br>
            <a:endParaRPr lang="en-US" dirty="0" smtClean="0"/>
          </a:p>
          <a:p>
            <a:r>
              <a:rPr lang="en-US" b="1" dirty="0" smtClean="0"/>
              <a:t>Flowers </a:t>
            </a:r>
          </a:p>
          <a:p>
            <a:r>
              <a:rPr lang="en-US" dirty="0" smtClean="0"/>
              <a:t>• Small, off-white</a:t>
            </a:r>
            <a:br>
              <a:rPr lang="en-US" dirty="0" smtClean="0"/>
            </a:br>
            <a:r>
              <a:rPr lang="en-US" dirty="0" smtClean="0"/>
              <a:t>• 5 petals on each tiny flower</a:t>
            </a:r>
            <a:br>
              <a:rPr lang="en-US" dirty="0" smtClean="0"/>
            </a:br>
            <a:r>
              <a:rPr lang="en-US" dirty="0" smtClean="0"/>
              <a:t>• Borne on flat-topped clusters 3” - 6”across</a:t>
            </a:r>
            <a:br>
              <a:rPr lang="en-US" dirty="0" smtClean="0"/>
            </a:br>
            <a:r>
              <a:rPr lang="en-US" dirty="0" smtClean="0"/>
              <a:t>• Blooms in late May</a:t>
            </a:r>
            <a:br>
              <a:rPr lang="en-US" dirty="0" smtClean="0"/>
            </a:br>
            <a:endParaRPr lang="en-US" dirty="0" smtClean="0"/>
          </a:p>
          <a:p>
            <a:r>
              <a:rPr lang="en-US" b="1" dirty="0" smtClean="0"/>
              <a:t>Fruit </a:t>
            </a:r>
          </a:p>
          <a:p>
            <a:r>
              <a:rPr lang="en-US" dirty="0" smtClean="0"/>
              <a:t>• Oval, single seeded fruits borne in clusters</a:t>
            </a:r>
            <a:br>
              <a:rPr lang="en-US" dirty="0" smtClean="0"/>
            </a:br>
            <a:r>
              <a:rPr lang="en-US" dirty="0" smtClean="0"/>
              <a:t>• Maturing from red to black</a:t>
            </a:r>
            <a:br>
              <a:rPr lang="en-US" dirty="0" smtClean="0"/>
            </a:br>
            <a:r>
              <a:rPr lang="en-US" dirty="0" smtClean="0"/>
              <a:t>• </a:t>
            </a:r>
            <a:r>
              <a:rPr lang="en-US" b="1" dirty="0" smtClean="0"/>
              <a:t>Fruit borne on bright red stems</a:t>
            </a:r>
            <a:r>
              <a:rPr lang="en-US" dirty="0" smtClean="0"/>
              <a:t/>
            </a:r>
            <a:br>
              <a:rPr lang="en-US" dirty="0" smtClean="0"/>
            </a:br>
            <a:r>
              <a:rPr lang="en-US" dirty="0" smtClean="0"/>
              <a:t>• Appearing August - September</a:t>
            </a:r>
            <a:br>
              <a:rPr lang="en-US" dirty="0" smtClean="0"/>
            </a:br>
            <a:endParaRPr lang="en-US" dirty="0" smtClean="0"/>
          </a:p>
          <a:p>
            <a:r>
              <a:rPr lang="en-US" b="1" dirty="0" smtClean="0"/>
              <a:t>Habitat </a:t>
            </a:r>
          </a:p>
          <a:p>
            <a:r>
              <a:rPr lang="en-US" dirty="0" smtClean="0"/>
              <a:t>• Forest, open forest, edge, hedgerow, landscaping</a:t>
            </a:r>
            <a:br>
              <a:rPr lang="en-US" dirty="0" smtClean="0"/>
            </a:br>
            <a:r>
              <a:rPr lang="en-US" dirty="0" smtClean="0"/>
              <a:t>• Shade tolerant</a:t>
            </a:r>
            <a:br>
              <a:rPr lang="en-US" dirty="0" smtClean="0"/>
            </a:br>
            <a:endParaRPr lang="en-US" dirty="0" smtClean="0"/>
          </a:p>
          <a:p>
            <a:r>
              <a:rPr lang="en-US" b="1" dirty="0" smtClean="0"/>
              <a:t>Commercially Available </a:t>
            </a:r>
          </a:p>
          <a:p>
            <a:r>
              <a:rPr lang="en-US" dirty="0" smtClean="0"/>
              <a:t>Yes</a:t>
            </a:r>
            <a:br>
              <a:rPr lang="en-US" dirty="0" smtClean="0"/>
            </a:br>
            <a:endParaRPr lang="en-US" dirty="0" smtClean="0"/>
          </a:p>
          <a:p>
            <a:r>
              <a:rPr lang="en-US" b="1" dirty="0" smtClean="0"/>
              <a:t>Look-alikes </a:t>
            </a:r>
          </a:p>
          <a:p>
            <a:r>
              <a:rPr lang="en-US" dirty="0" smtClean="0"/>
              <a:t>The Viburnum species are best differentiated </a:t>
            </a:r>
            <a:r>
              <a:rPr lang="en-US" b="1" dirty="0" smtClean="0"/>
              <a:t>by leaf shape, fruit color, buds</a:t>
            </a:r>
            <a:r>
              <a:rPr lang="en-US" dirty="0" smtClean="0"/>
              <a:t>, and </a:t>
            </a:r>
            <a:r>
              <a:rPr lang="en-US" b="1" dirty="0" smtClean="0"/>
              <a:t>flower and fruit structure</a:t>
            </a:r>
            <a:r>
              <a:rPr lang="en-US" dirty="0" smtClean="0"/>
              <a:t>. </a:t>
            </a:r>
            <a:br>
              <a:rPr lang="en-US" dirty="0" smtClean="0"/>
            </a:br>
            <a:endParaRPr lang="en-US" dirty="0" smtClean="0"/>
          </a:p>
          <a:p>
            <a:r>
              <a:rPr lang="en-US" b="1" dirty="0" smtClean="0"/>
              <a:t>leatherleaf viburnum (</a:t>
            </a:r>
            <a:r>
              <a:rPr lang="en-US" b="1" i="1" dirty="0" smtClean="0"/>
              <a:t>Viburnum </a:t>
            </a:r>
            <a:r>
              <a:rPr lang="en-US" b="1" i="1" dirty="0" err="1" smtClean="0"/>
              <a:t>rhytidophyllum</a:t>
            </a:r>
            <a:r>
              <a:rPr lang="en-US" b="1" dirty="0" smtClean="0"/>
              <a:t>) </a:t>
            </a:r>
          </a:p>
          <a:p>
            <a:r>
              <a:rPr lang="en-US" dirty="0" smtClean="0"/>
              <a:t>• Non-native shrub, potentially invasive</a:t>
            </a:r>
            <a:br>
              <a:rPr lang="en-US" dirty="0" smtClean="0"/>
            </a:br>
            <a:r>
              <a:rPr lang="en-US" dirty="0" smtClean="0"/>
              <a:t>• </a:t>
            </a:r>
            <a:r>
              <a:rPr lang="en-US" b="1" dirty="0" smtClean="0"/>
              <a:t>Evergreen</a:t>
            </a:r>
            <a:r>
              <a:rPr lang="en-US" dirty="0" smtClean="0"/>
              <a:t/>
            </a:r>
            <a:br>
              <a:rPr lang="en-US" dirty="0" smtClean="0"/>
            </a:br>
            <a:r>
              <a:rPr lang="en-US" dirty="0" smtClean="0"/>
              <a:t>• Twigs, leaves &amp; stems are hairy</a:t>
            </a:r>
            <a:br>
              <a:rPr lang="en-US" dirty="0" smtClean="0"/>
            </a:br>
            <a:r>
              <a:rPr lang="en-US" dirty="0" smtClean="0"/>
              <a:t>• </a:t>
            </a:r>
            <a:r>
              <a:rPr lang="en-US" b="1" dirty="0" err="1" smtClean="0"/>
              <a:t>Untoothed</a:t>
            </a:r>
            <a:r>
              <a:rPr lang="en-US" b="1" dirty="0" smtClean="0"/>
              <a:t> leaves</a:t>
            </a:r>
            <a:r>
              <a:rPr lang="en-US" dirty="0" smtClean="0"/>
              <a:t/>
            </a:r>
            <a:br>
              <a:rPr lang="en-US" dirty="0" smtClean="0"/>
            </a:br>
            <a:r>
              <a:rPr lang="en-US" dirty="0" smtClean="0"/>
              <a:t>• </a:t>
            </a:r>
            <a:r>
              <a:rPr lang="en-US" b="1" dirty="0" smtClean="0"/>
              <a:t>Very wrinkled leaf surface</a:t>
            </a:r>
            <a:r>
              <a:rPr lang="en-US" dirty="0" smtClean="0"/>
              <a:t/>
            </a:r>
            <a:br>
              <a:rPr lang="en-US" dirty="0" smtClean="0"/>
            </a:br>
            <a:r>
              <a:rPr lang="en-US" dirty="0" smtClean="0"/>
              <a:t>• Similar flower</a:t>
            </a:r>
            <a:br>
              <a:rPr lang="en-US" dirty="0" smtClean="0"/>
            </a:br>
            <a:endParaRPr lang="en-US" dirty="0" smtClean="0"/>
          </a:p>
          <a:p>
            <a:r>
              <a:rPr lang="en-US" b="1" dirty="0" err="1" smtClean="0"/>
              <a:t>blackhaw</a:t>
            </a:r>
            <a:r>
              <a:rPr lang="en-US" b="1" dirty="0" smtClean="0"/>
              <a:t> (</a:t>
            </a:r>
            <a:r>
              <a:rPr lang="en-US" b="1" i="1" dirty="0" smtClean="0"/>
              <a:t>Viburnum </a:t>
            </a:r>
            <a:r>
              <a:rPr lang="en-US" b="1" i="1" dirty="0" err="1" smtClean="0"/>
              <a:t>prunifolium</a:t>
            </a:r>
            <a:r>
              <a:rPr lang="en-US" b="1" dirty="0" smtClean="0"/>
              <a:t>) </a:t>
            </a:r>
          </a:p>
          <a:p>
            <a:r>
              <a:rPr lang="en-US" dirty="0" smtClean="0"/>
              <a:t>• </a:t>
            </a:r>
            <a:r>
              <a:rPr lang="en-US" b="1" dirty="0" smtClean="0"/>
              <a:t>Native</a:t>
            </a:r>
            <a:r>
              <a:rPr lang="en-US" dirty="0" smtClean="0"/>
              <a:t> shrub/ small tree</a:t>
            </a:r>
            <a:br>
              <a:rPr lang="en-US" dirty="0" smtClean="0"/>
            </a:br>
            <a:r>
              <a:rPr lang="en-US" dirty="0" smtClean="0"/>
              <a:t>• Opposite, finely toothed leaves with </a:t>
            </a:r>
            <a:r>
              <a:rPr lang="en-US" b="1" dirty="0" err="1" smtClean="0"/>
              <a:t>upcurved</a:t>
            </a:r>
            <a:r>
              <a:rPr lang="en-US" b="1" dirty="0" smtClean="0"/>
              <a:t> fine veins</a:t>
            </a:r>
            <a:r>
              <a:rPr lang="en-US" dirty="0" smtClean="0"/>
              <a:t/>
            </a:r>
            <a:br>
              <a:rPr lang="en-US" dirty="0" smtClean="0"/>
            </a:br>
            <a:r>
              <a:rPr lang="en-US" dirty="0" smtClean="0"/>
              <a:t>• </a:t>
            </a:r>
            <a:r>
              <a:rPr lang="en-US" b="1" dirty="0" smtClean="0"/>
              <a:t>Leaves 1.5” - 3.5”, NOT leathery</a:t>
            </a:r>
            <a:r>
              <a:rPr lang="en-US" dirty="0" smtClean="0"/>
              <a:t/>
            </a:r>
            <a:br>
              <a:rPr lang="en-US" dirty="0" smtClean="0"/>
            </a:br>
            <a:r>
              <a:rPr lang="en-US" dirty="0" smtClean="0"/>
              <a:t>• </a:t>
            </a:r>
            <a:r>
              <a:rPr lang="en-US" b="1" dirty="0" smtClean="0"/>
              <a:t>Blue berries occur in clusters</a:t>
            </a:r>
            <a:r>
              <a:rPr lang="en-US" dirty="0" smtClean="0"/>
              <a:t/>
            </a:r>
            <a:br>
              <a:rPr lang="en-US" dirty="0" smtClean="0"/>
            </a:br>
            <a:r>
              <a:rPr lang="en-US" dirty="0" smtClean="0"/>
              <a:t>• Showy white flowers</a:t>
            </a:r>
            <a:br>
              <a:rPr lang="en-US" dirty="0" smtClean="0"/>
            </a:br>
            <a:endParaRPr lang="en-US" dirty="0" smtClean="0"/>
          </a:p>
          <a:p>
            <a:r>
              <a:rPr lang="en-US" b="1" dirty="0" smtClean="0"/>
              <a:t>For additional look-alikes, see factsheets for: </a:t>
            </a:r>
          </a:p>
          <a:p>
            <a:r>
              <a:rPr lang="en-US" dirty="0" smtClean="0">
                <a:hlinkClick r:id="rId4"/>
              </a:rPr>
              <a:t>linden viburnum (</a:t>
            </a:r>
            <a:r>
              <a:rPr lang="en-US" i="1" dirty="0" smtClean="0">
                <a:hlinkClick r:id="rId4"/>
              </a:rPr>
              <a:t>V. </a:t>
            </a:r>
            <a:r>
              <a:rPr lang="en-US" i="1" dirty="0" err="1" smtClean="0">
                <a:hlinkClick r:id="rId4"/>
              </a:rPr>
              <a:t>dilatatum</a:t>
            </a:r>
            <a:r>
              <a:rPr lang="en-US" dirty="0" smtClean="0">
                <a:hlinkClick r:id="rId4"/>
              </a:rPr>
              <a:t>)</a:t>
            </a:r>
            <a:r>
              <a:rPr lang="en-US" dirty="0" smtClean="0"/>
              <a:t>, </a:t>
            </a:r>
            <a:r>
              <a:rPr lang="en-US" dirty="0" err="1" smtClean="0">
                <a:hlinkClick r:id="rId5"/>
              </a:rPr>
              <a:t>doublefile</a:t>
            </a:r>
            <a:r>
              <a:rPr lang="en-US" dirty="0" smtClean="0">
                <a:hlinkClick r:id="rId5"/>
              </a:rPr>
              <a:t> viburnum (</a:t>
            </a:r>
            <a:r>
              <a:rPr lang="en-US" i="1" dirty="0" smtClean="0">
                <a:hlinkClick r:id="rId5"/>
              </a:rPr>
              <a:t>V. </a:t>
            </a:r>
            <a:r>
              <a:rPr lang="en-US" i="1" dirty="0" err="1" smtClean="0">
                <a:hlinkClick r:id="rId5"/>
              </a:rPr>
              <a:t>plicatum</a:t>
            </a:r>
            <a:r>
              <a:rPr lang="en-US" dirty="0" smtClean="0">
                <a:hlinkClick r:id="rId5"/>
              </a:rPr>
              <a:t>)</a:t>
            </a:r>
            <a:r>
              <a:rPr lang="en-US" dirty="0" smtClean="0"/>
              <a:t>, </a:t>
            </a:r>
            <a:r>
              <a:rPr lang="en-US" dirty="0" smtClean="0">
                <a:hlinkClick r:id="rId6"/>
              </a:rPr>
              <a:t>wayfaring tree (</a:t>
            </a:r>
            <a:r>
              <a:rPr lang="en-US" i="1" dirty="0" smtClean="0">
                <a:hlinkClick r:id="rId6"/>
              </a:rPr>
              <a:t>V. lantana</a:t>
            </a:r>
            <a:r>
              <a:rPr lang="en-US" dirty="0" smtClean="0">
                <a:hlinkClick r:id="rId6"/>
              </a:rPr>
              <a:t>)</a:t>
            </a:r>
            <a:r>
              <a:rPr lang="en-US" dirty="0" smtClean="0"/>
              <a:t>, </a:t>
            </a:r>
            <a:r>
              <a:rPr lang="en-US" dirty="0" smtClean="0">
                <a:hlinkClick r:id="rId7"/>
              </a:rPr>
              <a:t>tea viburnum (</a:t>
            </a:r>
            <a:r>
              <a:rPr lang="en-US" i="1" dirty="0" smtClean="0">
                <a:hlinkClick r:id="rId7"/>
              </a:rPr>
              <a:t>V. </a:t>
            </a:r>
            <a:r>
              <a:rPr lang="en-US" i="1" dirty="0" err="1" smtClean="0">
                <a:hlinkClick r:id="rId7"/>
              </a:rPr>
              <a:t>setigerum</a:t>
            </a:r>
            <a:r>
              <a:rPr lang="en-US" dirty="0" smtClean="0">
                <a:hlinkClick r:id="rId7"/>
              </a:rPr>
              <a:t>)</a:t>
            </a:r>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27</a:t>
            </a:fld>
            <a:endParaRPr lang="en-US" dirty="0"/>
          </a:p>
        </p:txBody>
      </p:sp>
    </p:spTree>
    <p:extLst>
      <p:ext uri="{BB962C8B-B14F-4D97-AF65-F5344CB8AC3E}">
        <p14:creationId xmlns:p14="http://schemas.microsoft.com/office/powerpoint/2010/main" val="289585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20DBE0E3-E7CE-41E0-BD34-D456AEBB7E3B}" type="slidenum">
              <a:rPr lang="en-US"/>
              <a:pPr>
                <a:defRPr/>
              </a:pPr>
              <a:t>28</a:t>
            </a:fld>
            <a:endParaRPr lang="en-US" dirty="0"/>
          </a:p>
        </p:txBody>
      </p:sp>
      <p:sp>
        <p:nvSpPr>
          <p:cNvPr id="59395" name="Slide Image Placeholder 1"/>
          <p:cNvSpPr>
            <a:spLocks noGrp="1" noRot="1" noChangeAspect="1" noTextEdit="1"/>
          </p:cNvSpPr>
          <p:nvPr>
            <p:ph type="sldImg"/>
          </p:nvPr>
        </p:nvSpPr>
        <p:spPr bwMode="auto">
          <a:noFill/>
          <a:ln>
            <a:solidFill>
              <a:srgbClr val="000000"/>
            </a:solidFill>
            <a:miter lim="800000"/>
            <a:headEnd/>
            <a:tailEnd/>
          </a:ln>
        </p:spPr>
      </p:sp>
      <p:sp>
        <p:nvSpPr>
          <p:cNvPr id="59396" name="Notes Placeholder 2"/>
          <p:cNvSpPr>
            <a:spLocks noGrp="1"/>
          </p:cNvSpPr>
          <p:nvPr>
            <p:ph type="body" idx="1"/>
          </p:nvPr>
        </p:nvSpPr>
        <p:spPr bwMode="auto">
          <a:noFill/>
        </p:spPr>
        <p:txBody>
          <a:bodyPr wrap="square" numCol="1" anchor="t" anchorCtr="0" compatLnSpc="1">
            <a:prstTxWarp prst="textNoShape">
              <a:avLst/>
            </a:prstTxWarp>
            <a:normAutofit fontScale="40000" lnSpcReduction="20000"/>
          </a:bodyPr>
          <a:lstStyle/>
          <a:p>
            <a:r>
              <a:rPr lang="en-US" sz="1200" b="0" i="0" u="none" strike="noStrike" kern="1200" baseline="0" dirty="0" smtClean="0">
                <a:solidFill>
                  <a:schemeClr val="tx1"/>
                </a:solidFill>
                <a:latin typeface="+mn-lt"/>
                <a:ea typeface="+mn-ea"/>
                <a:cs typeface="+mn-cs"/>
              </a:rPr>
              <a:t>This grass was brought to the U.S. from Asia in the late 1800s as an ornamental landscape plant. It is also referred to as </a:t>
            </a:r>
            <a:r>
              <a:rPr lang="en-US" sz="1200" b="0" i="0" u="none" strike="noStrike" kern="1200" baseline="0" dirty="0" err="1" smtClean="0">
                <a:solidFill>
                  <a:schemeClr val="tx1"/>
                </a:solidFill>
                <a:latin typeface="+mn-lt"/>
                <a:ea typeface="+mn-ea"/>
                <a:cs typeface="+mn-cs"/>
              </a:rPr>
              <a:t>Eulalia</a:t>
            </a:r>
            <a:r>
              <a:rPr lang="en-US" sz="1200" b="0" i="0" u="none" strike="noStrike" kern="1200" baseline="0" dirty="0" smtClean="0">
                <a:solidFill>
                  <a:schemeClr val="tx1"/>
                </a:solidFill>
                <a:latin typeface="+mn-lt"/>
                <a:ea typeface="+mn-ea"/>
                <a:cs typeface="+mn-cs"/>
              </a:rPr>
              <a:t>, zebra grass and </a:t>
            </a:r>
            <a:r>
              <a:rPr lang="en-US" sz="1200" b="0" i="1" u="none" strike="noStrike" kern="1200" baseline="0" dirty="0" err="1" smtClean="0">
                <a:solidFill>
                  <a:schemeClr val="tx1"/>
                </a:solidFill>
                <a:latin typeface="+mn-lt"/>
                <a:ea typeface="+mn-ea"/>
                <a:cs typeface="+mn-cs"/>
              </a:rPr>
              <a:t>Miscanthus</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Chinese </a:t>
            </a:r>
            <a:r>
              <a:rPr lang="en-US" sz="1200" b="0" i="0" u="none" strike="noStrike" kern="1200" baseline="0" dirty="0" err="1" smtClean="0">
                <a:solidFill>
                  <a:schemeClr val="tx1"/>
                </a:solidFill>
                <a:latin typeface="+mn-lt"/>
                <a:ea typeface="+mn-ea"/>
                <a:cs typeface="+mn-cs"/>
              </a:rPr>
              <a:t>silvergrass</a:t>
            </a:r>
            <a:r>
              <a:rPr lang="en-US" sz="1200" b="0" i="0" u="none" strike="noStrike" kern="1200" baseline="0" dirty="0" smtClean="0">
                <a:solidFill>
                  <a:schemeClr val="tx1"/>
                </a:solidFill>
                <a:latin typeface="+mn-lt"/>
                <a:ea typeface="+mn-ea"/>
                <a:cs typeface="+mn-cs"/>
              </a:rPr>
              <a:t> can escape from landscape plantings into natural areas, particularly disturbed sites, where it displaces native vegetation. It is extremely flammable, so the risk of wildfires increases in areas with this grass.</a:t>
            </a:r>
          </a:p>
          <a:p>
            <a:endParaRPr lang="en-US" sz="1200" b="0" i="0" u="none" strike="noStrike" kern="1200" baseline="0" dirty="0" smtClean="0">
              <a:solidFill>
                <a:schemeClr val="tx1"/>
              </a:solidFill>
              <a:latin typeface="+mn-lt"/>
              <a:ea typeface="+mn-ea"/>
              <a:cs typeface="+mn-cs"/>
            </a:endParaRPr>
          </a:p>
          <a:p>
            <a:r>
              <a:rPr lang="en-US" dirty="0" smtClean="0"/>
              <a:t>• Tall, clump-forming, perennial grass</a:t>
            </a:r>
            <a:br>
              <a:rPr lang="en-US" dirty="0" smtClean="0"/>
            </a:br>
            <a:r>
              <a:rPr lang="en-US" dirty="0" smtClean="0"/>
              <a:t>• 6.5’ - 10’ tall</a:t>
            </a:r>
            <a:br>
              <a:rPr lang="en-US" dirty="0" smtClean="0"/>
            </a:br>
            <a:r>
              <a:rPr lang="en-US" dirty="0" smtClean="0"/>
              <a:t>• Spreads by seed and strong root system</a:t>
            </a:r>
            <a:br>
              <a:rPr lang="en-US" dirty="0" smtClean="0"/>
            </a:br>
            <a:r>
              <a:rPr lang="en-US" dirty="0" smtClean="0"/>
              <a:t>• Widely planted as an ornamental</a:t>
            </a:r>
            <a:br>
              <a:rPr lang="en-US" dirty="0" smtClean="0"/>
            </a:br>
            <a:r>
              <a:rPr lang="en-US" dirty="0" smtClean="0"/>
              <a:t>• Variable—over 50 cultivars available</a:t>
            </a:r>
            <a:br>
              <a:rPr lang="en-US" dirty="0" smtClean="0"/>
            </a:br>
            <a:endParaRPr lang="en-US" dirty="0" smtClean="0"/>
          </a:p>
          <a:p>
            <a:r>
              <a:rPr lang="en-US" b="1" dirty="0" smtClean="0"/>
              <a:t>Leaves </a:t>
            </a:r>
          </a:p>
          <a:p>
            <a:r>
              <a:rPr lang="en-US" dirty="0" smtClean="0"/>
              <a:t>• </a:t>
            </a:r>
            <a:r>
              <a:rPr lang="en-US" dirty="0" err="1" smtClean="0"/>
              <a:t>Long,thin</a:t>
            </a:r>
            <a:r>
              <a:rPr lang="en-US" dirty="0" smtClean="0"/>
              <a:t>, 3’ - 6’ long sharply pointed tips </a:t>
            </a:r>
            <a:br>
              <a:rPr lang="en-US" dirty="0" smtClean="0"/>
            </a:br>
            <a:r>
              <a:rPr lang="en-US" dirty="0" smtClean="0"/>
              <a:t>• Leaf edges very rough </a:t>
            </a:r>
            <a:br>
              <a:rPr lang="en-US" dirty="0" smtClean="0"/>
            </a:br>
            <a:r>
              <a:rPr lang="en-US" dirty="0" smtClean="0"/>
              <a:t>• Stiff, upright, with tips sometimes curving down</a:t>
            </a:r>
            <a:br>
              <a:rPr lang="en-US" dirty="0" smtClean="0"/>
            </a:br>
            <a:r>
              <a:rPr lang="en-US" dirty="0" smtClean="0"/>
              <a:t>• Often with a silvery white midrib</a:t>
            </a:r>
            <a:br>
              <a:rPr lang="en-US" dirty="0" smtClean="0"/>
            </a:br>
            <a:r>
              <a:rPr lang="en-US" dirty="0" smtClean="0"/>
              <a:t>• Cultivars can vary in leaf color</a:t>
            </a:r>
            <a:br>
              <a:rPr lang="en-US" dirty="0" smtClean="0"/>
            </a:br>
            <a:r>
              <a:rPr lang="en-US" dirty="0" smtClean="0"/>
              <a:t>• Leaves dry and persist through winter</a:t>
            </a:r>
            <a:br>
              <a:rPr lang="en-US" dirty="0" smtClean="0"/>
            </a:br>
            <a:endParaRPr lang="en-US" dirty="0" smtClean="0"/>
          </a:p>
          <a:p>
            <a:r>
              <a:rPr lang="en-US" b="1" dirty="0" smtClean="0"/>
              <a:t>Flowers </a:t>
            </a:r>
          </a:p>
          <a:p>
            <a:r>
              <a:rPr lang="en-US" dirty="0" smtClean="0"/>
              <a:t>• Showy, silvery to pale pink flowers (panicles) </a:t>
            </a:r>
            <a:br>
              <a:rPr lang="en-US" dirty="0" smtClean="0"/>
            </a:br>
            <a:r>
              <a:rPr lang="en-US" dirty="0" smtClean="0"/>
              <a:t>• Fan-shaped, multiple spikes make up each head </a:t>
            </a:r>
            <a:br>
              <a:rPr lang="en-US" dirty="0" smtClean="0"/>
            </a:br>
            <a:r>
              <a:rPr lang="en-US" dirty="0" smtClean="0"/>
              <a:t>• Individual flowers 2.75” - 3.5” wide</a:t>
            </a:r>
            <a:br>
              <a:rPr lang="en-US" dirty="0" smtClean="0"/>
            </a:br>
            <a:r>
              <a:rPr lang="en-US" dirty="0" smtClean="0"/>
              <a:t>• Blooms late September-November</a:t>
            </a:r>
            <a:br>
              <a:rPr lang="en-US" dirty="0" smtClean="0"/>
            </a:br>
            <a:endParaRPr lang="en-US" dirty="0" smtClean="0"/>
          </a:p>
          <a:p>
            <a:r>
              <a:rPr lang="en-US" b="1" dirty="0" smtClean="0"/>
              <a:t>Fruit </a:t>
            </a:r>
          </a:p>
          <a:p>
            <a:r>
              <a:rPr lang="en-US" dirty="0" smtClean="0"/>
              <a:t>• Small with a twisted, bristled tip</a:t>
            </a:r>
            <a:br>
              <a:rPr lang="en-US" dirty="0" smtClean="0"/>
            </a:br>
            <a:r>
              <a:rPr lang="en-US" dirty="0" smtClean="0"/>
              <a:t>• Ripening in September- October</a:t>
            </a:r>
            <a:br>
              <a:rPr lang="en-US" dirty="0" smtClean="0"/>
            </a:br>
            <a:r>
              <a:rPr lang="en-US" dirty="0" smtClean="0"/>
              <a:t>• Persisting through winter</a:t>
            </a:r>
            <a:br>
              <a:rPr lang="en-US" dirty="0" smtClean="0"/>
            </a:br>
            <a:endParaRPr lang="en-US" dirty="0" smtClean="0"/>
          </a:p>
          <a:p>
            <a:r>
              <a:rPr lang="en-US" b="1" dirty="0" smtClean="0"/>
              <a:t>Habitat </a:t>
            </a:r>
          </a:p>
          <a:p>
            <a:r>
              <a:rPr lang="en-US" dirty="0" smtClean="0"/>
              <a:t>• Forest edge, meadow, coastal areas, roadside, garden, landscaping</a:t>
            </a:r>
            <a:br>
              <a:rPr lang="en-US" dirty="0" smtClean="0"/>
            </a:br>
            <a:r>
              <a:rPr lang="en-US" dirty="0" smtClean="0"/>
              <a:t>• Tolerates extremes in soil moisture, from dry to moist</a:t>
            </a:r>
          </a:p>
          <a:p>
            <a:endParaRPr lang="en-US" dirty="0" smtClean="0"/>
          </a:p>
          <a:p>
            <a:r>
              <a:rPr lang="en-US" b="1" dirty="0" smtClean="0"/>
              <a:t>Commercially Available </a:t>
            </a:r>
          </a:p>
          <a:p>
            <a:r>
              <a:rPr lang="en-US" dirty="0" smtClean="0"/>
              <a:t>Yes, many cultivars available</a:t>
            </a:r>
            <a:br>
              <a:rPr lang="en-US" dirty="0" smtClean="0"/>
            </a:br>
            <a:endParaRPr lang="en-US" dirty="0" smtClean="0"/>
          </a:p>
          <a:p>
            <a:r>
              <a:rPr lang="en-US" b="1" dirty="0" smtClean="0"/>
              <a:t>Look-alikes </a:t>
            </a:r>
          </a:p>
          <a:p>
            <a:r>
              <a:rPr lang="en-US" b="1" dirty="0" smtClean="0"/>
              <a:t>Eastern </a:t>
            </a:r>
            <a:r>
              <a:rPr lang="en-US" b="1" dirty="0" err="1" smtClean="0"/>
              <a:t>gamagrass</a:t>
            </a:r>
            <a:r>
              <a:rPr lang="en-US" b="1" dirty="0" smtClean="0"/>
              <a:t> (</a:t>
            </a:r>
            <a:r>
              <a:rPr lang="en-US" b="1" i="1" dirty="0" err="1" smtClean="0"/>
              <a:t>Tripsacum</a:t>
            </a:r>
            <a:r>
              <a:rPr lang="en-US" b="1" i="1" dirty="0" smtClean="0"/>
              <a:t> </a:t>
            </a:r>
            <a:r>
              <a:rPr lang="en-US" b="1" i="1" dirty="0" err="1" smtClean="0"/>
              <a:t>dactyloides</a:t>
            </a:r>
            <a:r>
              <a:rPr lang="en-US" b="1" dirty="0" smtClean="0"/>
              <a:t>) </a:t>
            </a:r>
          </a:p>
          <a:p>
            <a:r>
              <a:rPr lang="en-US" dirty="0" smtClean="0"/>
              <a:t>• Large, clumping native grass to 10’ or taller</a:t>
            </a:r>
            <a:br>
              <a:rPr lang="en-US" dirty="0" smtClean="0"/>
            </a:br>
            <a:r>
              <a:rPr lang="en-US" dirty="0" smtClean="0"/>
              <a:t>• Not showy, 1 - 4 flowering spikes, 4” - 9” long</a:t>
            </a:r>
            <a:br>
              <a:rPr lang="en-US" dirty="0" smtClean="0"/>
            </a:br>
            <a:r>
              <a:rPr lang="en-US" dirty="0" smtClean="0"/>
              <a:t>• Seeds large, chunky, like corn kernels </a:t>
            </a:r>
            <a:br>
              <a:rPr lang="en-US" dirty="0" smtClean="0"/>
            </a:br>
            <a:r>
              <a:rPr lang="en-US" dirty="0" smtClean="0"/>
              <a:t>• White midrib</a:t>
            </a:r>
            <a:br>
              <a:rPr lang="en-US" dirty="0" smtClean="0"/>
            </a:br>
            <a:r>
              <a:rPr lang="en-US" dirty="0" smtClean="0"/>
              <a:t>• Swamps, meadows, wet shores</a:t>
            </a:r>
          </a:p>
          <a:p>
            <a:endParaRPr lang="en-US" b="1" dirty="0" smtClean="0"/>
          </a:p>
          <a:p>
            <a:r>
              <a:rPr lang="en-US" b="1" dirty="0" smtClean="0"/>
              <a:t>Control Recommendations </a:t>
            </a:r>
          </a:p>
          <a:p>
            <a:r>
              <a:rPr lang="en-US" b="1" dirty="0" smtClean="0"/>
              <a:t>Foliar Spray: FS-3 </a:t>
            </a:r>
          </a:p>
          <a:p>
            <a:r>
              <a:rPr lang="en-US" dirty="0" smtClean="0"/>
              <a:t>• Glyphosate 5.00%</a:t>
            </a:r>
            <a:br>
              <a:rPr lang="en-US" dirty="0" smtClean="0"/>
            </a:br>
            <a:r>
              <a:rPr lang="en-US" dirty="0" smtClean="0"/>
              <a:t>• Conduct in late August through September to enhance effectiveness</a:t>
            </a:r>
            <a:br>
              <a:rPr lang="en-US" dirty="0" smtClean="0"/>
            </a:br>
            <a:r>
              <a:rPr lang="en-US" dirty="0" smtClean="0"/>
              <a:t>• Please see our </a:t>
            </a:r>
            <a:r>
              <a:rPr lang="en-US" dirty="0" smtClean="0">
                <a:hlinkClick r:id="rId3"/>
              </a:rPr>
              <a:t>Herbicide Use Suggestions and Mixing Guide</a:t>
            </a:r>
            <a:r>
              <a:rPr lang="en-US" dirty="0" smtClean="0"/>
              <a:t> for more information.</a:t>
            </a:r>
          </a:p>
          <a:p>
            <a:endParaRPr lang="en-US" dirty="0" smtClean="0"/>
          </a:p>
          <a:p>
            <a:endParaRPr lang="en-US" dirty="0"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EF07CF96-5E37-4423-A896-5D681EF54C4A}" type="slidenum">
              <a:rPr lang="en-US" sz="1200">
                <a:latin typeface="+mn-lt"/>
              </a:rPr>
              <a:pPr algn="r" fontAlgn="auto">
                <a:spcBef>
                  <a:spcPts val="0"/>
                </a:spcBef>
                <a:spcAft>
                  <a:spcPts val="0"/>
                </a:spcAft>
                <a:defRPr/>
              </a:pPr>
              <a:t>28</a:t>
            </a:fld>
            <a:endParaRPr lang="en-US" sz="1200" dirty="0">
              <a:latin typeface="+mn-lt"/>
            </a:endParaRPr>
          </a:p>
        </p:txBody>
      </p:sp>
    </p:spTree>
    <p:extLst>
      <p:ext uri="{BB962C8B-B14F-4D97-AF65-F5344CB8AC3E}">
        <p14:creationId xmlns:p14="http://schemas.microsoft.com/office/powerpoint/2010/main" val="3024930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b="0" dirty="0" smtClean="0"/>
              <a:t>The alien wisterias are deciduous woody vines with purple flowers that bloom if the plants are in full sunlight when they</a:t>
            </a:r>
            <a:r>
              <a:rPr lang="en-US" b="0" baseline="0" dirty="0" smtClean="0"/>
              <a:t> are</a:t>
            </a:r>
            <a:r>
              <a:rPr lang="en-US" b="0" dirty="0" smtClean="0"/>
              <a:t> mature.  They t</a:t>
            </a:r>
            <a:r>
              <a:rPr lang="en-US" dirty="0" smtClean="0"/>
              <a:t>wine up trees and send out runners that travel along the ground and make up a very dense root network.</a:t>
            </a:r>
          </a:p>
          <a:p>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Stage 2 and 3.</a:t>
            </a:r>
            <a:r>
              <a:rPr lang="en-US" b="0" baseline="0" dirty="0" smtClean="0"/>
              <a:t> W</a:t>
            </a:r>
            <a:r>
              <a:rPr lang="en-US" dirty="0" smtClean="0"/>
              <a:t>e recommend using a foliar spray</a:t>
            </a:r>
            <a:r>
              <a:rPr lang="en-US" baseline="0" dirty="0" smtClean="0"/>
              <a:t> or basal bark treatment to control them.</a:t>
            </a:r>
            <a:endParaRPr lang="en-US" dirty="0" smtClean="0"/>
          </a:p>
          <a:p>
            <a:r>
              <a:rPr lang="en-US" b="1" baseline="0" dirty="0" smtClean="0"/>
              <a:t> </a:t>
            </a:r>
            <a:endParaRPr lang="en-US" b="1" dirty="0" smtClean="0"/>
          </a:p>
          <a:p>
            <a:r>
              <a:rPr lang="en-US" b="1" dirty="0" smtClean="0"/>
              <a:t>General Description </a:t>
            </a:r>
          </a:p>
          <a:p>
            <a:r>
              <a:rPr lang="en-US" dirty="0" smtClean="0"/>
              <a:t>• Deciduous woody vine</a:t>
            </a:r>
            <a:br>
              <a:rPr lang="en-US" dirty="0" smtClean="0"/>
            </a:br>
            <a:r>
              <a:rPr lang="en-US" dirty="0" smtClean="0"/>
              <a:t>• Smooth light gray bark</a:t>
            </a:r>
            <a:br>
              <a:rPr lang="en-US" dirty="0" smtClean="0"/>
            </a:br>
            <a:r>
              <a:rPr lang="en-US" dirty="0" smtClean="0"/>
              <a:t>• Can reach heights of 40’ and grow 10’ wide</a:t>
            </a:r>
            <a:br>
              <a:rPr lang="en-US" dirty="0" smtClean="0"/>
            </a:br>
            <a:r>
              <a:rPr lang="en-US" dirty="0" smtClean="0"/>
              <a:t>• Mature stem is fluted, muscle-like</a:t>
            </a:r>
            <a:br>
              <a:rPr lang="en-US" dirty="0" smtClean="0"/>
            </a:br>
            <a:r>
              <a:rPr lang="en-US" dirty="0" smtClean="0"/>
              <a:t>• Twines up counter-clockwise</a:t>
            </a:r>
            <a:br>
              <a:rPr lang="en-US" dirty="0" smtClean="0"/>
            </a:br>
            <a:r>
              <a:rPr lang="en-US" dirty="0" smtClean="0"/>
              <a:t>• Sends out a large amount of “runners,” vines that travel along the ground making a very dense root network</a:t>
            </a:r>
          </a:p>
          <a:p>
            <a:endParaRPr lang="en-US" dirty="0" smtClean="0"/>
          </a:p>
          <a:p>
            <a:r>
              <a:rPr lang="en-US" b="1" dirty="0" smtClean="0"/>
              <a:t>Control Recommendations </a:t>
            </a:r>
          </a:p>
          <a:p>
            <a:r>
              <a:rPr lang="en-US" b="1" dirty="0" smtClean="0"/>
              <a:t>Foliar Spray: FS-1 </a:t>
            </a:r>
          </a:p>
          <a:p>
            <a:r>
              <a:rPr lang="en-US" dirty="0" smtClean="0"/>
              <a:t>• Glyphosate 3.75%, </a:t>
            </a:r>
            <a:r>
              <a:rPr lang="en-US" dirty="0" err="1" smtClean="0"/>
              <a:t>Triclopyr</a:t>
            </a:r>
            <a:r>
              <a:rPr lang="en-US" dirty="0" smtClean="0"/>
              <a:t> Amine 2.50%</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endParaRPr lang="en-US" dirty="0" smtClean="0"/>
          </a:p>
          <a:p>
            <a:r>
              <a:rPr lang="en-US" b="1" dirty="0" smtClean="0"/>
              <a:t>Basal Bark: BB-1 </a:t>
            </a:r>
          </a:p>
          <a:p>
            <a:r>
              <a:rPr lang="en-US" dirty="0" smtClean="0"/>
              <a:t>• </a:t>
            </a:r>
            <a:r>
              <a:rPr lang="en-US" dirty="0" err="1" smtClean="0"/>
              <a:t>Triclopyr</a:t>
            </a:r>
            <a:r>
              <a:rPr lang="en-US" dirty="0" smtClean="0"/>
              <a:t> Ester 25% OR Pathfinder II ready-to-use mixture</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r>
              <a:rPr lang="en-US" dirty="0" smtClean="0"/>
              <a:t>• Pre-treatment cutting is recommended when tall/dense/multi-stem tangles prohibit safe application via foliar spray</a:t>
            </a:r>
            <a:br>
              <a:rPr lang="en-US" dirty="0" smtClean="0"/>
            </a:br>
            <a:r>
              <a:rPr lang="en-US" dirty="0" smtClean="0"/>
              <a:t>• Species has thick/waxy leaves -- </a:t>
            </a:r>
            <a:r>
              <a:rPr lang="en-US" dirty="0" err="1" smtClean="0"/>
              <a:t>utlilize</a:t>
            </a:r>
            <a:r>
              <a:rPr lang="en-US" dirty="0" smtClean="0"/>
              <a:t> Clean Cut surfactant or equivalent</a:t>
            </a:r>
          </a:p>
          <a:p>
            <a:r>
              <a:rPr lang="en-US" dirty="0" smtClean="0"/>
              <a:t/>
            </a:r>
            <a:br>
              <a:rPr lang="en-US" dirty="0" smtClean="0"/>
            </a:br>
            <a:endParaRPr lang="en-US" dirty="0" smtClean="0"/>
          </a:p>
          <a:p>
            <a:r>
              <a:rPr lang="en-US" b="1" dirty="0" smtClean="0"/>
              <a:t>Leaves </a:t>
            </a:r>
          </a:p>
          <a:p>
            <a:r>
              <a:rPr lang="en-US" dirty="0" smtClean="0"/>
              <a:t>• Alternate leaves, </a:t>
            </a:r>
            <a:r>
              <a:rPr lang="en-US" dirty="0" err="1" smtClean="0"/>
              <a:t>pinnately</a:t>
            </a:r>
            <a:r>
              <a:rPr lang="en-US" dirty="0" smtClean="0"/>
              <a:t> compound with a terminal leaf </a:t>
            </a:r>
            <a:br>
              <a:rPr lang="en-US" dirty="0" smtClean="0"/>
            </a:br>
            <a:r>
              <a:rPr lang="en-US" dirty="0" smtClean="0"/>
              <a:t>• Leaves are 4-16”</a:t>
            </a:r>
            <a:br>
              <a:rPr lang="en-US" dirty="0" smtClean="0"/>
            </a:br>
            <a:r>
              <a:rPr lang="en-US" dirty="0" smtClean="0"/>
              <a:t>• There are 13-19 leaflets, each 3” long</a:t>
            </a:r>
            <a:br>
              <a:rPr lang="en-US" dirty="0" smtClean="0"/>
            </a:br>
            <a:endParaRPr lang="en-US" dirty="0" smtClean="0"/>
          </a:p>
          <a:p>
            <a:r>
              <a:rPr lang="en-US" b="1" dirty="0" smtClean="0"/>
              <a:t>Flowers </a:t>
            </a:r>
          </a:p>
          <a:p>
            <a:r>
              <a:rPr lang="en-US" dirty="0" smtClean="0"/>
              <a:t>• Blooms mid-May, but only when it is mature and in full sunlight</a:t>
            </a:r>
            <a:br>
              <a:rPr lang="en-US" dirty="0" smtClean="0"/>
            </a:br>
            <a:r>
              <a:rPr lang="en-US" dirty="0" smtClean="0"/>
              <a:t>• Lavender, purple, or white hanging clusters</a:t>
            </a:r>
            <a:br>
              <a:rPr lang="en-US" dirty="0" smtClean="0"/>
            </a:br>
            <a:r>
              <a:rPr lang="en-US" dirty="0" smtClean="0"/>
              <a:t>• All flowers open simultaneously</a:t>
            </a:r>
            <a:br>
              <a:rPr lang="en-US" dirty="0" smtClean="0"/>
            </a:br>
            <a:r>
              <a:rPr lang="en-US" dirty="0" smtClean="0"/>
              <a:t>• 6-20” long</a:t>
            </a:r>
            <a:br>
              <a:rPr lang="en-US" dirty="0" smtClean="0"/>
            </a:br>
            <a:endParaRPr lang="en-US" dirty="0" smtClean="0"/>
          </a:p>
          <a:p>
            <a:r>
              <a:rPr lang="en-US" b="1" dirty="0" smtClean="0"/>
              <a:t>Fruit </a:t>
            </a:r>
          </a:p>
          <a:p>
            <a:r>
              <a:rPr lang="en-US" dirty="0" smtClean="0"/>
              <a:t>• Bean-like pods, 4-6” long</a:t>
            </a:r>
            <a:br>
              <a:rPr lang="en-US" dirty="0" smtClean="0"/>
            </a:br>
            <a:r>
              <a:rPr lang="en-US" dirty="0" smtClean="0"/>
              <a:t>• Green and hairy, turns brown and cracks when mature</a:t>
            </a:r>
            <a:br>
              <a:rPr lang="en-US" dirty="0" smtClean="0"/>
            </a:br>
            <a:endParaRPr lang="en-US" dirty="0" smtClean="0"/>
          </a:p>
          <a:p>
            <a:r>
              <a:rPr lang="en-US" b="1" dirty="0" smtClean="0"/>
              <a:t>Habitat </a:t>
            </a:r>
          </a:p>
          <a:p>
            <a:r>
              <a:rPr lang="en-US" dirty="0" smtClean="0"/>
              <a:t>• Prefers moist soil, shade tolerant</a:t>
            </a:r>
            <a:br>
              <a:rPr lang="en-US" dirty="0" smtClean="0"/>
            </a:br>
            <a:r>
              <a:rPr lang="en-US" dirty="0" smtClean="0"/>
              <a:t>• Roadsides, forest edge, open woods, stream edges, meadows, gardens, and landscaping</a:t>
            </a:r>
            <a:br>
              <a:rPr lang="en-US" dirty="0" smtClean="0"/>
            </a:br>
            <a:endParaRPr lang="en-US" dirty="0" smtClean="0"/>
          </a:p>
          <a:p>
            <a:r>
              <a:rPr lang="en-US" b="1" dirty="0" smtClean="0"/>
              <a:t>Commercially Available </a:t>
            </a:r>
          </a:p>
          <a:p>
            <a:r>
              <a:rPr lang="en-US" dirty="0" smtClean="0"/>
              <a:t>Yes</a:t>
            </a:r>
            <a:br>
              <a:rPr lang="en-US" dirty="0" smtClean="0"/>
            </a:br>
            <a:endParaRPr lang="en-US" dirty="0" smtClean="0"/>
          </a:p>
          <a:p>
            <a:r>
              <a:rPr lang="en-US" b="1" dirty="0" smtClean="0"/>
              <a:t>Look-alikes </a:t>
            </a:r>
          </a:p>
          <a:p>
            <a:r>
              <a:rPr lang="en-US" b="1" dirty="0" smtClean="0"/>
              <a:t>America Wisteria (</a:t>
            </a:r>
            <a:r>
              <a:rPr lang="en-US" b="1" i="1" dirty="0" smtClean="0"/>
              <a:t>Wisteria </a:t>
            </a:r>
            <a:r>
              <a:rPr lang="en-US" b="1" i="1" dirty="0" err="1" smtClean="0"/>
              <a:t>frutescens</a:t>
            </a:r>
            <a:r>
              <a:rPr lang="en-US" b="1" dirty="0" smtClean="0"/>
              <a:t>)</a:t>
            </a:r>
          </a:p>
          <a:p>
            <a:r>
              <a:rPr lang="en-US" dirty="0" smtClean="0"/>
              <a:t>• Native vine of Southeast, introduced further north </a:t>
            </a:r>
            <a:br>
              <a:rPr lang="en-US" dirty="0" smtClean="0"/>
            </a:br>
            <a:r>
              <a:rPr lang="en-US" dirty="0" smtClean="0"/>
              <a:t>• Leaves 4”-12” long </a:t>
            </a:r>
            <a:br>
              <a:rPr lang="en-US" dirty="0" smtClean="0"/>
            </a:br>
            <a:r>
              <a:rPr lang="en-US" dirty="0" smtClean="0"/>
              <a:t>• 9-15 leaflets, each 0.75”-2.5” long </a:t>
            </a:r>
            <a:br>
              <a:rPr lang="en-US" dirty="0" smtClean="0"/>
            </a:br>
            <a:r>
              <a:rPr lang="en-US" dirty="0" smtClean="0"/>
              <a:t>• Not fragrant, inflorescences 4”-10” long </a:t>
            </a:r>
            <a:br>
              <a:rPr lang="en-US" dirty="0" smtClean="0"/>
            </a:br>
            <a:r>
              <a:rPr lang="en-US" dirty="0" smtClean="0"/>
              <a:t>• Blooms June-August </a:t>
            </a:r>
            <a:br>
              <a:rPr lang="en-US" dirty="0" smtClean="0"/>
            </a:br>
            <a:r>
              <a:rPr lang="en-US" dirty="0" smtClean="0"/>
              <a:t>• Hairless seed pod </a:t>
            </a:r>
            <a:br>
              <a:rPr lang="en-US" dirty="0" smtClean="0"/>
            </a:br>
            <a:endParaRPr lang="en-US" dirty="0" smtClean="0"/>
          </a:p>
          <a:p>
            <a:r>
              <a:rPr lang="en-US" b="1" dirty="0" smtClean="0"/>
              <a:t>Trumpet Vine (</a:t>
            </a:r>
            <a:r>
              <a:rPr lang="en-US" b="1" i="1" dirty="0" err="1" smtClean="0"/>
              <a:t>Campsis</a:t>
            </a:r>
            <a:r>
              <a:rPr lang="en-US" b="1" i="1" dirty="0" smtClean="0"/>
              <a:t> </a:t>
            </a:r>
            <a:r>
              <a:rPr lang="en-US" b="1" i="1" dirty="0" err="1" smtClean="0"/>
              <a:t>radicans</a:t>
            </a:r>
            <a:r>
              <a:rPr lang="en-US" b="1" dirty="0" smtClean="0"/>
              <a:t>) </a:t>
            </a:r>
          </a:p>
          <a:p>
            <a:r>
              <a:rPr lang="en-US" dirty="0" smtClean="0"/>
              <a:t>• Native vine of Southeast, introduced further north</a:t>
            </a:r>
            <a:br>
              <a:rPr lang="en-US" dirty="0" smtClean="0"/>
            </a:br>
            <a:r>
              <a:rPr lang="en-US" dirty="0" smtClean="0"/>
              <a:t>• Opposite and </a:t>
            </a:r>
            <a:r>
              <a:rPr lang="en-US" dirty="0" err="1" smtClean="0"/>
              <a:t>pinnately</a:t>
            </a:r>
            <a:r>
              <a:rPr lang="en-US" dirty="0" smtClean="0"/>
              <a:t> compound leaves, serrated </a:t>
            </a:r>
            <a:br>
              <a:rPr lang="en-US" dirty="0" smtClean="0"/>
            </a:br>
            <a:r>
              <a:rPr lang="en-US" dirty="0" smtClean="0"/>
              <a:t>• Blooms in late spring through early summer with orange-red elongated flowers</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29</a:t>
            </a:fld>
            <a:endParaRPr lang="en-US" dirty="0"/>
          </a:p>
        </p:txBody>
      </p:sp>
    </p:spTree>
    <p:extLst>
      <p:ext uri="{BB962C8B-B14F-4D97-AF65-F5344CB8AC3E}">
        <p14:creationId xmlns:p14="http://schemas.microsoft.com/office/powerpoint/2010/main" val="2868596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endParaRPr lang="en-US" baseline="0" dirty="0" smtClean="0"/>
          </a:p>
          <a:p>
            <a:r>
              <a:rPr lang="en-US" dirty="0" smtClean="0"/>
              <a:t>Sometimes Mother Nature can fool those who don't look closely enough. Oriental </a:t>
            </a:r>
            <a:r>
              <a:rPr lang="en-US" dirty="0" err="1" smtClean="0"/>
              <a:t>photnina</a:t>
            </a:r>
            <a:r>
              <a:rPr lang="en-US" dirty="0" smtClean="0"/>
              <a:t> looks a lot like red chokeberry, which is native.</a:t>
            </a:r>
            <a:r>
              <a:rPr lang="en-US" baseline="0" dirty="0" smtClean="0">
                <a:effectLst/>
              </a:rPr>
              <a:t>  </a:t>
            </a:r>
          </a:p>
          <a:p>
            <a:endParaRPr lang="en-US" baseline="0" dirty="0" smtClean="0">
              <a:effectLst/>
            </a:endParaRPr>
          </a:p>
          <a:p>
            <a:r>
              <a:rPr lang="en-US" dirty="0" smtClean="0">
                <a:effectLst/>
              </a:rPr>
              <a:t>They have similar flowers--both are in the rose family--but the Red Chokeberry blooms in</a:t>
            </a:r>
            <a:r>
              <a:rPr lang="en-US" baseline="0" dirty="0" smtClean="0">
                <a:effectLst/>
              </a:rPr>
              <a:t> late April to early May</a:t>
            </a:r>
            <a:r>
              <a:rPr lang="en-US" dirty="0" smtClean="0">
                <a:effectLst/>
              </a:rPr>
              <a:t>, while </a:t>
            </a:r>
            <a:r>
              <a:rPr lang="en-US" dirty="0" err="1" smtClean="0">
                <a:effectLst/>
              </a:rPr>
              <a:t>Photinia</a:t>
            </a:r>
            <a:r>
              <a:rPr lang="en-US" dirty="0" smtClean="0">
                <a:effectLst/>
              </a:rPr>
              <a:t> </a:t>
            </a:r>
            <a:r>
              <a:rPr lang="en-US" dirty="0" err="1" smtClean="0">
                <a:effectLst/>
              </a:rPr>
              <a:t>blossums</a:t>
            </a:r>
            <a:r>
              <a:rPr lang="en-US" dirty="0" smtClean="0">
                <a:effectLst/>
              </a:rPr>
              <a:t> open in mid to late May.</a:t>
            </a:r>
          </a:p>
          <a:p>
            <a:endParaRPr lang="en-US" dirty="0" smtClean="0">
              <a:effectLst/>
            </a:endParaRPr>
          </a:p>
          <a:p>
            <a:r>
              <a:rPr lang="en-US" dirty="0" smtClean="0"/>
              <a:t>The petiole (segment connecting leaf to stem) is 1/8th inch on </a:t>
            </a:r>
            <a:r>
              <a:rPr lang="en-US" dirty="0" err="1" smtClean="0"/>
              <a:t>Photinia</a:t>
            </a:r>
            <a:r>
              <a:rPr lang="en-US" dirty="0" smtClean="0"/>
              <a:t>, longer on Chokeberry. The pattern of leaf veins is also</a:t>
            </a:r>
            <a:r>
              <a:rPr lang="en-US" baseline="0" dirty="0" smtClean="0"/>
              <a:t> </a:t>
            </a:r>
            <a:r>
              <a:rPr lang="en-US" dirty="0" smtClean="0"/>
              <a:t>different.</a:t>
            </a:r>
          </a:p>
          <a:p>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Emerging Stage 3.</a:t>
            </a:r>
            <a:r>
              <a:rPr lang="en-US" baseline="0" dirty="0" smtClean="0"/>
              <a:t>  </a:t>
            </a:r>
            <a:r>
              <a:rPr lang="en-US" dirty="0" smtClean="0"/>
              <a:t>We recommend using a foliar spray</a:t>
            </a:r>
            <a:r>
              <a:rPr lang="en-US" baseline="0" dirty="0" smtClean="0"/>
              <a:t> or basal bark treatment to control it.</a:t>
            </a:r>
            <a:endParaRPr lang="en-US" dirty="0" smtClean="0"/>
          </a:p>
          <a:p>
            <a:endParaRPr lang="en-US" dirty="0" smtClean="0">
              <a:effectLst/>
            </a:endParaRPr>
          </a:p>
          <a:p>
            <a:endParaRPr lang="en-US" b="1" dirty="0" smtClean="0">
              <a:effectLst/>
            </a:endParaRPr>
          </a:p>
          <a:p>
            <a:r>
              <a:rPr lang="en-US" b="1" dirty="0" smtClean="0"/>
              <a:t>Common Name:</a:t>
            </a:r>
            <a:r>
              <a:rPr lang="en-US" dirty="0" smtClean="0"/>
              <a:t> Oriental </a:t>
            </a:r>
            <a:r>
              <a:rPr lang="en-US" dirty="0" err="1" smtClean="0"/>
              <a:t>photinia</a:t>
            </a:r>
            <a:r>
              <a:rPr lang="en-US" dirty="0" smtClean="0"/>
              <a:t/>
            </a:r>
            <a:br>
              <a:rPr lang="en-US" dirty="0" smtClean="0"/>
            </a:br>
            <a:r>
              <a:rPr lang="en-US" b="1" dirty="0" smtClean="0"/>
              <a:t>Family Name:</a:t>
            </a:r>
            <a:r>
              <a:rPr lang="en-US" dirty="0" smtClean="0"/>
              <a:t> </a:t>
            </a:r>
            <a:r>
              <a:rPr lang="en-US" dirty="0" err="1" smtClean="0"/>
              <a:t>Rosaceae</a:t>
            </a:r>
            <a:r>
              <a:rPr lang="en-US" dirty="0" smtClean="0"/>
              <a:t> - Rose family</a:t>
            </a:r>
            <a:br>
              <a:rPr lang="en-US" dirty="0" smtClean="0"/>
            </a:br>
            <a:r>
              <a:rPr lang="en-US" b="1" dirty="0" smtClean="0"/>
              <a:t>Native Range:</a:t>
            </a:r>
            <a:r>
              <a:rPr lang="en-US" dirty="0" smtClean="0"/>
              <a:t> Asia </a:t>
            </a:r>
            <a:br>
              <a:rPr lang="en-US" dirty="0" smtClean="0"/>
            </a:br>
            <a:r>
              <a:rPr lang="en-US" b="1" dirty="0" smtClean="0"/>
              <a:t>NJ Status:</a:t>
            </a:r>
            <a:r>
              <a:rPr lang="en-US" dirty="0" smtClean="0"/>
              <a:t> Emerging Stage 3 – Common (may be regionally abundant). It is </a:t>
            </a:r>
            <a:r>
              <a:rPr lang="en-US" i="1" dirty="0" smtClean="0"/>
              <a:t>highly threatening</a:t>
            </a:r>
            <a:r>
              <a:rPr lang="en-US" dirty="0" smtClean="0"/>
              <a:t> native plant communities. </a:t>
            </a:r>
            <a:br>
              <a:rPr lang="en-US" dirty="0" smtClean="0"/>
            </a:br>
            <a:endParaRPr lang="en-US" dirty="0" smtClean="0"/>
          </a:p>
          <a:p>
            <a:r>
              <a:rPr lang="en-US" b="1" dirty="0" smtClean="0"/>
              <a:t>General Description </a:t>
            </a:r>
          </a:p>
          <a:p>
            <a:r>
              <a:rPr lang="en-US" dirty="0" smtClean="0"/>
              <a:t>• Colonial, fast growing and shade tolerant</a:t>
            </a:r>
            <a:br>
              <a:rPr lang="en-US" dirty="0" smtClean="0"/>
            </a:br>
            <a:r>
              <a:rPr lang="en-US" dirty="0" smtClean="0"/>
              <a:t>• Deciduous shrub or small tree to 20’ </a:t>
            </a:r>
            <a:br>
              <a:rPr lang="en-US" dirty="0" smtClean="0"/>
            </a:br>
            <a:r>
              <a:rPr lang="en-US" dirty="0" smtClean="0"/>
              <a:t>• Multiple stems or single trunk</a:t>
            </a:r>
            <a:br>
              <a:rPr lang="en-US" dirty="0" smtClean="0"/>
            </a:br>
            <a:r>
              <a:rPr lang="en-US" dirty="0" smtClean="0"/>
              <a:t>• Smooth, gray bark</a:t>
            </a:r>
            <a:br>
              <a:rPr lang="en-US" dirty="0" smtClean="0"/>
            </a:br>
            <a:endParaRPr lang="en-US" dirty="0" smtClean="0"/>
          </a:p>
          <a:p>
            <a:r>
              <a:rPr lang="en-US" b="1" dirty="0" smtClean="0"/>
              <a:t>Leaves </a:t>
            </a:r>
          </a:p>
          <a:p>
            <a:r>
              <a:rPr lang="en-US" dirty="0" smtClean="0"/>
              <a:t>• Alternate, oval-shaped, widening at the tip, finely toothed </a:t>
            </a:r>
            <a:br>
              <a:rPr lang="en-US" dirty="0" smtClean="0"/>
            </a:br>
            <a:r>
              <a:rPr lang="en-US" dirty="0" smtClean="0"/>
              <a:t>• </a:t>
            </a:r>
            <a:r>
              <a:rPr lang="en-US" b="1" dirty="0" smtClean="0"/>
              <a:t>Typically stemless</a:t>
            </a:r>
            <a:r>
              <a:rPr lang="en-US" dirty="0" smtClean="0"/>
              <a:t/>
            </a:r>
            <a:br>
              <a:rPr lang="en-US" dirty="0" smtClean="0"/>
            </a:br>
            <a:r>
              <a:rPr lang="en-US" dirty="0" smtClean="0"/>
              <a:t>• Smooth above, long-haired beneath </a:t>
            </a:r>
            <a:br>
              <a:rPr lang="en-US" dirty="0" smtClean="0"/>
            </a:br>
            <a:r>
              <a:rPr lang="en-US" dirty="0" smtClean="0"/>
              <a:t>• Turn red-orange to golden in autumn </a:t>
            </a:r>
            <a:br>
              <a:rPr lang="en-US" dirty="0" smtClean="0"/>
            </a:br>
            <a:endParaRPr lang="en-US" dirty="0" smtClean="0"/>
          </a:p>
          <a:p>
            <a:r>
              <a:rPr lang="en-US" b="1" dirty="0" smtClean="0"/>
              <a:t>Flowers </a:t>
            </a:r>
          </a:p>
          <a:p>
            <a:r>
              <a:rPr lang="en-US" dirty="0" smtClean="0"/>
              <a:t>• White, 5 petals</a:t>
            </a:r>
            <a:br>
              <a:rPr lang="en-US" dirty="0" smtClean="0"/>
            </a:br>
            <a:r>
              <a:rPr lang="en-US" dirty="0" smtClean="0"/>
              <a:t>• Blooms late </a:t>
            </a:r>
            <a:r>
              <a:rPr lang="en-US" b="1" dirty="0" smtClean="0"/>
              <a:t>May - June</a:t>
            </a:r>
            <a:r>
              <a:rPr lang="en-US" dirty="0" smtClean="0"/>
              <a:t/>
            </a:r>
            <a:br>
              <a:rPr lang="en-US" dirty="0" smtClean="0"/>
            </a:br>
            <a:r>
              <a:rPr lang="en-US" dirty="0" smtClean="0"/>
              <a:t>• Green maturing to red in early autumn </a:t>
            </a:r>
            <a:br>
              <a:rPr lang="en-US" dirty="0" smtClean="0"/>
            </a:br>
            <a:r>
              <a:rPr lang="en-US" dirty="0" smtClean="0"/>
              <a:t>• Round, 0.5” wide or smaller</a:t>
            </a:r>
            <a:br>
              <a:rPr lang="en-US" dirty="0" smtClean="0"/>
            </a:br>
            <a:r>
              <a:rPr lang="en-US" dirty="0" smtClean="0"/>
              <a:t>• 1 - 4 seeds in each fruit</a:t>
            </a:r>
            <a:br>
              <a:rPr lang="en-US" dirty="0" smtClean="0"/>
            </a:br>
            <a:endParaRPr lang="en-US" dirty="0" smtClean="0"/>
          </a:p>
          <a:p>
            <a:r>
              <a:rPr lang="en-US" b="1" dirty="0" smtClean="0"/>
              <a:t>Habitat </a:t>
            </a:r>
          </a:p>
          <a:p>
            <a:r>
              <a:rPr lang="en-US" dirty="0" smtClean="0"/>
              <a:t>• Forests, floodplains, landscaping</a:t>
            </a:r>
            <a:br>
              <a:rPr lang="en-US" dirty="0" smtClean="0"/>
            </a:br>
            <a:r>
              <a:rPr lang="en-US" dirty="0" smtClean="0"/>
              <a:t>• Full or partial shade </a:t>
            </a:r>
            <a:br>
              <a:rPr lang="en-US" dirty="0" smtClean="0"/>
            </a:br>
            <a:endParaRPr lang="en-US" dirty="0" smtClean="0"/>
          </a:p>
          <a:p>
            <a:r>
              <a:rPr lang="en-US" b="1" dirty="0" smtClean="0"/>
              <a:t>Commercially Available </a:t>
            </a:r>
          </a:p>
          <a:p>
            <a:r>
              <a:rPr lang="en-US" dirty="0" smtClean="0"/>
              <a:t>Not found currently, but historically available </a:t>
            </a:r>
            <a:br>
              <a:rPr lang="en-US" dirty="0" smtClean="0"/>
            </a:br>
            <a:endParaRPr lang="en-US" dirty="0" smtClean="0"/>
          </a:p>
          <a:p>
            <a:r>
              <a:rPr lang="en-US" b="1" dirty="0" smtClean="0"/>
              <a:t>Look-alikes </a:t>
            </a:r>
          </a:p>
          <a:p>
            <a:r>
              <a:rPr lang="en-US" b="1" dirty="0" smtClean="0"/>
              <a:t>red chokeberry (</a:t>
            </a:r>
            <a:r>
              <a:rPr lang="en-US" b="1" i="1" dirty="0" err="1" smtClean="0"/>
              <a:t>Photinia</a:t>
            </a:r>
            <a:r>
              <a:rPr lang="en-US" b="1" i="1" dirty="0" smtClean="0"/>
              <a:t> </a:t>
            </a:r>
            <a:r>
              <a:rPr lang="en-US" b="1" i="1" dirty="0" err="1" smtClean="0"/>
              <a:t>arbutifolia</a:t>
            </a:r>
            <a:r>
              <a:rPr lang="en-US" b="1" dirty="0" smtClean="0"/>
              <a:t>); black chokeberry (</a:t>
            </a:r>
            <a:r>
              <a:rPr lang="en-US" b="1" i="1" dirty="0" err="1" smtClean="0"/>
              <a:t>Photinia</a:t>
            </a:r>
            <a:r>
              <a:rPr lang="en-US" b="1" i="1" dirty="0" smtClean="0"/>
              <a:t> </a:t>
            </a:r>
            <a:r>
              <a:rPr lang="en-US" b="1" i="1" dirty="0" err="1" smtClean="0"/>
              <a:t>melanocarpa</a:t>
            </a:r>
            <a:r>
              <a:rPr lang="en-US" b="1" dirty="0" smtClean="0"/>
              <a:t>) </a:t>
            </a:r>
          </a:p>
          <a:p>
            <a:r>
              <a:rPr lang="en-US" dirty="0" smtClean="0"/>
              <a:t>• </a:t>
            </a:r>
            <a:r>
              <a:rPr lang="en-US" b="1" dirty="0" smtClean="0"/>
              <a:t>Native</a:t>
            </a:r>
            <a:r>
              <a:rPr lang="en-US" dirty="0" smtClean="0"/>
              <a:t> shrubs up to 9’</a:t>
            </a:r>
            <a:br>
              <a:rPr lang="en-US" dirty="0" smtClean="0"/>
            </a:br>
            <a:r>
              <a:rPr lang="en-US" dirty="0" smtClean="0"/>
              <a:t>• Clusters of round, </a:t>
            </a:r>
            <a:r>
              <a:rPr lang="en-US" b="1" dirty="0" smtClean="0"/>
              <a:t>red (</a:t>
            </a:r>
            <a:r>
              <a:rPr lang="en-US" b="1" i="1" dirty="0" smtClean="0"/>
              <a:t>P. </a:t>
            </a:r>
            <a:r>
              <a:rPr lang="en-US" b="1" i="1" dirty="0" err="1" smtClean="0"/>
              <a:t>arbutifolia</a:t>
            </a:r>
            <a:r>
              <a:rPr lang="en-US" b="1" dirty="0" smtClean="0"/>
              <a:t>) to purple-black fruit</a:t>
            </a:r>
            <a:r>
              <a:rPr lang="en-US" dirty="0" smtClean="0"/>
              <a:t> (</a:t>
            </a:r>
            <a:r>
              <a:rPr lang="en-US" i="1" dirty="0" smtClean="0"/>
              <a:t>P. </a:t>
            </a:r>
            <a:r>
              <a:rPr lang="en-US" i="1" dirty="0" err="1" smtClean="0"/>
              <a:t>melanocarpa</a:t>
            </a:r>
            <a:r>
              <a:rPr lang="en-US" dirty="0" smtClean="0"/>
              <a:t>), maturing in autumn</a:t>
            </a:r>
            <a:br>
              <a:rPr lang="en-US" dirty="0" smtClean="0"/>
            </a:br>
            <a:r>
              <a:rPr lang="en-US" dirty="0" smtClean="0"/>
              <a:t>• Foliage turns red in fall</a:t>
            </a:r>
            <a:br>
              <a:rPr lang="en-US" dirty="0" smtClean="0"/>
            </a:br>
            <a:r>
              <a:rPr lang="en-US" dirty="0" smtClean="0"/>
              <a:t>• Leaves similar shape and size to Oriental </a:t>
            </a:r>
            <a:r>
              <a:rPr lang="en-US" dirty="0" err="1" smtClean="0"/>
              <a:t>photinia</a:t>
            </a:r>
            <a:r>
              <a:rPr lang="en-US" dirty="0" smtClean="0"/>
              <a:t>, but chokeberries </a:t>
            </a:r>
            <a:r>
              <a:rPr lang="en-US" b="1" dirty="0" smtClean="0"/>
              <a:t>have a short stem</a:t>
            </a:r>
            <a:r>
              <a:rPr lang="en-US" dirty="0" smtClean="0"/>
              <a:t>, 0.25” long</a:t>
            </a:r>
            <a:br>
              <a:rPr lang="en-US" dirty="0" smtClean="0"/>
            </a:br>
            <a:endParaRPr lang="en-US" dirty="0" smtClean="0"/>
          </a:p>
          <a:p>
            <a:r>
              <a:rPr lang="en-US" b="1" dirty="0" smtClean="0"/>
              <a:t>serviceberry (</a:t>
            </a:r>
            <a:r>
              <a:rPr lang="en-US" b="1" i="1" dirty="0" err="1" smtClean="0"/>
              <a:t>Amelanchier</a:t>
            </a:r>
            <a:r>
              <a:rPr lang="en-US" b="1" i="1" dirty="0" smtClean="0"/>
              <a:t> spp.</a:t>
            </a:r>
            <a:r>
              <a:rPr lang="en-US" b="1" dirty="0" smtClean="0"/>
              <a:t>) </a:t>
            </a:r>
          </a:p>
          <a:p>
            <a:r>
              <a:rPr lang="en-US" dirty="0" smtClean="0"/>
              <a:t>• </a:t>
            </a:r>
            <a:r>
              <a:rPr lang="en-US" b="1" dirty="0" smtClean="0"/>
              <a:t>Native</a:t>
            </a:r>
            <a:r>
              <a:rPr lang="en-US" dirty="0" smtClean="0"/>
              <a:t> shrubs or small trees from 6’ to 50’</a:t>
            </a:r>
            <a:br>
              <a:rPr lang="en-US" dirty="0" smtClean="0"/>
            </a:br>
            <a:r>
              <a:rPr lang="en-US" dirty="0" smtClean="0"/>
              <a:t>• Forests, thickets, roadsides</a:t>
            </a:r>
            <a:br>
              <a:rPr lang="en-US" dirty="0" smtClean="0"/>
            </a:br>
            <a:r>
              <a:rPr lang="en-US" dirty="0" smtClean="0"/>
              <a:t>• 5 </a:t>
            </a:r>
            <a:r>
              <a:rPr lang="en-US" dirty="0" err="1" smtClean="0"/>
              <a:t>petalled</a:t>
            </a:r>
            <a:r>
              <a:rPr lang="en-US" dirty="0" smtClean="0"/>
              <a:t> white flowers, </a:t>
            </a:r>
            <a:r>
              <a:rPr lang="en-US" b="1" dirty="0" smtClean="0"/>
              <a:t>April - May</a:t>
            </a:r>
            <a:r>
              <a:rPr lang="en-US" dirty="0" smtClean="0"/>
              <a:t/>
            </a:r>
            <a:br>
              <a:rPr lang="en-US" dirty="0" smtClean="0"/>
            </a:br>
            <a:r>
              <a:rPr lang="en-US" dirty="0" smtClean="0"/>
              <a:t>• Leaf varies by species, typically </a:t>
            </a:r>
            <a:r>
              <a:rPr lang="en-US" b="1" dirty="0" smtClean="0"/>
              <a:t>tapers gradually at tip</a:t>
            </a:r>
            <a:r>
              <a:rPr lang="en-US" dirty="0" smtClean="0"/>
              <a:t> and </a:t>
            </a:r>
            <a:r>
              <a:rPr lang="en-US" b="1" dirty="0" smtClean="0"/>
              <a:t>wide</a:t>
            </a:r>
            <a:r>
              <a:rPr lang="en-US" dirty="0" smtClean="0"/>
              <a:t> and </a:t>
            </a:r>
            <a:r>
              <a:rPr lang="en-US" b="1" dirty="0" smtClean="0"/>
              <a:t>somewhat indented at base</a:t>
            </a:r>
            <a:r>
              <a:rPr lang="en-US" dirty="0" smtClean="0"/>
              <a:t/>
            </a:r>
            <a:br>
              <a:rPr lang="en-US" dirty="0" smtClean="0"/>
            </a:br>
            <a:r>
              <a:rPr lang="en-US" dirty="0" smtClean="0"/>
              <a:t>• Fruit red, </a:t>
            </a:r>
            <a:r>
              <a:rPr lang="en-US" b="1" dirty="0" smtClean="0"/>
              <a:t>maturing in June</a:t>
            </a:r>
            <a:r>
              <a:rPr lang="en-US" dirty="0" smtClean="0"/>
              <a:t/>
            </a:r>
            <a:br>
              <a:rPr lang="en-US" dirty="0" smtClean="0"/>
            </a:br>
            <a:endParaRPr lang="en-US" dirty="0" smtClean="0"/>
          </a:p>
          <a:p>
            <a:r>
              <a:rPr lang="en-US" b="1" dirty="0" smtClean="0"/>
              <a:t>Control Recommendations </a:t>
            </a:r>
          </a:p>
          <a:p>
            <a:r>
              <a:rPr lang="en-US" b="1" dirty="0" smtClean="0"/>
              <a:t>Foliar Spray: FS-1 </a:t>
            </a:r>
          </a:p>
          <a:p>
            <a:r>
              <a:rPr lang="en-US" dirty="0" smtClean="0"/>
              <a:t>• Glyphosate 3.75%, </a:t>
            </a:r>
            <a:r>
              <a:rPr lang="en-US" dirty="0" err="1" smtClean="0"/>
              <a:t>Triclopyr</a:t>
            </a:r>
            <a:r>
              <a:rPr lang="en-US" dirty="0" smtClean="0"/>
              <a:t> Amine 2.50%</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r>
              <a:rPr lang="en-US" dirty="0" smtClean="0"/>
              <a:t>• This species </a:t>
            </a:r>
            <a:r>
              <a:rPr lang="en-US" dirty="0" err="1" smtClean="0"/>
              <a:t>resprouts</a:t>
            </a:r>
            <a:r>
              <a:rPr lang="en-US" dirty="0" smtClean="0"/>
              <a:t> strongly, so cutting is not recommended</a:t>
            </a:r>
            <a:br>
              <a:rPr lang="en-US" dirty="0" smtClean="0"/>
            </a:br>
            <a:endParaRPr lang="en-US" dirty="0" smtClean="0"/>
          </a:p>
          <a:p>
            <a:r>
              <a:rPr lang="en-US" b="1" dirty="0" smtClean="0"/>
              <a:t>Basal Bark: BB-1 </a:t>
            </a:r>
          </a:p>
          <a:p>
            <a:r>
              <a:rPr lang="en-US" dirty="0" smtClean="0"/>
              <a:t>• </a:t>
            </a:r>
            <a:r>
              <a:rPr lang="en-US" dirty="0" err="1" smtClean="0"/>
              <a:t>Triclopyr</a:t>
            </a:r>
            <a:r>
              <a:rPr lang="en-US" dirty="0" smtClean="0"/>
              <a:t> Ester 25% OR Pathfinder II ready-to-use mixture</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r>
              <a:rPr lang="en-US" dirty="0" smtClean="0"/>
              <a:t>• Apply from July through September to enhance effectiveness</a:t>
            </a:r>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30</a:t>
            </a:fld>
            <a:endParaRPr lang="en-US" dirty="0"/>
          </a:p>
        </p:txBody>
      </p:sp>
    </p:spTree>
    <p:extLst>
      <p:ext uri="{BB962C8B-B14F-4D97-AF65-F5344CB8AC3E}">
        <p14:creationId xmlns:p14="http://schemas.microsoft.com/office/powerpoint/2010/main" val="1219311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As</a:t>
            </a:r>
            <a:r>
              <a:rPr lang="en-US" baseline="0" dirty="0" smtClean="0"/>
              <a:t> you would suspect, our Strike Team is working to protect the natural systems and natural resources of the Garden State.   We are also working to protect the agricultural heritage and economy of New Jersey, both of which can be tremendously impacted by invasive species.  With such a comprehensive approach to our work, we can gain access to important audiences that we wouldn’t reach if we stayed within the stereotypical environmental community – it’s very important for us to engage farmers, nurserymen, and others within the business community as well as the elected and appointed officials who set policies for our state.</a:t>
            </a:r>
            <a:endParaRPr lang="en-US" dirty="0" smtClean="0"/>
          </a:p>
        </p:txBody>
      </p:sp>
      <p:sp>
        <p:nvSpPr>
          <p:cNvPr id="31748" name="Slide Number Placeholder 3"/>
          <p:cNvSpPr txBox="1">
            <a:spLocks noGrp="1"/>
          </p:cNvSpPr>
          <p:nvPr/>
        </p:nvSpPr>
        <p:spPr bwMode="auto">
          <a:xfrm>
            <a:off x="3970938" y="8829967"/>
            <a:ext cx="3037840" cy="464820"/>
          </a:xfrm>
          <a:prstGeom prst="rect">
            <a:avLst/>
          </a:prstGeom>
          <a:noFill/>
          <a:ln>
            <a:miter lim="800000"/>
            <a:headEnd/>
            <a:tailEnd/>
          </a:ln>
        </p:spPr>
        <p:txBody>
          <a:bodyPr lIns="93177" tIns="46589" rIns="93177" bIns="46589" anchor="b"/>
          <a:lstStyle/>
          <a:p>
            <a:pPr algn="r">
              <a:defRPr/>
            </a:pPr>
            <a:fld id="{ED261D03-82DD-4FF4-9E52-B18033025A94}" type="slidenum">
              <a:rPr lang="en-US" sz="1200">
                <a:latin typeface="+mn-lt"/>
              </a:rPr>
              <a:pPr algn="r">
                <a:defRPr/>
              </a:pPr>
              <a:t>3</a:t>
            </a:fld>
            <a:endParaRPr lang="en-US" sz="1200" dirty="0">
              <a:latin typeface="+mn-lt"/>
            </a:endParaRPr>
          </a:p>
        </p:txBody>
      </p:sp>
    </p:spTree>
    <p:extLst>
      <p:ext uri="{BB962C8B-B14F-4D97-AF65-F5344CB8AC3E}">
        <p14:creationId xmlns:p14="http://schemas.microsoft.com/office/powerpoint/2010/main" val="3809902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normAutofit fontScale="47500" lnSpcReduction="20000"/>
          </a:bodyPr>
          <a:lstStyle/>
          <a:p>
            <a:r>
              <a:rPr lang="en-US" i="1" dirty="0" err="1" smtClean="0"/>
              <a:t>Trapa</a:t>
            </a:r>
            <a:r>
              <a:rPr lang="en-US" i="1" dirty="0" smtClean="0"/>
              <a:t> </a:t>
            </a:r>
            <a:r>
              <a:rPr lang="en-US" i="1" dirty="0" err="1" smtClean="0"/>
              <a:t>natans</a:t>
            </a:r>
            <a:r>
              <a:rPr lang="en-US" dirty="0" smtClean="0"/>
              <a:t> is a rooted, floating plant that invades shallow to deep, fresh water habitats.</a:t>
            </a:r>
            <a:r>
              <a:rPr lang="en-US" baseline="0" dirty="0" smtClean="0"/>
              <a:t> It can form </a:t>
            </a:r>
            <a:r>
              <a:rPr lang="en-US" dirty="0" smtClean="0"/>
              <a:t>dense, floating mats on the surface of the water and thereby restrict light availability, reduce the oxygen content, and displace other emergent and floating vegetation. It limits boating, fishing, swimming and other recreational activities. </a:t>
            </a:r>
          </a:p>
          <a:p>
            <a:endParaRPr lang="en-US" b="1" dirty="0" smtClean="0"/>
          </a:p>
          <a:p>
            <a:r>
              <a:rPr lang="en-US" b="1" dirty="0" smtClean="0"/>
              <a:t>Common Name:</a:t>
            </a:r>
            <a:r>
              <a:rPr lang="en-US" dirty="0" smtClean="0"/>
              <a:t> water chestnut </a:t>
            </a:r>
          </a:p>
          <a:p>
            <a:r>
              <a:rPr lang="en-US" b="1" dirty="0" smtClean="0"/>
              <a:t>Family Name:</a:t>
            </a:r>
            <a:r>
              <a:rPr lang="en-US" dirty="0" smtClean="0"/>
              <a:t> </a:t>
            </a:r>
            <a:r>
              <a:rPr lang="en-US" dirty="0" err="1" smtClean="0"/>
              <a:t>Trapaceae</a:t>
            </a:r>
            <a:r>
              <a:rPr lang="en-US" dirty="0" smtClean="0"/>
              <a:t> - Water chestnut family </a:t>
            </a:r>
          </a:p>
          <a:p>
            <a:r>
              <a:rPr lang="en-US" b="1" dirty="0" smtClean="0"/>
              <a:t>Native Range:</a:t>
            </a:r>
            <a:r>
              <a:rPr lang="en-US" dirty="0" smtClean="0"/>
              <a:t> Eurasia </a:t>
            </a:r>
          </a:p>
          <a:p>
            <a:r>
              <a:rPr lang="en-US" b="1" dirty="0" smtClean="0"/>
              <a:t>NJ Status:</a:t>
            </a:r>
            <a:r>
              <a:rPr lang="en-US" dirty="0" smtClean="0"/>
              <a:t> Emerging Stage 3 – Common (may be regionally abundant). It is highly threatening native communities. </a:t>
            </a:r>
          </a:p>
          <a:p>
            <a:endParaRPr lang="en-US" b="1" dirty="0" smtClean="0"/>
          </a:p>
          <a:p>
            <a:r>
              <a:rPr lang="en-US" b="1" dirty="0" smtClean="0"/>
              <a:t>General Description </a:t>
            </a:r>
          </a:p>
          <a:p>
            <a:r>
              <a:rPr lang="en-US" dirty="0" smtClean="0"/>
              <a:t>• Rooted aquatic </a:t>
            </a:r>
            <a:br>
              <a:rPr lang="en-US" dirty="0" smtClean="0"/>
            </a:br>
            <a:r>
              <a:rPr lang="en-US" dirty="0" smtClean="0"/>
              <a:t>• Annual—after frost plants die</a:t>
            </a:r>
            <a:br>
              <a:rPr lang="en-US" dirty="0" smtClean="0"/>
            </a:br>
            <a:r>
              <a:rPr lang="en-US" dirty="0" smtClean="0"/>
              <a:t>• Mat-forming</a:t>
            </a:r>
            <a:br>
              <a:rPr lang="en-US" dirty="0" smtClean="0"/>
            </a:br>
            <a:r>
              <a:rPr lang="en-US" dirty="0" smtClean="0"/>
              <a:t>• Easily hand-pulled</a:t>
            </a:r>
            <a:br>
              <a:rPr lang="en-US" dirty="0" smtClean="0"/>
            </a:br>
            <a:r>
              <a:rPr lang="en-US" dirty="0" smtClean="0"/>
              <a:t>• Displays explosive growth</a:t>
            </a:r>
            <a:br>
              <a:rPr lang="en-US" dirty="0" smtClean="0"/>
            </a:br>
            <a:endParaRPr lang="en-US" dirty="0" smtClean="0"/>
          </a:p>
          <a:p>
            <a:r>
              <a:rPr lang="en-US" b="1" dirty="0" smtClean="0"/>
              <a:t>Leaves </a:t>
            </a:r>
          </a:p>
          <a:p>
            <a:r>
              <a:rPr lang="en-US" dirty="0" smtClean="0"/>
              <a:t>• Floating rosette of triangular, sharply toothed leaves, 0.75”-1.5” long </a:t>
            </a:r>
            <a:br>
              <a:rPr lang="en-US" dirty="0" smtClean="0"/>
            </a:br>
            <a:r>
              <a:rPr lang="en-US" dirty="0" smtClean="0"/>
              <a:t>• Stems up to 6” long with swollen portions that give buoyancy</a:t>
            </a:r>
            <a:br>
              <a:rPr lang="en-US" dirty="0" smtClean="0"/>
            </a:br>
            <a:r>
              <a:rPr lang="en-US" dirty="0" smtClean="0"/>
              <a:t>• Prominently veined with short, stiff hairs below</a:t>
            </a:r>
            <a:br>
              <a:rPr lang="en-US" dirty="0" smtClean="0"/>
            </a:br>
            <a:r>
              <a:rPr lang="en-US" dirty="0" smtClean="0"/>
              <a:t>• Feathery submerged leaves up to 6” long, opposite or nearly so</a:t>
            </a:r>
            <a:br>
              <a:rPr lang="en-US" dirty="0" smtClean="0"/>
            </a:br>
            <a:endParaRPr lang="en-US" dirty="0" smtClean="0"/>
          </a:p>
          <a:p>
            <a:r>
              <a:rPr lang="en-US" b="1" dirty="0" smtClean="0"/>
              <a:t>Flowers </a:t>
            </a:r>
          </a:p>
          <a:p>
            <a:r>
              <a:rPr lang="en-US" dirty="0" smtClean="0"/>
              <a:t>• Tiny, white, 4 petals</a:t>
            </a:r>
            <a:br>
              <a:rPr lang="en-US" dirty="0" smtClean="0"/>
            </a:br>
            <a:r>
              <a:rPr lang="en-US" dirty="0" smtClean="0"/>
              <a:t>• Appear in center of the rosette</a:t>
            </a:r>
            <a:br>
              <a:rPr lang="en-US" dirty="0" smtClean="0"/>
            </a:br>
            <a:r>
              <a:rPr lang="en-US" dirty="0" smtClean="0"/>
              <a:t>• Blooms from July until a killing frost</a:t>
            </a:r>
            <a:br>
              <a:rPr lang="en-US" dirty="0" smtClean="0"/>
            </a:br>
            <a:endParaRPr lang="en-US" dirty="0" smtClean="0"/>
          </a:p>
          <a:p>
            <a:r>
              <a:rPr lang="en-US" b="1" dirty="0" smtClean="0"/>
              <a:t>Fruit </a:t>
            </a:r>
          </a:p>
          <a:p>
            <a:r>
              <a:rPr lang="en-US" dirty="0" smtClean="0"/>
              <a:t>• Submerged, 1” wide nut-like structures with 4 barbed spines</a:t>
            </a:r>
            <a:br>
              <a:rPr lang="en-US" dirty="0" smtClean="0"/>
            </a:br>
            <a:r>
              <a:rPr lang="en-US" dirty="0" smtClean="0"/>
              <a:t>• Ripening in August until a killing frost</a:t>
            </a:r>
            <a:br>
              <a:rPr lang="en-US" dirty="0" smtClean="0"/>
            </a:br>
            <a:r>
              <a:rPr lang="en-US" dirty="0" smtClean="0"/>
              <a:t>• Viable for up to 12 years</a:t>
            </a:r>
            <a:br>
              <a:rPr lang="en-US" dirty="0" smtClean="0"/>
            </a:br>
            <a:r>
              <a:rPr lang="en-US" dirty="0" smtClean="0"/>
              <a:t>• Spines can pierce paws of pets and wildlife, as well as the feet of swimmers</a:t>
            </a:r>
            <a:br>
              <a:rPr lang="en-US" dirty="0" smtClean="0"/>
            </a:br>
            <a:r>
              <a:rPr lang="en-US" dirty="0" smtClean="0"/>
              <a:t>• Dispersed by water current, boats, and wildlife</a:t>
            </a:r>
            <a:br>
              <a:rPr lang="en-US" dirty="0" smtClean="0"/>
            </a:br>
            <a:endParaRPr lang="en-US" dirty="0" smtClean="0"/>
          </a:p>
          <a:p>
            <a:r>
              <a:rPr lang="en-US" b="1" dirty="0" smtClean="0"/>
              <a:t>Habitat </a:t>
            </a:r>
          </a:p>
          <a:p>
            <a:r>
              <a:rPr lang="en-US" dirty="0" smtClean="0"/>
              <a:t>• Ponds, lakes, rivers, streams</a:t>
            </a:r>
            <a:br>
              <a:rPr lang="en-US" dirty="0" smtClean="0"/>
            </a:br>
            <a:r>
              <a:rPr lang="en-US" dirty="0" smtClean="0"/>
              <a:t>• Most often found in slow-moving, nutrient rich waters</a:t>
            </a:r>
            <a:br>
              <a:rPr lang="en-US" dirty="0" smtClean="0"/>
            </a:br>
            <a:r>
              <a:rPr lang="en-US" dirty="0" smtClean="0"/>
              <a:t>• Decay of plant material can deplete oxygen for fish and other organisms</a:t>
            </a:r>
            <a:br>
              <a:rPr lang="en-US" dirty="0" smtClean="0"/>
            </a:br>
            <a:endParaRPr lang="en-US" dirty="0" smtClean="0"/>
          </a:p>
          <a:p>
            <a:r>
              <a:rPr lang="en-US" b="1" dirty="0" smtClean="0"/>
              <a:t>Commercially Available </a:t>
            </a:r>
          </a:p>
          <a:p>
            <a:r>
              <a:rPr lang="en-US" dirty="0" smtClean="0"/>
              <a:t>No </a:t>
            </a:r>
          </a:p>
          <a:p>
            <a:r>
              <a:rPr lang="en-US" b="1" dirty="0" smtClean="0"/>
              <a:t>Look-alikes </a:t>
            </a:r>
          </a:p>
          <a:p>
            <a:r>
              <a:rPr lang="en-US" dirty="0" smtClean="0"/>
              <a:t>None </a:t>
            </a:r>
          </a:p>
          <a:p>
            <a:r>
              <a:rPr lang="en-US" b="1" dirty="0" smtClean="0"/>
              <a:t>Control Recommendations </a:t>
            </a:r>
          </a:p>
          <a:p>
            <a:r>
              <a:rPr lang="en-US" dirty="0" smtClean="0"/>
              <a:t>• Treatment options may include herbicide (often for several consecutive years), hand-pulling, mechanical raking and dredging</a:t>
            </a:r>
            <a:br>
              <a:rPr lang="en-US" dirty="0" smtClean="0"/>
            </a:br>
            <a:r>
              <a:rPr lang="en-US" dirty="0" smtClean="0"/>
              <a:t>• Requires special permitting for herbicide application</a:t>
            </a:r>
            <a:br>
              <a:rPr lang="en-US" dirty="0" smtClean="0"/>
            </a:br>
            <a:r>
              <a:rPr lang="en-US" dirty="0" smtClean="0"/>
              <a:t>• Use wetland appropriate herbicide applied by professional lake managers</a:t>
            </a:r>
            <a:br>
              <a:rPr lang="en-US" dirty="0" smtClean="0"/>
            </a:br>
            <a:r>
              <a:rPr lang="en-US" dirty="0" smtClean="0"/>
              <a:t>• Must treat before fruit/seed maturation</a:t>
            </a:r>
          </a:p>
          <a:p>
            <a:pPr eaLnBrk="1" hangingPunct="1"/>
            <a:endParaRPr lang="en-US" dirty="0"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49375C8F-17D9-450E-88C3-6AF295A94062}" type="slidenum">
              <a:rPr lang="en-US" sz="1200">
                <a:latin typeface="+mn-lt"/>
              </a:rPr>
              <a:pPr algn="r" fontAlgn="auto">
                <a:spcBef>
                  <a:spcPts val="0"/>
                </a:spcBef>
                <a:spcAft>
                  <a:spcPts val="0"/>
                </a:spcAft>
                <a:defRPr/>
              </a:pPr>
              <a:t>31</a:t>
            </a:fld>
            <a:endParaRPr lang="en-US" sz="1200">
              <a:latin typeface="+mn-lt"/>
            </a:endParaRPr>
          </a:p>
        </p:txBody>
      </p:sp>
    </p:spTree>
    <p:extLst>
      <p:ext uri="{BB962C8B-B14F-4D97-AF65-F5344CB8AC3E}">
        <p14:creationId xmlns:p14="http://schemas.microsoft.com/office/powerpoint/2010/main" val="1025139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683F537C-0AEA-44C8-9CF8-715C5FE0CEF5}" type="slidenum">
              <a:rPr lang="en-US" sz="1200">
                <a:latin typeface="+mn-lt"/>
              </a:rPr>
              <a:pPr algn="r">
                <a:defRPr/>
              </a:pPr>
              <a:t>32</a:t>
            </a:fld>
            <a:endParaRPr lang="en-US" sz="1200">
              <a:latin typeface="+mn-lt"/>
            </a:endParaRPr>
          </a:p>
        </p:txBody>
      </p:sp>
      <p:sp>
        <p:nvSpPr>
          <p:cNvPr id="30723"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2051"/>
          <p:cNvSpPr>
            <a:spLocks noGrp="1" noChangeArrowheads="1"/>
          </p:cNvSpPr>
          <p:nvPr>
            <p:ph type="body" idx="1"/>
          </p:nvPr>
        </p:nvSpPr>
        <p:spPr bwMode="auto">
          <a:noFill/>
        </p:spPr>
        <p:txBody>
          <a:bodyPr wrap="square" numCol="1" anchor="t" anchorCtr="0" compatLnSpc="1">
            <a:prstTxWarp prst="textNoShape">
              <a:avLst/>
            </a:prstTxWarp>
            <a:normAutofit fontScale="32500" lnSpcReduction="20000"/>
          </a:bodyPr>
          <a:lstStyle/>
          <a:p>
            <a:r>
              <a:rPr lang="en-US" sz="1200" b="0" i="0" u="none" strike="noStrike" kern="1200" baseline="0" dirty="0" smtClean="0">
                <a:solidFill>
                  <a:schemeClr val="tx1"/>
                </a:solidFill>
                <a:latin typeface="+mn-lt"/>
                <a:ea typeface="+mn-ea"/>
                <a:cs typeface="+mn-cs"/>
              </a:rPr>
              <a:t>Japanese angelica tree is a member of the ginseng family and was introduced here as an ornamental plant.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It’s a fairly small tree – it can get to about 40 feet tall, and it grows rapidly in full to partial. It looks a lot like Devil’s walking stick, which is native, and it can be very challenging to tell them apart. The best strategy is to wait they flower. The base of the flower stalk of Devil’s walking stick is long and stretched out; Japanese angelica has a very short axis and the flower stalk abruptly from the top of the trunk.</a:t>
            </a:r>
          </a:p>
          <a:p>
            <a:endParaRPr lang="en-US" sz="1200" b="0" i="0" u="none" strike="noStrike" kern="1200" baseline="0" dirty="0" smtClean="0">
              <a:solidFill>
                <a:schemeClr val="tx1"/>
              </a:solidFill>
              <a:latin typeface="+mn-lt"/>
              <a:ea typeface="+mn-ea"/>
              <a:cs typeface="+mn-cs"/>
            </a:endParaRPr>
          </a:p>
          <a:p>
            <a:r>
              <a:rPr lang="en-US" dirty="0" smtClean="0"/>
              <a:t>Stage 3 species. We recommend using a foliar spray</a:t>
            </a:r>
            <a:r>
              <a:rPr lang="en-US" baseline="0" dirty="0" smtClean="0"/>
              <a:t> or basal bark treatment to control it.</a:t>
            </a:r>
            <a:endParaRPr lang="en-US" dirty="0" smtClean="0"/>
          </a:p>
          <a:p>
            <a:endParaRPr lang="en-US" b="1" dirty="0" smtClean="0"/>
          </a:p>
          <a:p>
            <a:r>
              <a:rPr lang="en-US" b="1" dirty="0" smtClean="0"/>
              <a:t>Common Name:</a:t>
            </a:r>
            <a:r>
              <a:rPr lang="en-US" dirty="0" smtClean="0"/>
              <a:t> Japanese angelica tree, Japanese aralia</a:t>
            </a:r>
            <a:br>
              <a:rPr lang="en-US" dirty="0" smtClean="0"/>
            </a:br>
            <a:r>
              <a:rPr lang="en-US" b="1" dirty="0" smtClean="0"/>
              <a:t>Family Name:</a:t>
            </a:r>
            <a:r>
              <a:rPr lang="en-US" dirty="0" smtClean="0"/>
              <a:t> </a:t>
            </a:r>
            <a:r>
              <a:rPr lang="en-US" dirty="0" err="1" smtClean="0"/>
              <a:t>Araliaceae</a:t>
            </a:r>
            <a:r>
              <a:rPr lang="en-US" dirty="0" smtClean="0"/>
              <a:t> - Aralia family</a:t>
            </a:r>
            <a:br>
              <a:rPr lang="en-US" dirty="0" smtClean="0"/>
            </a:br>
            <a:r>
              <a:rPr lang="en-US" b="1" dirty="0" smtClean="0"/>
              <a:t>Native Range:</a:t>
            </a:r>
            <a:r>
              <a:rPr lang="en-US" dirty="0" smtClean="0"/>
              <a:t> Asia </a:t>
            </a:r>
            <a:br>
              <a:rPr lang="en-US" dirty="0" smtClean="0"/>
            </a:br>
            <a:r>
              <a:rPr lang="en-US" b="1" dirty="0" smtClean="0"/>
              <a:t>NJ Status:</a:t>
            </a:r>
            <a:r>
              <a:rPr lang="en-US" dirty="0" smtClean="0"/>
              <a:t> Emerging Stage 3 – Common (may be regionally abundant). It is </a:t>
            </a:r>
            <a:r>
              <a:rPr lang="en-US" i="1" dirty="0" smtClean="0"/>
              <a:t>highly threatening</a:t>
            </a:r>
            <a:r>
              <a:rPr lang="en-US" dirty="0" smtClean="0"/>
              <a:t> native plant communities. </a:t>
            </a:r>
            <a:br>
              <a:rPr lang="en-US" dirty="0" smtClean="0"/>
            </a:br>
            <a:endParaRPr lang="en-US" dirty="0" smtClean="0"/>
          </a:p>
          <a:p>
            <a:r>
              <a:rPr lang="en-US" b="1" dirty="0" smtClean="0"/>
              <a:t>General Description </a:t>
            </a:r>
          </a:p>
          <a:p>
            <a:r>
              <a:rPr lang="en-US" dirty="0" smtClean="0"/>
              <a:t>• Deciduous tree or shrub, to 40’ tall</a:t>
            </a:r>
            <a:br>
              <a:rPr lang="en-US" dirty="0" smtClean="0"/>
            </a:br>
            <a:r>
              <a:rPr lang="en-US" dirty="0" smtClean="0"/>
              <a:t>• Colonial, thicket forming</a:t>
            </a:r>
            <a:br>
              <a:rPr lang="en-US" dirty="0" smtClean="0"/>
            </a:br>
            <a:r>
              <a:rPr lang="en-US" dirty="0" smtClean="0"/>
              <a:t>• Irregular form, spreading, multi or single stemmed</a:t>
            </a:r>
            <a:br>
              <a:rPr lang="en-US" dirty="0" smtClean="0"/>
            </a:br>
            <a:r>
              <a:rPr lang="en-US" dirty="0" smtClean="0"/>
              <a:t>• Bark covered in sharp prickles</a:t>
            </a:r>
          </a:p>
          <a:p>
            <a:endParaRPr lang="en-US" b="1" dirty="0" smtClean="0"/>
          </a:p>
          <a:p>
            <a:r>
              <a:rPr lang="en-US" b="1" dirty="0" smtClean="0"/>
              <a:t>Control Recommendations </a:t>
            </a:r>
          </a:p>
          <a:p>
            <a:r>
              <a:rPr lang="en-US" b="1" dirty="0" smtClean="0"/>
              <a:t>Foliar Spray: FS-1 </a:t>
            </a:r>
          </a:p>
          <a:p>
            <a:r>
              <a:rPr lang="en-US" dirty="0" smtClean="0"/>
              <a:t>• Glyphosate 3.75%, </a:t>
            </a:r>
            <a:r>
              <a:rPr lang="en-US" dirty="0" err="1" smtClean="0"/>
              <a:t>Triclopyr</a:t>
            </a:r>
            <a:r>
              <a:rPr lang="en-US" dirty="0" smtClean="0"/>
              <a:t> Amine 2.50%</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r>
              <a:rPr lang="en-US" dirty="0" smtClean="0"/>
              <a:t>• This species </a:t>
            </a:r>
            <a:r>
              <a:rPr lang="en-US" dirty="0" err="1" smtClean="0"/>
              <a:t>resprouts</a:t>
            </a:r>
            <a:r>
              <a:rPr lang="en-US" dirty="0" smtClean="0"/>
              <a:t> strongly, so cutting is not recommended</a:t>
            </a:r>
            <a:br>
              <a:rPr lang="en-US" dirty="0" smtClean="0"/>
            </a:br>
            <a:endParaRPr lang="en-US" dirty="0" smtClean="0"/>
          </a:p>
          <a:p>
            <a:r>
              <a:rPr lang="en-US" b="1" dirty="0" smtClean="0"/>
              <a:t>Basal Bark: BB-1 </a:t>
            </a:r>
          </a:p>
          <a:p>
            <a:r>
              <a:rPr lang="en-US" dirty="0" smtClean="0"/>
              <a:t>• </a:t>
            </a:r>
            <a:r>
              <a:rPr lang="en-US" dirty="0" err="1" smtClean="0"/>
              <a:t>Triclopyr</a:t>
            </a:r>
            <a:r>
              <a:rPr lang="en-US" dirty="0" smtClean="0"/>
              <a:t> Ester 25% OR Pathfinder II ready-to-use mixture</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r>
              <a:rPr lang="en-US" dirty="0" smtClean="0"/>
              <a:t>• Apply from July through September to enhance effectiveness</a:t>
            </a:r>
          </a:p>
          <a:p>
            <a:r>
              <a:rPr lang="en-US" dirty="0" smtClean="0"/>
              <a:t/>
            </a:r>
            <a:br>
              <a:rPr lang="en-US" dirty="0" smtClean="0"/>
            </a:br>
            <a:endParaRPr lang="en-US" dirty="0" smtClean="0"/>
          </a:p>
          <a:p>
            <a:r>
              <a:rPr lang="en-US" b="1" dirty="0" smtClean="0"/>
              <a:t>Leaves </a:t>
            </a:r>
          </a:p>
          <a:p>
            <a:r>
              <a:rPr lang="en-US" dirty="0" smtClean="0"/>
              <a:t>• Alternate, 2 or 3 times pinnately compound </a:t>
            </a:r>
            <a:br>
              <a:rPr lang="en-US" dirty="0" smtClean="0"/>
            </a:br>
            <a:r>
              <a:rPr lang="en-US" dirty="0" smtClean="0"/>
              <a:t>• Toothed or nearly toothless with downy hairs below </a:t>
            </a:r>
            <a:br>
              <a:rPr lang="en-US" dirty="0" smtClean="0"/>
            </a:br>
            <a:r>
              <a:rPr lang="en-US" dirty="0" smtClean="0"/>
              <a:t>• Leaflets variable, 2” - 4.75” long</a:t>
            </a:r>
            <a:br>
              <a:rPr lang="en-US" dirty="0" smtClean="0"/>
            </a:br>
            <a:r>
              <a:rPr lang="en-US" dirty="0" smtClean="0"/>
              <a:t>• Large, entire leaf 2’ - 4’ feet long </a:t>
            </a:r>
            <a:br>
              <a:rPr lang="en-US" dirty="0" smtClean="0"/>
            </a:br>
            <a:r>
              <a:rPr lang="en-US" dirty="0" smtClean="0"/>
              <a:t>• Leaves turn yellow to reddish purple in fall</a:t>
            </a:r>
            <a:br>
              <a:rPr lang="en-US" dirty="0" smtClean="0"/>
            </a:br>
            <a:r>
              <a:rPr lang="en-US" dirty="0" smtClean="0"/>
              <a:t>• Spines at leaf axils </a:t>
            </a:r>
            <a:br>
              <a:rPr lang="en-US" dirty="0" smtClean="0"/>
            </a:br>
            <a:r>
              <a:rPr lang="en-US" dirty="0" smtClean="0"/>
              <a:t>• Main leaf veins extend to leaf edge</a:t>
            </a:r>
            <a:br>
              <a:rPr lang="en-US" dirty="0" smtClean="0"/>
            </a:br>
            <a:r>
              <a:rPr lang="en-US" dirty="0" smtClean="0"/>
              <a:t>• Leaflet typically with sessile or with very short petiole (stem)</a:t>
            </a:r>
            <a:br>
              <a:rPr lang="en-US" dirty="0" smtClean="0"/>
            </a:br>
            <a:endParaRPr lang="en-US" dirty="0" smtClean="0"/>
          </a:p>
          <a:p>
            <a:r>
              <a:rPr lang="en-US" b="1" dirty="0" smtClean="0"/>
              <a:t>Flowers </a:t>
            </a:r>
          </a:p>
          <a:p>
            <a:r>
              <a:rPr lang="en-US" dirty="0" smtClean="0"/>
              <a:t>• Whitish to cream colored</a:t>
            </a:r>
            <a:br>
              <a:rPr lang="en-US" dirty="0" smtClean="0"/>
            </a:br>
            <a:r>
              <a:rPr lang="en-US" dirty="0" smtClean="0"/>
              <a:t>• Borne in large, inflorescence 12” - 24” long </a:t>
            </a:r>
            <a:br>
              <a:rPr lang="en-US" dirty="0" smtClean="0"/>
            </a:br>
            <a:r>
              <a:rPr lang="en-US" dirty="0" smtClean="0"/>
              <a:t>• Clusters multi-stemmed, lacking a central axis </a:t>
            </a:r>
            <a:br>
              <a:rPr lang="en-US" dirty="0" smtClean="0"/>
            </a:br>
            <a:r>
              <a:rPr lang="en-US" dirty="0" smtClean="0"/>
              <a:t>• Often wider than tall, with flower base surrounded or over topped by foliage</a:t>
            </a:r>
            <a:br>
              <a:rPr lang="en-US" dirty="0" smtClean="0"/>
            </a:br>
            <a:r>
              <a:rPr lang="en-US" dirty="0" smtClean="0"/>
              <a:t>• Blooms late July - August</a:t>
            </a:r>
            <a:br>
              <a:rPr lang="en-US" dirty="0" smtClean="0"/>
            </a:br>
            <a:endParaRPr lang="en-US" dirty="0" smtClean="0"/>
          </a:p>
          <a:p>
            <a:r>
              <a:rPr lang="en-US" b="1" dirty="0" smtClean="0"/>
              <a:t>Fruit </a:t>
            </a:r>
          </a:p>
          <a:p>
            <a:r>
              <a:rPr lang="en-US" dirty="0" smtClean="0"/>
              <a:t>• Small purple to black berries in circular formations</a:t>
            </a:r>
            <a:br>
              <a:rPr lang="en-US" dirty="0" smtClean="0"/>
            </a:br>
            <a:r>
              <a:rPr lang="en-US" dirty="0" smtClean="0"/>
              <a:t>• Appearing August - September; ripening from September - October</a:t>
            </a:r>
            <a:br>
              <a:rPr lang="en-US" dirty="0" smtClean="0"/>
            </a:br>
            <a:endParaRPr lang="en-US" dirty="0" smtClean="0"/>
          </a:p>
          <a:p>
            <a:r>
              <a:rPr lang="en-US" b="1" dirty="0" smtClean="0"/>
              <a:t>Habitat </a:t>
            </a:r>
          </a:p>
          <a:p>
            <a:r>
              <a:rPr lang="en-US" dirty="0" smtClean="0"/>
              <a:t>• Forest, shrub land, meadow, and landscaping</a:t>
            </a:r>
            <a:br>
              <a:rPr lang="en-US" dirty="0" smtClean="0"/>
            </a:br>
            <a:endParaRPr lang="en-US" dirty="0" smtClean="0"/>
          </a:p>
          <a:p>
            <a:r>
              <a:rPr lang="en-US" b="1" dirty="0" smtClean="0"/>
              <a:t>Commercially Available </a:t>
            </a:r>
          </a:p>
          <a:p>
            <a:r>
              <a:rPr lang="en-US" dirty="0" smtClean="0"/>
              <a:t>Yes</a:t>
            </a:r>
            <a:br>
              <a:rPr lang="en-US" dirty="0" smtClean="0"/>
            </a:br>
            <a:endParaRPr lang="en-US" dirty="0" smtClean="0"/>
          </a:p>
          <a:p>
            <a:r>
              <a:rPr lang="en-US" b="1" dirty="0" smtClean="0"/>
              <a:t>Look-alikes </a:t>
            </a:r>
          </a:p>
          <a:p>
            <a:r>
              <a:rPr lang="en-US" b="1" dirty="0" smtClean="0"/>
              <a:t>devil’s walking stick (</a:t>
            </a:r>
            <a:r>
              <a:rPr lang="en-US" b="1" i="1" dirty="0" smtClean="0"/>
              <a:t>Aralia </a:t>
            </a:r>
            <a:r>
              <a:rPr lang="en-US" b="1" i="1" dirty="0" err="1" smtClean="0"/>
              <a:t>spinosa</a:t>
            </a:r>
            <a:r>
              <a:rPr lang="en-US" b="1" dirty="0" smtClean="0"/>
              <a:t>) </a:t>
            </a:r>
          </a:p>
          <a:p>
            <a:r>
              <a:rPr lang="en-US" dirty="0" smtClean="0"/>
              <a:t>• Small native tree or shrub</a:t>
            </a:r>
            <a:br>
              <a:rPr lang="en-US" dirty="0" smtClean="0"/>
            </a:br>
            <a:r>
              <a:rPr lang="en-US" dirty="0" smtClean="0"/>
              <a:t>• Inflorescence longer, 3’ - 3.5’ with a distinct central stalk</a:t>
            </a:r>
            <a:br>
              <a:rPr lang="en-US" dirty="0" smtClean="0"/>
            </a:br>
            <a:r>
              <a:rPr lang="en-US" dirty="0" smtClean="0"/>
              <a:t>• Typically taller than wide, usually above foliage</a:t>
            </a:r>
            <a:br>
              <a:rPr lang="en-US" dirty="0" smtClean="0"/>
            </a:br>
            <a:r>
              <a:rPr lang="en-US" dirty="0" smtClean="0"/>
              <a:t>• Main leaf veins branch and diminish at leaf margin</a:t>
            </a:r>
            <a:br>
              <a:rPr lang="en-US" dirty="0" smtClean="0"/>
            </a:br>
            <a:r>
              <a:rPr lang="en-US" dirty="0" smtClean="0"/>
              <a:t>• Leaflets variable, 2” - 2.75” long</a:t>
            </a:r>
            <a:br>
              <a:rPr lang="en-US" dirty="0" smtClean="0"/>
            </a:br>
            <a:r>
              <a:rPr lang="en-US" dirty="0" smtClean="0"/>
              <a:t>• Typically with short, but distinct petiole</a:t>
            </a:r>
            <a:br>
              <a:rPr lang="en-US" dirty="0" smtClean="0"/>
            </a:br>
            <a:r>
              <a:rPr lang="en-US" dirty="0" smtClean="0"/>
              <a:t>• Typically southern, extends into PA, DE </a:t>
            </a:r>
          </a:p>
          <a:p>
            <a:r>
              <a:rPr lang="en-US" b="1" dirty="0" smtClean="0"/>
              <a:t>toothache tree, common prickly ash (</a:t>
            </a:r>
            <a:r>
              <a:rPr lang="en-US" b="1" i="1" dirty="0" err="1" smtClean="0"/>
              <a:t>Zanthoxylum</a:t>
            </a:r>
            <a:r>
              <a:rPr lang="en-US" b="1" i="1" dirty="0" smtClean="0"/>
              <a:t> </a:t>
            </a:r>
            <a:r>
              <a:rPr lang="en-US" b="1" i="1" dirty="0" err="1" smtClean="0"/>
              <a:t>americanum</a:t>
            </a:r>
            <a:r>
              <a:rPr lang="en-US" b="1" dirty="0" smtClean="0"/>
              <a:t>) </a:t>
            </a:r>
          </a:p>
          <a:p>
            <a:r>
              <a:rPr lang="en-US" dirty="0" smtClean="0"/>
              <a:t>• Small native tree or shrub</a:t>
            </a:r>
            <a:br>
              <a:rPr lang="en-US" dirty="0" smtClean="0"/>
            </a:br>
            <a:r>
              <a:rPr lang="en-US" dirty="0" smtClean="0"/>
              <a:t>• Prickles paired along stem</a:t>
            </a:r>
            <a:br>
              <a:rPr lang="en-US" dirty="0" smtClean="0"/>
            </a:br>
            <a:r>
              <a:rPr lang="en-US" dirty="0" smtClean="0"/>
              <a:t>• Compound leaves </a:t>
            </a:r>
            <a:br>
              <a:rPr lang="en-US" dirty="0" smtClean="0"/>
            </a:br>
            <a:r>
              <a:rPr lang="en-US" dirty="0" smtClean="0"/>
              <a:t>• Blooms in spring, before leaf out</a:t>
            </a:r>
            <a:br>
              <a:rPr lang="en-US" dirty="0" smtClean="0"/>
            </a:br>
            <a:endParaRPr lang="en-US" dirty="0" smtClean="0"/>
          </a:p>
          <a:p>
            <a:endParaRPr lang="en-US" dirty="0"/>
          </a:p>
        </p:txBody>
      </p:sp>
    </p:spTree>
    <p:extLst>
      <p:ext uri="{BB962C8B-B14F-4D97-AF65-F5344CB8AC3E}">
        <p14:creationId xmlns:p14="http://schemas.microsoft.com/office/powerpoint/2010/main" val="1318728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683F537C-0AEA-44C8-9CF8-715C5FE0CEF5}" type="slidenum">
              <a:rPr lang="en-US" sz="1200">
                <a:latin typeface="+mn-lt"/>
              </a:rPr>
              <a:pPr algn="r">
                <a:defRPr/>
              </a:pPr>
              <a:t>33</a:t>
            </a:fld>
            <a:endParaRPr lang="en-US" sz="1200">
              <a:latin typeface="+mn-lt"/>
            </a:endParaRPr>
          </a:p>
        </p:txBody>
      </p:sp>
      <p:sp>
        <p:nvSpPr>
          <p:cNvPr id="30723"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2051"/>
          <p:cNvSpPr>
            <a:spLocks noGrp="1" noChangeArrowheads="1"/>
          </p:cNvSpPr>
          <p:nvPr>
            <p:ph type="body" idx="1"/>
          </p:nvPr>
        </p:nvSpPr>
        <p:spPr bwMode="auto">
          <a:noFill/>
        </p:spPr>
        <p:txBody>
          <a:bodyPr wrap="square" numCol="1" anchor="t" anchorCtr="0" compatLnSpc="1">
            <a:prstTxWarp prst="textNoShape">
              <a:avLst/>
            </a:prstTxWarp>
            <a:normAutofit fontScale="70000" lnSpcReduction="20000"/>
          </a:bodyPr>
          <a:lstStyle/>
          <a:p>
            <a:r>
              <a:rPr lang="en-US" dirty="0" smtClean="0"/>
              <a:t>As the common name suggests, this catfish has a flat head, but other than that, it looks like any other catfish: it has smooth, </a:t>
            </a:r>
            <a:r>
              <a:rPr lang="en-US" dirty="0" err="1" smtClean="0"/>
              <a:t>scaleless</a:t>
            </a:r>
            <a:r>
              <a:rPr lang="en-US" dirty="0" smtClean="0"/>
              <a:t> skin, whisker-like </a:t>
            </a:r>
            <a:r>
              <a:rPr lang="en-US" dirty="0" err="1" smtClean="0"/>
              <a:t>barbels</a:t>
            </a:r>
            <a:r>
              <a:rPr lang="en-US" dirty="0" smtClean="0"/>
              <a:t> around the mouth, and long spines on the dorsal (back) fin and one on each side of the pectoral (shoulder) fin. Flathead catfish reach a length of 3 to 4 feet and their weight can exceed 100 pounds.</a:t>
            </a:r>
          </a:p>
          <a:p>
            <a:endParaRPr lang="en-US" dirty="0" smtClean="0"/>
          </a:p>
          <a:p>
            <a:r>
              <a:rPr lang="en-US" dirty="0" smtClean="0"/>
              <a:t>Unlike other catfish which are scavengers, flatheads prey only on live fish. Young flathead catfish feed mostly on invertebrates such as worms, insects and crayfish. When 10 inches or larger, their diet consists entirely of fish: shad, carp, suckers, sunfish, largemouth bass and other catfish (including their own kind).</a:t>
            </a:r>
          </a:p>
          <a:p>
            <a:endParaRPr lang="en-US" dirty="0" smtClean="0"/>
          </a:p>
          <a:p>
            <a:r>
              <a:rPr lang="en-US" b="1" dirty="0" smtClean="0"/>
              <a:t>Common Name:</a:t>
            </a:r>
            <a:r>
              <a:rPr lang="en-US" dirty="0" smtClean="0"/>
              <a:t> flathead catfish, yellow cat, mud cat, shovelhead cat</a:t>
            </a:r>
            <a:br>
              <a:rPr lang="en-US" dirty="0" smtClean="0"/>
            </a:br>
            <a:r>
              <a:rPr lang="en-US" b="1" dirty="0" smtClean="0"/>
              <a:t>Family Name:</a:t>
            </a:r>
            <a:r>
              <a:rPr lang="en-US" dirty="0" smtClean="0"/>
              <a:t> </a:t>
            </a:r>
            <a:r>
              <a:rPr lang="en-US" dirty="0" err="1" smtClean="0"/>
              <a:t>Ictaluridae</a:t>
            </a:r>
            <a:r>
              <a:rPr lang="en-US" dirty="0" smtClean="0"/>
              <a:t> - Catfish family</a:t>
            </a:r>
            <a:br>
              <a:rPr lang="en-US" dirty="0" smtClean="0"/>
            </a:br>
            <a:r>
              <a:rPr lang="en-US" b="1" dirty="0" smtClean="0"/>
              <a:t>Species Code:</a:t>
            </a:r>
            <a:r>
              <a:rPr lang="en-US" dirty="0" smtClean="0"/>
              <a:t> PYOL1</a:t>
            </a:r>
            <a:br>
              <a:rPr lang="en-US" dirty="0" smtClean="0"/>
            </a:br>
            <a:r>
              <a:rPr lang="en-US" b="1" dirty="0" smtClean="0"/>
              <a:t>Native Range:</a:t>
            </a:r>
            <a:r>
              <a:rPr lang="en-US" dirty="0" smtClean="0"/>
              <a:t> Central United States</a:t>
            </a:r>
            <a:br>
              <a:rPr lang="en-US" dirty="0" smtClean="0"/>
            </a:br>
            <a:r>
              <a:rPr lang="en-US" b="1" dirty="0" smtClean="0"/>
              <a:t>NJ Status:</a:t>
            </a:r>
            <a:r>
              <a:rPr lang="en-US" dirty="0" smtClean="0"/>
              <a:t> Emerging Stage 3 – Common (may be regionally abundant). It is </a:t>
            </a:r>
            <a:r>
              <a:rPr lang="en-US" i="1" dirty="0" smtClean="0"/>
              <a:t>highly threatening</a:t>
            </a:r>
            <a:r>
              <a:rPr lang="en-US" dirty="0" smtClean="0"/>
              <a:t> native communities.</a:t>
            </a:r>
            <a:br>
              <a:rPr lang="en-US" dirty="0" smtClean="0"/>
            </a:br>
            <a:r>
              <a:rPr lang="en-US" b="1" dirty="0" smtClean="0"/>
              <a:t>General Description </a:t>
            </a:r>
          </a:p>
          <a:p>
            <a:r>
              <a:rPr lang="en-US" dirty="0" smtClean="0"/>
              <a:t>• </a:t>
            </a:r>
            <a:r>
              <a:rPr lang="en-US" b="1" dirty="0" smtClean="0"/>
              <a:t>Broad, flat head with small eyes.</a:t>
            </a:r>
            <a:r>
              <a:rPr lang="en-US" dirty="0" smtClean="0"/>
              <a:t/>
            </a:r>
            <a:br>
              <a:rPr lang="en-US" dirty="0" smtClean="0"/>
            </a:br>
            <a:r>
              <a:rPr lang="en-US" dirty="0" smtClean="0"/>
              <a:t>• Lower jaw extends past upper jaw.</a:t>
            </a:r>
            <a:br>
              <a:rPr lang="en-US" dirty="0" smtClean="0"/>
            </a:br>
            <a:r>
              <a:rPr lang="en-US" dirty="0" smtClean="0"/>
              <a:t>• </a:t>
            </a:r>
            <a:r>
              <a:rPr lang="en-US" b="1" dirty="0" smtClean="0"/>
              <a:t>Olive colored back, dark brown sides with yellow-brown mottling, and yellow-white belly.</a:t>
            </a:r>
            <a:r>
              <a:rPr lang="en-US" dirty="0" smtClean="0"/>
              <a:t/>
            </a:r>
            <a:br>
              <a:rPr lang="en-US" dirty="0" smtClean="0"/>
            </a:br>
            <a:r>
              <a:rPr lang="en-US" dirty="0" smtClean="0"/>
              <a:t>• </a:t>
            </a:r>
            <a:r>
              <a:rPr lang="en-US" b="1" dirty="0" smtClean="0"/>
              <a:t>Squared tail fin</a:t>
            </a:r>
            <a:r>
              <a:rPr lang="en-US" dirty="0" smtClean="0"/>
              <a:t/>
            </a:r>
            <a:br>
              <a:rPr lang="en-US" dirty="0" smtClean="0"/>
            </a:br>
            <a:r>
              <a:rPr lang="en-US" dirty="0" smtClean="0"/>
              <a:t>• 18-24” long, can weigh up to 100lbs</a:t>
            </a:r>
            <a:br>
              <a:rPr lang="en-US" dirty="0" smtClean="0"/>
            </a:br>
            <a:endParaRPr lang="en-US" dirty="0" smtClean="0"/>
          </a:p>
          <a:p>
            <a:r>
              <a:rPr lang="en-US" b="1" dirty="0" smtClean="0"/>
              <a:t>Life Cycle </a:t>
            </a:r>
          </a:p>
          <a:p>
            <a:r>
              <a:rPr lang="en-US" dirty="0" smtClean="0"/>
              <a:t>• Reach sexual maturity between 3-6 years</a:t>
            </a:r>
            <a:br>
              <a:rPr lang="en-US" dirty="0" smtClean="0"/>
            </a:br>
            <a:r>
              <a:rPr lang="en-US" dirty="0" smtClean="0"/>
              <a:t>• </a:t>
            </a:r>
            <a:r>
              <a:rPr lang="en-US" dirty="0" err="1" smtClean="0"/>
              <a:t>Spawing</a:t>
            </a:r>
            <a:r>
              <a:rPr lang="en-US" dirty="0" smtClean="0"/>
              <a:t> between May and August, with water </a:t>
            </a:r>
            <a:r>
              <a:rPr lang="en-US" dirty="0" err="1" smtClean="0"/>
              <a:t>tempteratures</a:t>
            </a:r>
            <a:r>
              <a:rPr lang="en-US" dirty="0" smtClean="0"/>
              <a:t> 75-80 °F</a:t>
            </a:r>
            <a:br>
              <a:rPr lang="en-US" dirty="0" smtClean="0"/>
            </a:br>
            <a:r>
              <a:rPr lang="en-US" dirty="0" smtClean="0"/>
              <a:t>• Eggs laid in shallow water, male guards the nest aggressively.</a:t>
            </a:r>
            <a:br>
              <a:rPr lang="en-US" dirty="0" smtClean="0"/>
            </a:br>
            <a:endParaRPr lang="en-US" dirty="0" smtClean="0"/>
          </a:p>
          <a:p>
            <a:r>
              <a:rPr lang="en-US" b="1" dirty="0" smtClean="0"/>
              <a:t>Habitat </a:t>
            </a:r>
          </a:p>
          <a:p>
            <a:r>
              <a:rPr lang="en-US" dirty="0" smtClean="0"/>
              <a:t>• Deep, slow moving water ways </a:t>
            </a:r>
            <a:br>
              <a:rPr lang="en-US" dirty="0" smtClean="0"/>
            </a:br>
            <a:r>
              <a:rPr lang="en-US" dirty="0" smtClean="0"/>
              <a:t>• Prefer lots of debris</a:t>
            </a:r>
            <a:br>
              <a:rPr lang="en-US" dirty="0" smtClean="0"/>
            </a:br>
            <a:endParaRPr lang="en-US" dirty="0" smtClean="0"/>
          </a:p>
          <a:p>
            <a:r>
              <a:rPr lang="en-US" b="1" dirty="0" smtClean="0"/>
              <a:t>Look-alikes </a:t>
            </a:r>
          </a:p>
          <a:p>
            <a:r>
              <a:rPr lang="en-US" b="1" dirty="0" smtClean="0"/>
              <a:t>bullheaded catfish (</a:t>
            </a:r>
            <a:r>
              <a:rPr lang="en-US" b="1" dirty="0" err="1" smtClean="0"/>
              <a:t>Ameiurus</a:t>
            </a:r>
            <a:r>
              <a:rPr lang="en-US" b="1" dirty="0" smtClean="0"/>
              <a:t> spp.) </a:t>
            </a:r>
          </a:p>
          <a:p>
            <a:r>
              <a:rPr lang="en-US" dirty="0" smtClean="0"/>
              <a:t>• Three species brown bullhead (</a:t>
            </a:r>
            <a:r>
              <a:rPr lang="en-US" i="1" dirty="0" smtClean="0"/>
              <a:t>A. nebulosus</a:t>
            </a:r>
            <a:r>
              <a:rPr lang="en-US" dirty="0" smtClean="0"/>
              <a:t>), yellow bullhead (</a:t>
            </a:r>
            <a:r>
              <a:rPr lang="en-US" i="1" dirty="0" smtClean="0"/>
              <a:t>A. </a:t>
            </a:r>
            <a:r>
              <a:rPr lang="en-US" i="1" dirty="0" err="1" smtClean="0"/>
              <a:t>natalis</a:t>
            </a:r>
            <a:r>
              <a:rPr lang="en-US" dirty="0" smtClean="0"/>
              <a:t>), and black bullhead (</a:t>
            </a:r>
            <a:r>
              <a:rPr lang="en-US" i="1" dirty="0" smtClean="0"/>
              <a:t>A. </a:t>
            </a:r>
            <a:r>
              <a:rPr lang="en-US" i="1" dirty="0" err="1" smtClean="0"/>
              <a:t>melas</a:t>
            </a:r>
            <a:r>
              <a:rPr lang="en-US" dirty="0" smtClean="0"/>
              <a:t>).</a:t>
            </a:r>
            <a:br>
              <a:rPr lang="en-US" dirty="0" smtClean="0"/>
            </a:br>
            <a:r>
              <a:rPr lang="en-US" dirty="0" smtClean="0"/>
              <a:t>• Similar coloring to </a:t>
            </a:r>
            <a:r>
              <a:rPr lang="en-US" i="1" dirty="0" smtClean="0"/>
              <a:t>P. </a:t>
            </a:r>
            <a:r>
              <a:rPr lang="en-US" i="1" dirty="0" err="1" smtClean="0"/>
              <a:t>olivaris</a:t>
            </a:r>
            <a:r>
              <a:rPr lang="en-US" dirty="0" smtClean="0"/>
              <a:t/>
            </a:r>
            <a:br>
              <a:rPr lang="en-US" dirty="0" smtClean="0"/>
            </a:br>
            <a:r>
              <a:rPr lang="en-US" dirty="0" smtClean="0"/>
              <a:t>• </a:t>
            </a:r>
            <a:r>
              <a:rPr lang="en-US" b="1" dirty="0" smtClean="0"/>
              <a:t>Tail fin can be squared or rounded</a:t>
            </a:r>
            <a:r>
              <a:rPr lang="en-US" dirty="0" smtClean="0"/>
              <a:t/>
            </a:r>
            <a:br>
              <a:rPr lang="en-US" dirty="0" smtClean="0"/>
            </a:br>
            <a:r>
              <a:rPr lang="en-US" dirty="0" smtClean="0"/>
              <a:t>• </a:t>
            </a:r>
            <a:r>
              <a:rPr lang="en-US" b="1" dirty="0" smtClean="0"/>
              <a:t>Upper jaw longer then lower jaw</a:t>
            </a:r>
            <a:r>
              <a:rPr lang="en-US" dirty="0" smtClean="0"/>
              <a:t/>
            </a:r>
            <a:br>
              <a:rPr lang="en-US" dirty="0" smtClean="0"/>
            </a:br>
            <a:r>
              <a:rPr lang="en-US" dirty="0" smtClean="0"/>
              <a:t>• </a:t>
            </a:r>
            <a:r>
              <a:rPr lang="en-US" b="1" dirty="0" smtClean="0"/>
              <a:t>All </a:t>
            </a:r>
            <a:r>
              <a:rPr lang="en-US" b="1" i="1" dirty="0" err="1" smtClean="0"/>
              <a:t>Ameiurus</a:t>
            </a:r>
            <a:r>
              <a:rPr lang="en-US" b="1" i="1" dirty="0" smtClean="0"/>
              <a:t> spp.</a:t>
            </a:r>
            <a:r>
              <a:rPr lang="en-US" b="1" dirty="0" smtClean="0"/>
              <a:t> lack the flat head and small eyes of </a:t>
            </a:r>
            <a:r>
              <a:rPr lang="en-US" b="1" i="1" dirty="0" smtClean="0"/>
              <a:t>P. </a:t>
            </a:r>
            <a:r>
              <a:rPr lang="en-US" b="1" i="1" dirty="0" err="1" smtClean="0"/>
              <a:t>olivaris</a:t>
            </a:r>
            <a:endParaRPr lang="en-US" dirty="0" smtClean="0"/>
          </a:p>
          <a:p>
            <a:endParaRPr lang="en-US" dirty="0"/>
          </a:p>
        </p:txBody>
      </p:sp>
    </p:spTree>
    <p:extLst>
      <p:ext uri="{BB962C8B-B14F-4D97-AF65-F5344CB8AC3E}">
        <p14:creationId xmlns:p14="http://schemas.microsoft.com/office/powerpoint/2010/main" val="1617764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683F537C-0AEA-44C8-9CF8-715C5FE0CEF5}" type="slidenum">
              <a:rPr lang="en-US" sz="1200">
                <a:latin typeface="+mn-lt"/>
              </a:rPr>
              <a:pPr algn="r">
                <a:defRPr/>
              </a:pPr>
              <a:t>34</a:t>
            </a:fld>
            <a:endParaRPr lang="en-US" sz="1200">
              <a:latin typeface="+mn-lt"/>
            </a:endParaRPr>
          </a:p>
        </p:txBody>
      </p:sp>
      <p:sp>
        <p:nvSpPr>
          <p:cNvPr id="30723"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2051"/>
          <p:cNvSpPr>
            <a:spLocks noGrp="1" noChangeArrowheads="1"/>
          </p:cNvSpPr>
          <p:nvPr>
            <p:ph type="body" idx="1"/>
          </p:nvPr>
        </p:nvSpPr>
        <p:spPr bwMode="auto">
          <a:noFill/>
        </p:spPr>
        <p:txBody>
          <a:bodyPr wrap="square" numCol="1" anchor="t" anchorCtr="0" compatLnSpc="1">
            <a:prstTxWarp prst="textNoShape">
              <a:avLst/>
            </a:prstTxWarp>
            <a:normAutofit fontScale="32500" lnSpcReduction="20000"/>
          </a:bodyPr>
          <a:lstStyle/>
          <a:p>
            <a:r>
              <a:rPr lang="en-US" b="0" dirty="0" smtClean="0"/>
              <a:t>English ivy is</a:t>
            </a:r>
            <a:r>
              <a:rPr lang="en-US" b="0" baseline="0" dirty="0" smtClean="0"/>
              <a:t> </a:t>
            </a:r>
            <a:r>
              <a:rPr lang="en-US" b="0" dirty="0" smtClean="0"/>
              <a:t>undoubtedly familiar to you.  It is a concern because</a:t>
            </a:r>
            <a:r>
              <a:rPr lang="en-US" b="0" baseline="0" dirty="0" smtClean="0"/>
              <a:t> </a:t>
            </a:r>
            <a:r>
              <a:rPr lang="en-US" b="0" dirty="0" smtClean="0"/>
              <a:t>it can smother shrubs and trees and also because it serves as a reservoir for Bacterial Leaf Scorch (</a:t>
            </a:r>
            <a:r>
              <a:rPr lang="en-US" b="0" i="1" dirty="0" err="1" smtClean="0"/>
              <a:t>Xylella</a:t>
            </a:r>
            <a:r>
              <a:rPr lang="en-US" b="0" i="1" dirty="0" smtClean="0"/>
              <a:t> </a:t>
            </a:r>
            <a:r>
              <a:rPr lang="en-US" b="0" i="1" dirty="0" err="1" smtClean="0"/>
              <a:t>fastidiosa</a:t>
            </a:r>
            <a:r>
              <a:rPr lang="en-US" b="0" dirty="0" smtClean="0"/>
              <a:t>), a pathogen that is harmful to</a:t>
            </a:r>
            <a:r>
              <a:rPr lang="en-US" b="0" baseline="0" dirty="0" smtClean="0"/>
              <a:t> native trees.</a:t>
            </a:r>
          </a:p>
          <a:p>
            <a:endParaRPr lang="en-US"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It is a Stage 3 species.</a:t>
            </a:r>
            <a:r>
              <a:rPr lang="en-US" b="0" baseline="0" dirty="0" smtClean="0"/>
              <a:t>  W</a:t>
            </a:r>
            <a:r>
              <a:rPr lang="en-US" dirty="0" smtClean="0"/>
              <a:t>e recommend using a foliar spray</a:t>
            </a:r>
            <a:r>
              <a:rPr lang="en-US" baseline="0" dirty="0" smtClean="0"/>
              <a:t> or basal bark treatment to control it.</a:t>
            </a:r>
            <a:endParaRPr lang="en-US" dirty="0" smtClean="0"/>
          </a:p>
          <a:p>
            <a:endParaRPr lang="en-US" b="0" dirty="0" smtClean="0"/>
          </a:p>
          <a:p>
            <a:endParaRPr lang="en-US" b="0" dirty="0" smtClean="0"/>
          </a:p>
          <a:p>
            <a:r>
              <a:rPr lang="en-US" dirty="0" smtClean="0"/>
              <a:t>• Perennial, climbing, evergreen vine or groundcover</a:t>
            </a:r>
            <a:br>
              <a:rPr lang="en-US" dirty="0" smtClean="0"/>
            </a:br>
            <a:r>
              <a:rPr lang="en-US" dirty="0" smtClean="0"/>
              <a:t>• Climbs using small, sticky root-like structures</a:t>
            </a:r>
            <a:br>
              <a:rPr lang="en-US" dirty="0" smtClean="0"/>
            </a:br>
            <a:r>
              <a:rPr lang="en-US" dirty="0" smtClean="0"/>
              <a:t>• Can smother shrubs and trees </a:t>
            </a:r>
            <a:br>
              <a:rPr lang="en-US" dirty="0" smtClean="0"/>
            </a:br>
            <a:r>
              <a:rPr lang="en-US" dirty="0" smtClean="0"/>
              <a:t>• Older vines can grow to 1” in diameter</a:t>
            </a:r>
            <a:br>
              <a:rPr lang="en-US" dirty="0" smtClean="0"/>
            </a:br>
            <a:endParaRPr lang="en-US" dirty="0" smtClean="0"/>
          </a:p>
          <a:p>
            <a:endParaRPr lang="en-US" b="1" dirty="0" smtClean="0"/>
          </a:p>
          <a:p>
            <a:r>
              <a:rPr lang="en-US" b="1" dirty="0" smtClean="0"/>
              <a:t>Control Recommendations </a:t>
            </a:r>
          </a:p>
          <a:p>
            <a:r>
              <a:rPr lang="en-US" b="1" dirty="0" smtClean="0"/>
              <a:t>Foliar Spray: FS-1 </a:t>
            </a:r>
          </a:p>
          <a:p>
            <a:r>
              <a:rPr lang="en-US" dirty="0" smtClean="0"/>
              <a:t>• Glyphosate 3.75%, </a:t>
            </a:r>
            <a:r>
              <a:rPr lang="en-US" dirty="0" err="1" smtClean="0"/>
              <a:t>Triclopyr</a:t>
            </a:r>
            <a:r>
              <a:rPr lang="en-US" dirty="0" smtClean="0"/>
              <a:t> Amine 2.50%</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endParaRPr lang="en-US" dirty="0" smtClean="0"/>
          </a:p>
          <a:p>
            <a:r>
              <a:rPr lang="en-US" b="1" dirty="0" smtClean="0"/>
              <a:t>Basal Bark: BB-1 </a:t>
            </a:r>
          </a:p>
          <a:p>
            <a:r>
              <a:rPr lang="en-US" dirty="0" smtClean="0"/>
              <a:t>• </a:t>
            </a:r>
            <a:r>
              <a:rPr lang="en-US" dirty="0" err="1" smtClean="0"/>
              <a:t>Triclopyr</a:t>
            </a:r>
            <a:r>
              <a:rPr lang="en-US" dirty="0" smtClean="0"/>
              <a:t> Ester 25% OR Pathfinder II ready-to-use mixture</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r>
              <a:rPr lang="en-US" dirty="0" smtClean="0"/>
              <a:t>• Pre-treatment cutting is recommended when tall/dense/multi-stem tangles prohibit safe application via foliar spray</a:t>
            </a:r>
            <a:br>
              <a:rPr lang="en-US" dirty="0" smtClean="0"/>
            </a:br>
            <a:r>
              <a:rPr lang="en-US" dirty="0" smtClean="0"/>
              <a:t>• Species has thick/waxy leaves -- </a:t>
            </a:r>
            <a:r>
              <a:rPr lang="en-US" dirty="0" err="1" smtClean="0"/>
              <a:t>utlilize</a:t>
            </a:r>
            <a:r>
              <a:rPr lang="en-US" dirty="0" smtClean="0"/>
              <a:t> Clean Cut surfactant or equivalent</a:t>
            </a:r>
          </a:p>
          <a:p>
            <a:endParaRPr lang="en-US" b="1" dirty="0" smtClean="0"/>
          </a:p>
          <a:p>
            <a:r>
              <a:rPr lang="en-US" b="1" dirty="0" smtClean="0"/>
              <a:t>Leaves </a:t>
            </a:r>
          </a:p>
          <a:p>
            <a:r>
              <a:rPr lang="en-US" dirty="0" smtClean="0"/>
              <a:t>• Alternate, dark green with white veins</a:t>
            </a:r>
            <a:br>
              <a:rPr lang="en-US" dirty="0" smtClean="0"/>
            </a:br>
            <a:r>
              <a:rPr lang="en-US" dirty="0" smtClean="0"/>
              <a:t>• Waxy or leathery</a:t>
            </a:r>
            <a:br>
              <a:rPr lang="en-US" dirty="0" smtClean="0"/>
            </a:br>
            <a:r>
              <a:rPr lang="en-US" dirty="0" smtClean="0"/>
              <a:t>• No </a:t>
            </a:r>
            <a:r>
              <a:rPr lang="en-US" dirty="0" err="1" smtClean="0"/>
              <a:t>toothing</a:t>
            </a:r>
            <a:r>
              <a:rPr lang="en-US" dirty="0" smtClean="0"/>
              <a:t> on edges</a:t>
            </a:r>
            <a:br>
              <a:rPr lang="en-US" dirty="0" smtClean="0"/>
            </a:br>
            <a:r>
              <a:rPr lang="en-US" dirty="0" smtClean="0"/>
              <a:t>• Usually 3 - 5 lobes per leaf - leaves may appear triangular</a:t>
            </a:r>
            <a:br>
              <a:rPr lang="en-US" dirty="0" smtClean="0"/>
            </a:br>
            <a:r>
              <a:rPr lang="en-US" dirty="0" smtClean="0"/>
              <a:t>• Mature, flowering plants may have </a:t>
            </a:r>
            <a:r>
              <a:rPr lang="en-US" dirty="0" err="1" smtClean="0"/>
              <a:t>unlobed</a:t>
            </a:r>
            <a:r>
              <a:rPr lang="en-US" dirty="0" smtClean="0"/>
              <a:t> rounded or heart shaped leaves</a:t>
            </a:r>
            <a:br>
              <a:rPr lang="en-US" dirty="0" smtClean="0"/>
            </a:br>
            <a:r>
              <a:rPr lang="en-US" dirty="0" smtClean="0"/>
              <a:t>• Many cultivars are available making leaf color variable- may be edged in white, reddish, or yellowish</a:t>
            </a:r>
            <a:br>
              <a:rPr lang="en-US" dirty="0" smtClean="0"/>
            </a:br>
            <a:endParaRPr lang="en-US" dirty="0" smtClean="0"/>
          </a:p>
          <a:p>
            <a:r>
              <a:rPr lang="en-US" b="1" dirty="0" smtClean="0"/>
              <a:t>Flowers </a:t>
            </a:r>
          </a:p>
          <a:p>
            <a:r>
              <a:rPr lang="en-US" dirty="0" smtClean="0"/>
              <a:t>• Small, pale yellow-green</a:t>
            </a:r>
            <a:br>
              <a:rPr lang="en-US" dirty="0" smtClean="0"/>
            </a:br>
            <a:r>
              <a:rPr lang="en-US" dirty="0" smtClean="0"/>
              <a:t>• Borne on terminal clusters</a:t>
            </a:r>
            <a:br>
              <a:rPr lang="en-US" dirty="0" smtClean="0"/>
            </a:br>
            <a:r>
              <a:rPr lang="en-US" dirty="0" smtClean="0"/>
              <a:t>• Blooms August - September</a:t>
            </a:r>
            <a:br>
              <a:rPr lang="en-US" dirty="0" smtClean="0"/>
            </a:br>
            <a:r>
              <a:rPr lang="en-US" dirty="0" smtClean="0"/>
              <a:t>• Flowering triggered by sunlight (often requires climbing to flower)</a:t>
            </a:r>
            <a:br>
              <a:rPr lang="en-US" dirty="0" smtClean="0"/>
            </a:br>
            <a:r>
              <a:rPr lang="en-US" dirty="0" smtClean="0"/>
              <a:t>• Vines may grow for up to 10 years before flowering </a:t>
            </a:r>
            <a:br>
              <a:rPr lang="en-US" dirty="0" smtClean="0"/>
            </a:br>
            <a:endParaRPr lang="en-US" dirty="0" smtClean="0"/>
          </a:p>
          <a:p>
            <a:r>
              <a:rPr lang="en-US" b="1" dirty="0" smtClean="0"/>
              <a:t>Fruit </a:t>
            </a:r>
          </a:p>
          <a:p>
            <a:r>
              <a:rPr lang="en-US" dirty="0" smtClean="0"/>
              <a:t>• Black to purple fruits</a:t>
            </a:r>
            <a:br>
              <a:rPr lang="en-US" dirty="0" smtClean="0"/>
            </a:br>
            <a:r>
              <a:rPr lang="en-US" dirty="0" smtClean="0"/>
              <a:t>• Thin fleshy outer covering</a:t>
            </a:r>
            <a:br>
              <a:rPr lang="en-US" dirty="0" smtClean="0"/>
            </a:br>
            <a:r>
              <a:rPr lang="en-US" dirty="0" smtClean="0"/>
              <a:t>• 1 - 3 hard seeds</a:t>
            </a:r>
            <a:br>
              <a:rPr lang="en-US" dirty="0" smtClean="0"/>
            </a:br>
            <a:r>
              <a:rPr lang="en-US" dirty="0" smtClean="0"/>
              <a:t>• Ripening October – November</a:t>
            </a:r>
          </a:p>
          <a:p>
            <a:endParaRPr lang="en-US" dirty="0" smtClean="0"/>
          </a:p>
          <a:p>
            <a:r>
              <a:rPr lang="en-US" b="1" dirty="0" smtClean="0"/>
              <a:t>Habitat </a:t>
            </a:r>
          </a:p>
          <a:p>
            <a:r>
              <a:rPr lang="en-US" dirty="0" smtClean="0"/>
              <a:t>• Forest, edge, field, coastal area, garden</a:t>
            </a:r>
            <a:br>
              <a:rPr lang="en-US" dirty="0" smtClean="0"/>
            </a:br>
            <a:r>
              <a:rPr lang="en-US" dirty="0" smtClean="0"/>
              <a:t>• Prefers drier sites</a:t>
            </a:r>
            <a:br>
              <a:rPr lang="en-US" dirty="0" smtClean="0"/>
            </a:br>
            <a:r>
              <a:rPr lang="en-US" dirty="0" smtClean="0"/>
              <a:t>• Highly invasive in warmer climates</a:t>
            </a:r>
            <a:br>
              <a:rPr lang="en-US" dirty="0" smtClean="0"/>
            </a:br>
            <a:endParaRPr lang="en-US" dirty="0" smtClean="0"/>
          </a:p>
          <a:p>
            <a:r>
              <a:rPr lang="en-US" b="1" dirty="0" smtClean="0"/>
              <a:t>Commercially Available </a:t>
            </a:r>
          </a:p>
          <a:p>
            <a:r>
              <a:rPr lang="en-US" dirty="0" smtClean="0"/>
              <a:t>Yes</a:t>
            </a:r>
            <a:br>
              <a:rPr lang="en-US" dirty="0" smtClean="0"/>
            </a:br>
            <a:endParaRPr lang="en-US" dirty="0" smtClean="0"/>
          </a:p>
          <a:p>
            <a:r>
              <a:rPr lang="en-US" b="1" dirty="0" smtClean="0"/>
              <a:t>Look-alikes </a:t>
            </a:r>
          </a:p>
          <a:p>
            <a:r>
              <a:rPr lang="en-US" b="1" dirty="0" smtClean="0"/>
              <a:t>Boston ivy (</a:t>
            </a:r>
            <a:r>
              <a:rPr lang="en-US" b="1" i="1" dirty="0" err="1" smtClean="0"/>
              <a:t>Parthenocissus</a:t>
            </a:r>
            <a:r>
              <a:rPr lang="en-US" b="1" i="1" dirty="0" smtClean="0"/>
              <a:t> </a:t>
            </a:r>
            <a:r>
              <a:rPr lang="en-US" b="1" i="1" dirty="0" err="1" smtClean="0"/>
              <a:t>tricuspidata</a:t>
            </a:r>
            <a:r>
              <a:rPr lang="en-US" b="1" dirty="0" smtClean="0"/>
              <a:t>) </a:t>
            </a:r>
          </a:p>
          <a:p>
            <a:r>
              <a:rPr lang="en-US" dirty="0" smtClean="0"/>
              <a:t>• Highly invasive climbing vine or groundcover</a:t>
            </a:r>
            <a:br>
              <a:rPr lang="en-US" dirty="0" smtClean="0"/>
            </a:br>
            <a:r>
              <a:rPr lang="en-US" dirty="0" smtClean="0"/>
              <a:t>• Deciduous- reddish fall color</a:t>
            </a:r>
            <a:br>
              <a:rPr lang="en-US" dirty="0" smtClean="0"/>
            </a:br>
            <a:r>
              <a:rPr lang="en-US" dirty="0" smtClean="0"/>
              <a:t>• Leaves are bright, glossy green</a:t>
            </a:r>
            <a:br>
              <a:rPr lang="en-US" dirty="0" smtClean="0"/>
            </a:br>
            <a:r>
              <a:rPr lang="en-US" dirty="0" smtClean="0"/>
              <a:t>• Toothed edge</a:t>
            </a:r>
            <a:br>
              <a:rPr lang="en-US" dirty="0" smtClean="0"/>
            </a:br>
            <a:r>
              <a:rPr lang="en-US" dirty="0" smtClean="0"/>
              <a:t>• See NJISST fact sheet for more on this plant</a:t>
            </a:r>
            <a:br>
              <a:rPr lang="en-US" dirty="0" smtClean="0"/>
            </a:br>
            <a:endParaRPr lang="en-US" dirty="0" smtClean="0"/>
          </a:p>
          <a:p>
            <a:r>
              <a:rPr lang="en-US" b="1" dirty="0" smtClean="0"/>
              <a:t>poison ivy (</a:t>
            </a:r>
            <a:r>
              <a:rPr lang="en-US" b="1" i="1" dirty="0" err="1" smtClean="0"/>
              <a:t>Toxicodendron</a:t>
            </a:r>
            <a:r>
              <a:rPr lang="en-US" b="1" i="1" dirty="0" smtClean="0"/>
              <a:t> </a:t>
            </a:r>
            <a:r>
              <a:rPr lang="en-US" b="1" i="1" dirty="0" err="1" smtClean="0"/>
              <a:t>radicans</a:t>
            </a:r>
            <a:r>
              <a:rPr lang="en-US" b="1" dirty="0" smtClean="0"/>
              <a:t>) </a:t>
            </a:r>
          </a:p>
          <a:p>
            <a:r>
              <a:rPr lang="en-US" dirty="0" smtClean="0"/>
              <a:t>• Native deciduous vine</a:t>
            </a:r>
            <a:br>
              <a:rPr lang="en-US" dirty="0" smtClean="0"/>
            </a:br>
            <a:r>
              <a:rPr lang="en-US" dirty="0" smtClean="0"/>
              <a:t>• White berries</a:t>
            </a:r>
            <a:br>
              <a:rPr lang="en-US" dirty="0" smtClean="0"/>
            </a:br>
            <a:r>
              <a:rPr lang="en-US" dirty="0" smtClean="0"/>
              <a:t>• Leaves in groups of 3, may have reddish tinge</a:t>
            </a:r>
            <a:br>
              <a:rPr lang="en-US" dirty="0" smtClean="0"/>
            </a:br>
            <a:r>
              <a:rPr lang="en-US" dirty="0" smtClean="0"/>
              <a:t>• Hairy stems</a:t>
            </a:r>
            <a:br>
              <a:rPr lang="en-US" dirty="0" smtClean="0"/>
            </a:br>
            <a:endParaRPr lang="en-US" dirty="0" smtClean="0"/>
          </a:p>
          <a:p>
            <a:endParaRPr lang="en-US" dirty="0"/>
          </a:p>
        </p:txBody>
      </p:sp>
    </p:spTree>
    <p:extLst>
      <p:ext uri="{BB962C8B-B14F-4D97-AF65-F5344CB8AC3E}">
        <p14:creationId xmlns:p14="http://schemas.microsoft.com/office/powerpoint/2010/main" val="2810423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normAutofit fontScale="40000" lnSpcReduction="20000"/>
          </a:bodyPr>
          <a:lstStyle/>
          <a:p>
            <a:r>
              <a:rPr lang="en-US" i="1" dirty="0" smtClean="0"/>
              <a:t>Iris </a:t>
            </a:r>
            <a:r>
              <a:rPr lang="en-US" i="1" dirty="0" err="1" smtClean="0"/>
              <a:t>pseudacorus</a:t>
            </a:r>
            <a:r>
              <a:rPr lang="en-US" dirty="0" err="1" smtClean="0"/>
              <a:t>is</a:t>
            </a:r>
            <a:r>
              <a:rPr lang="en-US" dirty="0" smtClean="0"/>
              <a:t> a wetland plant that is especially showy during its short blooming period. It has been transplanted into water gardens all over the world and has widely escaped.  It colonizes into large numbers, forming very dense monotypic stands</a:t>
            </a:r>
            <a:r>
              <a:rPr lang="en-US" baseline="0" dirty="0" smtClean="0"/>
              <a:t> and </a:t>
            </a:r>
            <a:r>
              <a:rPr lang="en-US" dirty="0" smtClean="0"/>
              <a:t>outcompetes other plants.</a:t>
            </a:r>
          </a:p>
          <a:p>
            <a:endParaRPr lang="en-US" dirty="0" smtClean="0"/>
          </a:p>
          <a:p>
            <a:r>
              <a:rPr lang="en-US" dirty="0" smtClean="0"/>
              <a:t>Herbaceous clump-forming perennial</a:t>
            </a:r>
            <a:br>
              <a:rPr lang="en-US" dirty="0" smtClean="0"/>
            </a:br>
            <a:r>
              <a:rPr lang="en-US" dirty="0" smtClean="0"/>
              <a:t>• 3’-4’ tall</a:t>
            </a:r>
            <a:br>
              <a:rPr lang="en-US" dirty="0" smtClean="0"/>
            </a:br>
            <a:r>
              <a:rPr lang="en-US" dirty="0" smtClean="0"/>
              <a:t>• Strong roots, that are pink in color</a:t>
            </a:r>
            <a:br>
              <a:rPr lang="en-US" dirty="0" smtClean="0"/>
            </a:br>
            <a:endParaRPr lang="en-US" dirty="0" smtClean="0"/>
          </a:p>
          <a:p>
            <a:r>
              <a:rPr lang="en-US" b="1" dirty="0" smtClean="0"/>
              <a:t>Leaves </a:t>
            </a:r>
          </a:p>
          <a:p>
            <a:r>
              <a:rPr lang="en-US" dirty="0" smtClean="0"/>
              <a:t>• Broad, sword-shaped, emanating from a central base</a:t>
            </a:r>
            <a:br>
              <a:rPr lang="en-US" dirty="0" smtClean="0"/>
            </a:br>
            <a:r>
              <a:rPr lang="en-US" dirty="0" smtClean="0"/>
              <a:t>• About 1.6’-3.3’ long </a:t>
            </a:r>
            <a:br>
              <a:rPr lang="en-US" dirty="0" smtClean="0"/>
            </a:br>
            <a:r>
              <a:rPr lang="en-US" dirty="0" smtClean="0"/>
              <a:t>• Stiff, upright</a:t>
            </a:r>
            <a:br>
              <a:rPr lang="en-US" dirty="0" smtClean="0"/>
            </a:br>
            <a:r>
              <a:rPr lang="en-US" dirty="0" smtClean="0"/>
              <a:t>• </a:t>
            </a:r>
            <a:r>
              <a:rPr lang="en-US" dirty="0" err="1" smtClean="0"/>
              <a:t>Glaucous</a:t>
            </a:r>
            <a:r>
              <a:rPr lang="en-US" dirty="0" smtClean="0"/>
              <a:t> (waxy coating)</a:t>
            </a:r>
            <a:br>
              <a:rPr lang="en-US" dirty="0" smtClean="0"/>
            </a:br>
            <a:endParaRPr lang="en-US" dirty="0" smtClean="0"/>
          </a:p>
          <a:p>
            <a:r>
              <a:rPr lang="en-US" b="1" dirty="0" smtClean="0"/>
              <a:t>Flowers </a:t>
            </a:r>
          </a:p>
          <a:p>
            <a:r>
              <a:rPr lang="en-US" dirty="0" smtClean="0"/>
              <a:t>• Showy, bright yellow, (occasionally whitish to cream-colored)</a:t>
            </a:r>
            <a:br>
              <a:rPr lang="en-US" dirty="0" smtClean="0"/>
            </a:br>
            <a:r>
              <a:rPr lang="en-US" dirty="0" smtClean="0"/>
              <a:t>• Multiple flowers grow on each stem </a:t>
            </a:r>
            <a:br>
              <a:rPr lang="en-US" dirty="0" smtClean="0"/>
            </a:br>
            <a:r>
              <a:rPr lang="en-US" dirty="0" smtClean="0"/>
              <a:t>• Individual flowers 2.75”-3.5” wide</a:t>
            </a:r>
            <a:br>
              <a:rPr lang="en-US" dirty="0" smtClean="0"/>
            </a:br>
            <a:r>
              <a:rPr lang="en-US" dirty="0" smtClean="0"/>
              <a:t>• Blooms late April-June </a:t>
            </a:r>
            <a:br>
              <a:rPr lang="en-US" dirty="0" smtClean="0"/>
            </a:br>
            <a:endParaRPr lang="en-US" dirty="0" smtClean="0"/>
          </a:p>
          <a:p>
            <a:r>
              <a:rPr lang="en-US" b="1" dirty="0" smtClean="0"/>
              <a:t>Fruit </a:t>
            </a:r>
          </a:p>
          <a:p>
            <a:r>
              <a:rPr lang="en-US" dirty="0" smtClean="0"/>
              <a:t>• </a:t>
            </a:r>
            <a:r>
              <a:rPr lang="en-US" b="1" dirty="0" smtClean="0"/>
              <a:t>6-angled seed capsule</a:t>
            </a:r>
            <a:r>
              <a:rPr lang="en-US" dirty="0" smtClean="0"/>
              <a:t> containing up to 120 seeds</a:t>
            </a:r>
            <a:br>
              <a:rPr lang="en-US" dirty="0" smtClean="0"/>
            </a:br>
            <a:r>
              <a:rPr lang="en-US" dirty="0" smtClean="0"/>
              <a:t>• </a:t>
            </a:r>
            <a:r>
              <a:rPr lang="en-US" b="1" dirty="0" smtClean="0"/>
              <a:t>Mature capsule opens</a:t>
            </a:r>
            <a:r>
              <a:rPr lang="en-US" dirty="0" smtClean="0"/>
              <a:t> into 3 widely spreading segments</a:t>
            </a:r>
            <a:br>
              <a:rPr lang="en-US" dirty="0" smtClean="0"/>
            </a:br>
            <a:r>
              <a:rPr lang="en-US" dirty="0" smtClean="0"/>
              <a:t>• Seeds mature from white to brown</a:t>
            </a:r>
            <a:br>
              <a:rPr lang="en-US" dirty="0" smtClean="0"/>
            </a:br>
            <a:r>
              <a:rPr lang="en-US" dirty="0" smtClean="0"/>
              <a:t>• Ripens in July-August</a:t>
            </a:r>
          </a:p>
          <a:p>
            <a:endParaRPr lang="en-US" dirty="0" smtClean="0"/>
          </a:p>
          <a:p>
            <a:r>
              <a:rPr lang="en-US" b="1" dirty="0" smtClean="0"/>
              <a:t>Habitat </a:t>
            </a:r>
          </a:p>
          <a:p>
            <a:r>
              <a:rPr lang="en-US" dirty="0" smtClean="0"/>
              <a:t>• Floodplain forest, marsh, wet meadow, shores</a:t>
            </a:r>
            <a:br>
              <a:rPr lang="en-US" dirty="0" smtClean="0"/>
            </a:br>
            <a:r>
              <a:rPr lang="en-US" dirty="0" smtClean="0"/>
              <a:t>• Tolerates water up to 10” deep</a:t>
            </a:r>
            <a:br>
              <a:rPr lang="en-US" dirty="0" smtClean="0"/>
            </a:br>
            <a:r>
              <a:rPr lang="en-US" dirty="0" smtClean="0"/>
              <a:t>• Tolerates salt, drought and some pollution</a:t>
            </a:r>
            <a:br>
              <a:rPr lang="en-US" dirty="0" smtClean="0"/>
            </a:br>
            <a:endParaRPr lang="en-US" dirty="0" smtClean="0"/>
          </a:p>
          <a:p>
            <a:r>
              <a:rPr lang="en-US" b="1" dirty="0" smtClean="0"/>
              <a:t>Commercially Available </a:t>
            </a:r>
          </a:p>
          <a:p>
            <a:r>
              <a:rPr lang="en-US" dirty="0" smtClean="0"/>
              <a:t>Yes</a:t>
            </a:r>
            <a:br>
              <a:rPr lang="en-US" dirty="0" smtClean="0"/>
            </a:br>
            <a:endParaRPr lang="en-US" dirty="0" smtClean="0"/>
          </a:p>
          <a:p>
            <a:r>
              <a:rPr lang="en-US" b="1" dirty="0" smtClean="0"/>
              <a:t>Look-alikes </a:t>
            </a:r>
          </a:p>
          <a:p>
            <a:r>
              <a:rPr lang="en-US" b="1" dirty="0" smtClean="0"/>
              <a:t>northern blue flag iris (</a:t>
            </a:r>
            <a:r>
              <a:rPr lang="en-US" b="1" i="1" dirty="0" smtClean="0"/>
              <a:t>Iris </a:t>
            </a:r>
            <a:r>
              <a:rPr lang="en-US" b="1" i="1" dirty="0" err="1" smtClean="0"/>
              <a:t>versicolor</a:t>
            </a:r>
            <a:r>
              <a:rPr lang="en-US" b="1" dirty="0" smtClean="0"/>
              <a:t>) </a:t>
            </a:r>
          </a:p>
          <a:p>
            <a:r>
              <a:rPr lang="en-US" dirty="0" smtClean="0"/>
              <a:t>• </a:t>
            </a:r>
            <a:r>
              <a:rPr lang="en-US" b="1" dirty="0" smtClean="0"/>
              <a:t>Native</a:t>
            </a:r>
            <a:r>
              <a:rPr lang="en-US" dirty="0" smtClean="0"/>
              <a:t> iris </a:t>
            </a:r>
            <a:br>
              <a:rPr lang="en-US" dirty="0" smtClean="0"/>
            </a:br>
            <a:r>
              <a:rPr lang="en-US" dirty="0" smtClean="0"/>
              <a:t>• </a:t>
            </a:r>
            <a:r>
              <a:rPr lang="en-US" b="1" dirty="0" smtClean="0"/>
              <a:t>Purple to blue flower</a:t>
            </a:r>
            <a:r>
              <a:rPr lang="en-US" dirty="0" smtClean="0"/>
              <a:t>, with a </a:t>
            </a:r>
            <a:r>
              <a:rPr lang="en-US" b="1" dirty="0" smtClean="0"/>
              <a:t>small yellow patch</a:t>
            </a:r>
            <a:r>
              <a:rPr lang="en-US" dirty="0" smtClean="0"/>
              <a:t> on sepals</a:t>
            </a:r>
            <a:br>
              <a:rPr lang="en-US" dirty="0" smtClean="0"/>
            </a:br>
            <a:r>
              <a:rPr lang="en-US" dirty="0" smtClean="0"/>
              <a:t>• Fruit capsules are </a:t>
            </a:r>
            <a:r>
              <a:rPr lang="en-US" b="1" dirty="0" smtClean="0"/>
              <a:t>3-angled</a:t>
            </a:r>
            <a:r>
              <a:rPr lang="en-US" dirty="0" smtClean="0"/>
              <a:t>, remaining closed at maturity</a:t>
            </a:r>
            <a:br>
              <a:rPr lang="en-US" dirty="0" smtClean="0"/>
            </a:br>
            <a:r>
              <a:rPr lang="en-US" dirty="0" smtClean="0"/>
              <a:t>• </a:t>
            </a:r>
            <a:r>
              <a:rPr lang="en-US" b="1" dirty="0" smtClean="0"/>
              <a:t>Roots not pink</a:t>
            </a:r>
            <a:r>
              <a:rPr lang="en-US" dirty="0" smtClean="0"/>
              <a:t/>
            </a:r>
            <a:br>
              <a:rPr lang="en-US" dirty="0" smtClean="0"/>
            </a:br>
            <a:endParaRPr lang="en-US" dirty="0" smtClean="0"/>
          </a:p>
          <a:p>
            <a:r>
              <a:rPr lang="en-US" b="1" dirty="0" smtClean="0"/>
              <a:t>German iris (</a:t>
            </a:r>
            <a:r>
              <a:rPr lang="en-US" b="1" i="1" dirty="0" smtClean="0"/>
              <a:t>Iris </a:t>
            </a:r>
            <a:r>
              <a:rPr lang="en-US" b="1" i="1" dirty="0" err="1" smtClean="0"/>
              <a:t>germanica</a:t>
            </a:r>
            <a:r>
              <a:rPr lang="en-US" b="1" dirty="0" smtClean="0"/>
              <a:t>) </a:t>
            </a:r>
          </a:p>
          <a:p>
            <a:r>
              <a:rPr lang="en-US" dirty="0" smtClean="0"/>
              <a:t>• </a:t>
            </a:r>
            <a:r>
              <a:rPr lang="en-US" b="1" dirty="0" smtClean="0"/>
              <a:t>Non-native iris</a:t>
            </a:r>
            <a:r>
              <a:rPr lang="en-US" dirty="0" smtClean="0"/>
              <a:t>, occasionally escaped </a:t>
            </a:r>
            <a:br>
              <a:rPr lang="en-US" dirty="0" smtClean="0"/>
            </a:br>
            <a:r>
              <a:rPr lang="en-US" dirty="0" smtClean="0"/>
              <a:t>• Flowers variable in size and color, but </a:t>
            </a:r>
            <a:r>
              <a:rPr lang="en-US" b="1" dirty="0" smtClean="0"/>
              <a:t>petals always bearded</a:t>
            </a:r>
            <a:r>
              <a:rPr lang="en-US" dirty="0" smtClean="0"/>
              <a:t> (fuzzy)</a:t>
            </a:r>
            <a:br>
              <a:rPr lang="en-US" dirty="0" smtClean="0"/>
            </a:br>
            <a:r>
              <a:rPr lang="en-US" dirty="0" smtClean="0"/>
              <a:t>• Fruit capsules are </a:t>
            </a:r>
            <a:r>
              <a:rPr lang="en-US" b="1" dirty="0" smtClean="0"/>
              <a:t>3-angled</a:t>
            </a:r>
            <a:r>
              <a:rPr lang="en-US" dirty="0" smtClean="0"/>
              <a:t>, remaining </a:t>
            </a:r>
            <a:r>
              <a:rPr lang="en-US" b="1" dirty="0" smtClean="0"/>
              <a:t>closed at maturity</a:t>
            </a:r>
            <a:r>
              <a:rPr lang="en-US" dirty="0" smtClean="0"/>
              <a:t/>
            </a:r>
            <a:br>
              <a:rPr lang="en-US" dirty="0" smtClean="0"/>
            </a:br>
            <a:endParaRPr lang="en-US" dirty="0" smtClean="0"/>
          </a:p>
          <a:p>
            <a:r>
              <a:rPr lang="en-US" b="1" dirty="0" smtClean="0"/>
              <a:t>Control Recommendations </a:t>
            </a:r>
          </a:p>
          <a:p>
            <a:r>
              <a:rPr lang="en-US" b="1" dirty="0" smtClean="0"/>
              <a:t>Foliar Spray: FS-3 </a:t>
            </a:r>
          </a:p>
          <a:p>
            <a:r>
              <a:rPr lang="en-US" dirty="0" smtClean="0"/>
              <a:t>• Glyphosate 5.00%</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r>
              <a:rPr lang="en-US" dirty="0" smtClean="0"/>
              <a:t>• Plants are sterile and do not produce viable seeds</a:t>
            </a:r>
            <a:br>
              <a:rPr lang="en-US" dirty="0" smtClean="0"/>
            </a:br>
            <a:r>
              <a:rPr lang="en-US" dirty="0" smtClean="0"/>
              <a:t>• As necessary, seek aquatic application permit and use wetlands-appropriate herbicides and surfactants</a:t>
            </a:r>
          </a:p>
          <a:p>
            <a:endParaRPr lang="en-US" dirty="0" smtClean="0"/>
          </a:p>
          <a:p>
            <a:pPr eaLnBrk="1" hangingPunct="1"/>
            <a:endParaRPr lang="en-US" dirty="0"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49375C8F-17D9-450E-88C3-6AF295A94062}" type="slidenum">
              <a:rPr lang="en-US" sz="1200">
                <a:latin typeface="+mn-lt"/>
              </a:rPr>
              <a:pPr algn="r" fontAlgn="auto">
                <a:spcBef>
                  <a:spcPts val="0"/>
                </a:spcBef>
                <a:spcAft>
                  <a:spcPts val="0"/>
                </a:spcAft>
                <a:defRPr/>
              </a:pPr>
              <a:t>35</a:t>
            </a:fld>
            <a:endParaRPr lang="en-US" sz="1200">
              <a:latin typeface="+mn-lt"/>
            </a:endParaRPr>
          </a:p>
        </p:txBody>
      </p:sp>
    </p:spTree>
    <p:extLst>
      <p:ext uri="{BB962C8B-B14F-4D97-AF65-F5344CB8AC3E}">
        <p14:creationId xmlns:p14="http://schemas.microsoft.com/office/powerpoint/2010/main" val="433875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683F537C-0AEA-44C8-9CF8-715C5FE0CEF5}" type="slidenum">
              <a:rPr lang="en-US" sz="1200">
                <a:latin typeface="+mn-lt"/>
              </a:rPr>
              <a:pPr algn="r">
                <a:defRPr/>
              </a:pPr>
              <a:t>36</a:t>
            </a:fld>
            <a:endParaRPr lang="en-US" sz="1200">
              <a:latin typeface="+mn-lt"/>
            </a:endParaRPr>
          </a:p>
        </p:txBody>
      </p:sp>
      <p:sp>
        <p:nvSpPr>
          <p:cNvPr id="30723"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2051"/>
          <p:cNvSpPr>
            <a:spLocks noGrp="1" noChangeArrowheads="1"/>
          </p:cNvSpPr>
          <p:nvPr>
            <p:ph type="body" idx="1"/>
          </p:nvPr>
        </p:nvSpPr>
        <p:spPr bwMode="auto">
          <a:noFill/>
        </p:spPr>
        <p:txBody>
          <a:bodyPr wrap="square" numCol="1" anchor="t" anchorCtr="0" compatLnSpc="1">
            <a:prstTxWarp prst="textNoShape">
              <a:avLst/>
            </a:prstTxWarp>
            <a:normAutofit fontScale="40000" lnSpcReduction="20000"/>
          </a:bodyPr>
          <a:lstStyle/>
          <a:p>
            <a:r>
              <a:rPr lang="en-US" dirty="0" smtClean="0"/>
              <a:t>Native to China and Taiwan, </a:t>
            </a:r>
            <a:r>
              <a:rPr lang="en-US" dirty="0" err="1" smtClean="0"/>
              <a:t>callery</a:t>
            </a:r>
            <a:r>
              <a:rPr lang="en-US" dirty="0" smtClean="0"/>
              <a:t> pear has been a hot landscaping plant for decades. The cultivated forms were thought to be sterile, but they</a:t>
            </a:r>
            <a:r>
              <a:rPr lang="en-US" baseline="0" dirty="0" smtClean="0"/>
              <a:t> have </a:t>
            </a:r>
            <a:r>
              <a:rPr lang="en-US" dirty="0" smtClean="0"/>
              <a:t>a big flaw –they have a weak branch structure which means that the branches eventually split and kill the tree.  Because of that, horticulturists developed other cultivars with better branch structure.  Over time, many other cultivars were released and used in landscaping.  Each one of those cultivars is genetically different from the other cultivars, which means they can cross with each other and produce fruits.  Lots and lots of fruits. Which means lots and lots of trees.</a:t>
            </a:r>
            <a:r>
              <a:rPr lang="en-US" baseline="0" dirty="0" smtClean="0"/>
              <a:t>  And for our forests, much less diversity as </a:t>
            </a:r>
            <a:r>
              <a:rPr lang="en-US" baseline="0" dirty="0" err="1" smtClean="0"/>
              <a:t>callery</a:t>
            </a:r>
            <a:r>
              <a:rPr lang="en-US" baseline="0" dirty="0" smtClean="0"/>
              <a:t> pear invades.</a:t>
            </a:r>
          </a:p>
          <a:p>
            <a:endParaRPr lang="en-US" baseline="0" dirty="0" smtClean="0"/>
          </a:p>
          <a:p>
            <a:r>
              <a:rPr lang="en-US" dirty="0" err="1" smtClean="0"/>
              <a:t>Callery</a:t>
            </a:r>
            <a:r>
              <a:rPr lang="en-US" dirty="0" smtClean="0"/>
              <a:t> pear is also a popular root stock for grafting other pears.  If the grafted pear dies, the </a:t>
            </a:r>
            <a:r>
              <a:rPr lang="en-US" dirty="0" err="1" smtClean="0"/>
              <a:t>callery</a:t>
            </a:r>
            <a:r>
              <a:rPr lang="en-US" dirty="0" smtClean="0"/>
              <a:t> pear root stock will continue to grow and will produce abundant fruits.  </a:t>
            </a:r>
          </a:p>
          <a:p>
            <a:endParaRPr lang="en-US" dirty="0" smtClean="0"/>
          </a:p>
          <a:p>
            <a:r>
              <a:rPr lang="en-US" dirty="0" smtClean="0"/>
              <a:t>• Deciduous tree to 45’ tall </a:t>
            </a:r>
            <a:br>
              <a:rPr lang="en-US" dirty="0" smtClean="0"/>
            </a:br>
            <a:r>
              <a:rPr lang="en-US" dirty="0" smtClean="0"/>
              <a:t>• Pyramidal to “lollipop” form</a:t>
            </a:r>
            <a:br>
              <a:rPr lang="en-US" dirty="0" smtClean="0"/>
            </a:br>
            <a:r>
              <a:rPr lang="en-US" dirty="0" smtClean="0"/>
              <a:t>• Young bark smooth with horizontal lenticels </a:t>
            </a:r>
            <a:br>
              <a:rPr lang="en-US" dirty="0" smtClean="0"/>
            </a:br>
            <a:r>
              <a:rPr lang="en-US" dirty="0" smtClean="0"/>
              <a:t>• Older bark shows vertical fissures </a:t>
            </a:r>
            <a:br>
              <a:rPr lang="en-US" dirty="0" smtClean="0"/>
            </a:br>
            <a:r>
              <a:rPr lang="en-US" dirty="0" smtClean="0"/>
              <a:t>• Large terminal buds, 0.5" long and </a:t>
            </a:r>
            <a:r>
              <a:rPr lang="en-US" b="1" dirty="0" smtClean="0"/>
              <a:t>extremely hairy</a:t>
            </a:r>
            <a:r>
              <a:rPr lang="en-US" dirty="0" smtClean="0"/>
              <a:t/>
            </a:r>
            <a:br>
              <a:rPr lang="en-US" dirty="0" smtClean="0"/>
            </a:br>
            <a:r>
              <a:rPr lang="en-US" dirty="0" smtClean="0"/>
              <a:t>• Branches tend to split from tree</a:t>
            </a:r>
            <a:br>
              <a:rPr lang="en-US" dirty="0" smtClean="0"/>
            </a:br>
            <a:r>
              <a:rPr lang="en-US" dirty="0" smtClean="0"/>
              <a:t>• Numerous cultivars</a:t>
            </a:r>
            <a:br>
              <a:rPr lang="en-US" dirty="0" smtClean="0"/>
            </a:br>
            <a:endParaRPr lang="en-US" dirty="0" smtClean="0"/>
          </a:p>
          <a:p>
            <a:r>
              <a:rPr lang="en-US" b="1" dirty="0" smtClean="0"/>
              <a:t>Leaves </a:t>
            </a:r>
          </a:p>
          <a:p>
            <a:r>
              <a:rPr lang="en-US" dirty="0" smtClean="0"/>
              <a:t>• Alternate, oval, </a:t>
            </a:r>
            <a:r>
              <a:rPr lang="en-US" b="1" dirty="0" smtClean="0"/>
              <a:t>finely toothed</a:t>
            </a:r>
            <a:r>
              <a:rPr lang="en-US" dirty="0" smtClean="0"/>
              <a:t/>
            </a:r>
            <a:br>
              <a:rPr lang="en-US" dirty="0" smtClean="0"/>
            </a:br>
            <a:r>
              <a:rPr lang="en-US" dirty="0" smtClean="0"/>
              <a:t>• </a:t>
            </a:r>
            <a:r>
              <a:rPr lang="en-US" b="1" dirty="0" smtClean="0"/>
              <a:t>Glossy</a:t>
            </a:r>
            <a:r>
              <a:rPr lang="en-US" dirty="0" smtClean="0"/>
              <a:t>, leathery, dark green, wavy edge</a:t>
            </a:r>
            <a:br>
              <a:rPr lang="en-US" dirty="0" smtClean="0"/>
            </a:br>
            <a:r>
              <a:rPr lang="en-US" dirty="0" smtClean="0"/>
              <a:t>• 2" - 3" long and almost as wide </a:t>
            </a:r>
            <a:br>
              <a:rPr lang="en-US" dirty="0" smtClean="0"/>
            </a:br>
            <a:r>
              <a:rPr lang="en-US" dirty="0" smtClean="0"/>
              <a:t>• Stem 2” long</a:t>
            </a:r>
            <a:br>
              <a:rPr lang="en-US" dirty="0" smtClean="0"/>
            </a:br>
            <a:r>
              <a:rPr lang="en-US" dirty="0" smtClean="0"/>
              <a:t>• Turning red, purple and orange in fall</a:t>
            </a:r>
            <a:br>
              <a:rPr lang="en-US" dirty="0" smtClean="0"/>
            </a:br>
            <a:endParaRPr lang="en-US" dirty="0" smtClean="0"/>
          </a:p>
          <a:p>
            <a:r>
              <a:rPr lang="en-US" b="1" dirty="0" smtClean="0"/>
              <a:t>Flowers </a:t>
            </a:r>
          </a:p>
          <a:p>
            <a:r>
              <a:rPr lang="en-US" dirty="0" smtClean="0"/>
              <a:t>• White with 5 petals, about 0.75” wide </a:t>
            </a:r>
            <a:br>
              <a:rPr lang="en-US" dirty="0" smtClean="0"/>
            </a:br>
            <a:r>
              <a:rPr lang="en-US" dirty="0" smtClean="0"/>
              <a:t>• Showy clusters 3” in diameter</a:t>
            </a:r>
            <a:br>
              <a:rPr lang="en-US" dirty="0" smtClean="0"/>
            </a:br>
            <a:r>
              <a:rPr lang="en-US" dirty="0" smtClean="0"/>
              <a:t>• Peak blooms late March through April </a:t>
            </a:r>
            <a:r>
              <a:rPr lang="en-US" b="1" dirty="0" smtClean="0"/>
              <a:t>before leaf out</a:t>
            </a:r>
            <a:r>
              <a:rPr lang="en-US" dirty="0" smtClean="0"/>
              <a:t/>
            </a:r>
            <a:br>
              <a:rPr lang="en-US" dirty="0" smtClean="0"/>
            </a:br>
            <a:r>
              <a:rPr lang="en-US" dirty="0" smtClean="0"/>
              <a:t>• Slightly malodorous</a:t>
            </a:r>
            <a:br>
              <a:rPr lang="en-US" dirty="0" smtClean="0"/>
            </a:br>
            <a:endParaRPr lang="en-US" dirty="0" smtClean="0"/>
          </a:p>
          <a:p>
            <a:r>
              <a:rPr lang="en-US" b="1" dirty="0" smtClean="0"/>
              <a:t>Fruit </a:t>
            </a:r>
          </a:p>
          <a:p>
            <a:r>
              <a:rPr lang="en-US" dirty="0" smtClean="0"/>
              <a:t>• Round, 0.5” across • Olive-brown to tan with </a:t>
            </a:r>
            <a:r>
              <a:rPr lang="en-US" b="1" dirty="0" smtClean="0"/>
              <a:t>reddish to tan specks</a:t>
            </a:r>
            <a:r>
              <a:rPr lang="en-US" dirty="0" smtClean="0"/>
              <a:t/>
            </a:r>
            <a:br>
              <a:rPr lang="en-US" dirty="0" smtClean="0"/>
            </a:br>
            <a:r>
              <a:rPr lang="en-US" dirty="0" smtClean="0"/>
              <a:t>• Ripening in September - October</a:t>
            </a:r>
            <a:br>
              <a:rPr lang="en-US" dirty="0" smtClean="0"/>
            </a:br>
            <a:endParaRPr lang="en-US" dirty="0" smtClean="0"/>
          </a:p>
          <a:p>
            <a:r>
              <a:rPr lang="en-US" b="1" dirty="0" smtClean="0"/>
              <a:t>Habitat </a:t>
            </a:r>
          </a:p>
          <a:p>
            <a:r>
              <a:rPr lang="en-US" dirty="0" smtClean="0"/>
              <a:t>• Meadow, roadside, forest edge, garden, landscaping</a:t>
            </a:r>
            <a:br>
              <a:rPr lang="en-US" dirty="0" smtClean="0"/>
            </a:br>
            <a:r>
              <a:rPr lang="en-US" dirty="0" smtClean="0"/>
              <a:t>• Widely planted as an ornamental</a:t>
            </a:r>
            <a:br>
              <a:rPr lang="en-US" dirty="0" smtClean="0"/>
            </a:br>
            <a:endParaRPr lang="en-US" dirty="0" smtClean="0"/>
          </a:p>
          <a:p>
            <a:r>
              <a:rPr lang="en-US" b="1" dirty="0" smtClean="0"/>
              <a:t>Commercially Available </a:t>
            </a:r>
          </a:p>
          <a:p>
            <a:r>
              <a:rPr lang="en-US" dirty="0" smtClean="0"/>
              <a:t>Yes</a:t>
            </a:r>
            <a:br>
              <a:rPr lang="en-US" dirty="0" smtClean="0"/>
            </a:br>
            <a:endParaRPr lang="en-US" dirty="0" smtClean="0"/>
          </a:p>
          <a:p>
            <a:r>
              <a:rPr lang="en-US" b="1" dirty="0" smtClean="0"/>
              <a:t>Look-alikes </a:t>
            </a:r>
          </a:p>
          <a:p>
            <a:r>
              <a:rPr lang="en-US" dirty="0" smtClean="0"/>
              <a:t>Cultivated apple (</a:t>
            </a:r>
            <a:r>
              <a:rPr lang="en-US" i="1" dirty="0" err="1" smtClean="0"/>
              <a:t>Malus</a:t>
            </a:r>
            <a:r>
              <a:rPr lang="en-US" i="1" dirty="0" smtClean="0"/>
              <a:t> spp.</a:t>
            </a:r>
            <a:r>
              <a:rPr lang="en-US" dirty="0" smtClean="0"/>
              <a:t>) and pear (</a:t>
            </a:r>
            <a:r>
              <a:rPr lang="en-US" i="1" dirty="0" err="1" smtClean="0"/>
              <a:t>Pyrus</a:t>
            </a:r>
            <a:r>
              <a:rPr lang="en-US" i="1" dirty="0" smtClean="0"/>
              <a:t> spp.</a:t>
            </a:r>
            <a:r>
              <a:rPr lang="en-US" dirty="0" smtClean="0"/>
              <a:t>) are similar to </a:t>
            </a:r>
            <a:r>
              <a:rPr lang="en-US" dirty="0" err="1" smtClean="0"/>
              <a:t>Callery</a:t>
            </a:r>
            <a:r>
              <a:rPr lang="en-US" dirty="0" smtClean="0"/>
              <a:t> pear, but can be differentiated by their fruits</a:t>
            </a:r>
          </a:p>
          <a:p>
            <a:endParaRPr lang="en-US" dirty="0" smtClean="0"/>
          </a:p>
          <a:p>
            <a:r>
              <a:rPr lang="en-US" b="1" dirty="0" smtClean="0"/>
              <a:t>Control Recommendations </a:t>
            </a:r>
          </a:p>
          <a:p>
            <a:r>
              <a:rPr lang="en-US" b="1" dirty="0" smtClean="0"/>
              <a:t>Foliar Spray: FS-1 </a:t>
            </a:r>
          </a:p>
          <a:p>
            <a:r>
              <a:rPr lang="en-US" dirty="0" smtClean="0"/>
              <a:t>• Glyphosate 3.75%, </a:t>
            </a:r>
            <a:r>
              <a:rPr lang="en-US" dirty="0" err="1" smtClean="0"/>
              <a:t>Triclopyr</a:t>
            </a:r>
            <a:r>
              <a:rPr lang="en-US" dirty="0" smtClean="0"/>
              <a:t> Amine 2.50%</a:t>
            </a:r>
            <a:br>
              <a:rPr lang="en-US" dirty="0" smtClean="0"/>
            </a:br>
            <a:r>
              <a:rPr lang="en-US" dirty="0" smtClean="0"/>
              <a:t>• Please see our </a:t>
            </a:r>
            <a:r>
              <a:rPr lang="en-US" dirty="0" smtClean="0">
                <a:hlinkClick r:id="rId3"/>
              </a:rPr>
              <a:t>Herbicide Use Suggestions and Mixing Guide</a:t>
            </a:r>
            <a:r>
              <a:rPr lang="en-US" dirty="0" smtClean="0"/>
              <a:t> for more information</a:t>
            </a:r>
            <a:br>
              <a:rPr lang="en-US" dirty="0" smtClean="0"/>
            </a:br>
            <a:r>
              <a:rPr lang="en-US" dirty="0" smtClean="0"/>
              <a:t>• This species </a:t>
            </a:r>
            <a:r>
              <a:rPr lang="en-US" dirty="0" err="1" smtClean="0"/>
              <a:t>resprouts</a:t>
            </a:r>
            <a:r>
              <a:rPr lang="en-US" dirty="0" smtClean="0"/>
              <a:t> strongly, so cutting is not recommended</a:t>
            </a:r>
            <a:br>
              <a:rPr lang="en-US" dirty="0" smtClean="0"/>
            </a:br>
            <a:endParaRPr lang="en-US" dirty="0" smtClean="0"/>
          </a:p>
          <a:p>
            <a:r>
              <a:rPr lang="en-US" b="1" dirty="0" smtClean="0"/>
              <a:t>Basal Bark: BB-1 </a:t>
            </a:r>
          </a:p>
          <a:p>
            <a:r>
              <a:rPr lang="en-US" dirty="0" smtClean="0"/>
              <a:t>• </a:t>
            </a:r>
            <a:r>
              <a:rPr lang="en-US" dirty="0" err="1" smtClean="0"/>
              <a:t>Triclopyr</a:t>
            </a:r>
            <a:r>
              <a:rPr lang="en-US" dirty="0" smtClean="0"/>
              <a:t> Ester 25% OR Pathfinder II ready-to-use mixture</a:t>
            </a:r>
            <a:br>
              <a:rPr lang="en-US" dirty="0" smtClean="0"/>
            </a:br>
            <a:r>
              <a:rPr lang="en-US" dirty="0" smtClean="0"/>
              <a:t>• Please see our </a:t>
            </a:r>
            <a:r>
              <a:rPr lang="en-US" dirty="0" smtClean="0">
                <a:hlinkClick r:id="rId3"/>
              </a:rPr>
              <a:t>Herbicide Use Suggestions and Mixing Guide</a:t>
            </a:r>
            <a:r>
              <a:rPr lang="en-US" dirty="0" smtClean="0"/>
              <a:t> for more information</a:t>
            </a:r>
          </a:p>
          <a:p>
            <a:endParaRPr lang="en-US" dirty="0"/>
          </a:p>
        </p:txBody>
      </p:sp>
    </p:spTree>
    <p:extLst>
      <p:ext uri="{BB962C8B-B14F-4D97-AF65-F5344CB8AC3E}">
        <p14:creationId xmlns:p14="http://schemas.microsoft.com/office/powerpoint/2010/main" val="3098910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0" dirty="0" smtClean="0"/>
              <a:t>The spotted lanternfly</a:t>
            </a:r>
            <a:r>
              <a:rPr lang="en-US" b="0" baseline="0" dirty="0" smtClean="0"/>
              <a:t> </a:t>
            </a:r>
            <a:r>
              <a:rPr lang="en-US" b="0" dirty="0" smtClean="0"/>
              <a:t>insect was detected in Berks County, Pennsylvania in September 2014. This was the first time it was seen in the United States.  It is highly threatening</a:t>
            </a:r>
            <a:r>
              <a:rPr lang="en-US" b="0" baseline="0" dirty="0" smtClean="0"/>
              <a:t> to </a:t>
            </a:r>
            <a:r>
              <a:rPr lang="en-US" b="0" baseline="0" dirty="0" err="1" smtClean="0"/>
              <a:t>s</a:t>
            </a:r>
            <a:r>
              <a:rPr lang="en-US" dirty="0" err="1" smtClean="0"/>
              <a:t>tonefruit</a:t>
            </a:r>
            <a:r>
              <a:rPr lang="en-US" dirty="0" smtClean="0"/>
              <a:t> trees, grapes, pine trees, oak trees, walnut trees, poplar trees.</a:t>
            </a:r>
            <a:r>
              <a:rPr lang="en-US" baseline="0" dirty="0" smtClean="0"/>
              <a:t>  On the plus side, it also devours </a:t>
            </a:r>
            <a:r>
              <a:rPr lang="en-US" dirty="0" smtClean="0"/>
              <a:t>tree of heaven (A. </a:t>
            </a:r>
            <a:r>
              <a:rPr lang="en-US" dirty="0" err="1" smtClean="0"/>
              <a:t>altissima</a:t>
            </a:r>
            <a:r>
              <a:rPr lang="en-US" dirty="0" smtClean="0"/>
              <a:t>).</a:t>
            </a:r>
            <a:br>
              <a:rPr lang="en-US" dirty="0" smtClean="0"/>
            </a:br>
            <a:endParaRPr lang="en-US" b="1" dirty="0" smtClean="0"/>
          </a:p>
          <a:p>
            <a:endParaRPr lang="en-US" b="1" dirty="0" smtClean="0"/>
          </a:p>
          <a:p>
            <a:r>
              <a:rPr lang="en-US" b="1" dirty="0" smtClean="0"/>
              <a:t>Common Name:</a:t>
            </a:r>
            <a:r>
              <a:rPr lang="en-US" dirty="0" smtClean="0"/>
              <a:t> Spotted lanternfly, Chinese blistering cicada</a:t>
            </a:r>
            <a:br>
              <a:rPr lang="en-US" dirty="0" smtClean="0"/>
            </a:br>
            <a:r>
              <a:rPr lang="en-US" b="1" dirty="0" smtClean="0"/>
              <a:t>Family Name:</a:t>
            </a:r>
            <a:r>
              <a:rPr lang="en-US" dirty="0" smtClean="0"/>
              <a:t> </a:t>
            </a:r>
            <a:r>
              <a:rPr lang="en-US" dirty="0" err="1" smtClean="0"/>
              <a:t>Fulgoridae</a:t>
            </a:r>
            <a:r>
              <a:rPr lang="en-US" dirty="0" smtClean="0"/>
              <a:t/>
            </a:r>
            <a:br>
              <a:rPr lang="en-US" dirty="0" smtClean="0"/>
            </a:br>
            <a:r>
              <a:rPr lang="en-US" b="1" dirty="0" smtClean="0"/>
              <a:t>Species Code:</a:t>
            </a:r>
            <a:r>
              <a:rPr lang="en-US" dirty="0" smtClean="0"/>
              <a:t> LYDE</a:t>
            </a:r>
            <a:br>
              <a:rPr lang="en-US" dirty="0" smtClean="0"/>
            </a:br>
            <a:r>
              <a:rPr lang="en-US" b="1" dirty="0" smtClean="0"/>
              <a:t>Native Range:</a:t>
            </a:r>
            <a:r>
              <a:rPr lang="en-US" dirty="0" smtClean="0"/>
              <a:t> China, Korea, India, Vietnam and parts of eastern Asia</a:t>
            </a:r>
            <a:br>
              <a:rPr lang="en-US" dirty="0" smtClean="0"/>
            </a:br>
            <a:r>
              <a:rPr lang="en-US" b="1" dirty="0" smtClean="0"/>
              <a:t>NJ Status:</a:t>
            </a:r>
            <a:r>
              <a:rPr lang="en-US" dirty="0" smtClean="0"/>
              <a:t> Emerging Stage 0 – Absent or very rare. It is </a:t>
            </a:r>
            <a:r>
              <a:rPr lang="en-US" i="1" dirty="0" smtClean="0"/>
              <a:t>highly threatening</a:t>
            </a:r>
            <a:r>
              <a:rPr lang="en-US" dirty="0" smtClean="0"/>
              <a:t> to native communities. The insect was detected in Pennsylvania in September 2014. This was the first detection of spotted lanternfly in the United States.</a:t>
            </a:r>
            <a:br>
              <a:rPr lang="en-US" dirty="0" smtClean="0"/>
            </a:br>
            <a:endParaRPr lang="en-US" dirty="0" smtClean="0"/>
          </a:p>
          <a:p>
            <a:r>
              <a:rPr lang="en-US" b="1" dirty="0" smtClean="0"/>
              <a:t>General Description </a:t>
            </a:r>
          </a:p>
          <a:p>
            <a:r>
              <a:rPr lang="en-US" dirty="0" smtClean="0"/>
              <a:t>• Adults are 1 inch long and 1/2 inch wide</a:t>
            </a:r>
            <a:br>
              <a:rPr lang="en-US" dirty="0" smtClean="0"/>
            </a:br>
            <a:r>
              <a:rPr lang="en-US" dirty="0" smtClean="0"/>
              <a:t>• Forewings are light brown with black spots at the front and a speckled band at the rear</a:t>
            </a:r>
            <a:br>
              <a:rPr lang="en-US" dirty="0" smtClean="0"/>
            </a:br>
            <a:r>
              <a:rPr lang="en-US" dirty="0" smtClean="0"/>
              <a:t>• Hind wings are scarlet with black spots at the front and white and black bars at the rear</a:t>
            </a:r>
            <a:br>
              <a:rPr lang="en-US" dirty="0" smtClean="0"/>
            </a:br>
            <a:r>
              <a:rPr lang="en-US" dirty="0" smtClean="0"/>
              <a:t>• Abdomen is yellow with black bars</a:t>
            </a:r>
            <a:br>
              <a:rPr lang="en-US" dirty="0" smtClean="0"/>
            </a:br>
            <a:endParaRPr lang="en-US" dirty="0" smtClean="0"/>
          </a:p>
          <a:p>
            <a:r>
              <a:rPr lang="en-US" b="1" dirty="0" smtClean="0"/>
              <a:t>Life Cycle </a:t>
            </a:r>
          </a:p>
          <a:p>
            <a:r>
              <a:rPr lang="en-US" dirty="0" smtClean="0"/>
              <a:t>• Eggs are laid on smooth host plant surfaces and on non-host material, such as bricks, stones and dead plants.</a:t>
            </a:r>
            <a:br>
              <a:rPr lang="en-US" dirty="0" smtClean="0"/>
            </a:br>
            <a:r>
              <a:rPr lang="en-US" dirty="0" smtClean="0"/>
              <a:t>• Eggs hatch in the spring and early summer</a:t>
            </a:r>
            <a:br>
              <a:rPr lang="en-US" dirty="0" smtClean="0"/>
            </a:br>
            <a:r>
              <a:rPr lang="en-US" dirty="0" smtClean="0"/>
              <a:t>• Nymphs feed on a variety of host plants by sucking sap from young stems and leaves</a:t>
            </a:r>
            <a:br>
              <a:rPr lang="en-US" dirty="0" smtClean="0"/>
            </a:br>
            <a:r>
              <a:rPr lang="en-US" dirty="0" smtClean="0"/>
              <a:t>• Adults appear in late July and tend to focus their feeding on tree of heaven (A. </a:t>
            </a:r>
            <a:r>
              <a:rPr lang="en-US" dirty="0" err="1" smtClean="0"/>
              <a:t>altissima</a:t>
            </a:r>
            <a:r>
              <a:rPr lang="en-US" dirty="0" smtClean="0"/>
              <a:t>) and grapevine (</a:t>
            </a:r>
            <a:r>
              <a:rPr lang="en-US" dirty="0" err="1" smtClean="0"/>
              <a:t>Vitis</a:t>
            </a:r>
            <a:r>
              <a:rPr lang="en-US" dirty="0" smtClean="0"/>
              <a:t> </a:t>
            </a:r>
            <a:r>
              <a:rPr lang="en-US" dirty="0" err="1" smtClean="0"/>
              <a:t>vinifera</a:t>
            </a:r>
            <a:r>
              <a:rPr lang="en-US" dirty="0" smtClean="0"/>
              <a:t>)</a:t>
            </a:r>
            <a:br>
              <a:rPr lang="en-US" dirty="0" smtClean="0"/>
            </a:br>
            <a:endParaRPr lang="en-US" dirty="0" smtClean="0"/>
          </a:p>
          <a:p>
            <a:r>
              <a:rPr lang="en-US" b="1" dirty="0" smtClean="0"/>
              <a:t>What to look for </a:t>
            </a:r>
          </a:p>
          <a:p>
            <a:r>
              <a:rPr lang="en-US" dirty="0" smtClean="0"/>
              <a:t>• Nymphs and adults are easiest to spot at dusk or at night as they migrate up and down the trunk of the plant</a:t>
            </a:r>
            <a:br>
              <a:rPr lang="en-US" dirty="0" smtClean="0"/>
            </a:br>
            <a:r>
              <a:rPr lang="en-US" dirty="0" smtClean="0"/>
              <a:t>• Adults excrete a sticky, sugar-rich fluid similar to honeydew as they eat. It can build up on plants and on the ground underneath infested plants, causing sooty mold to form</a:t>
            </a:r>
            <a:br>
              <a:rPr lang="en-US" dirty="0" smtClean="0"/>
            </a:br>
            <a:r>
              <a:rPr lang="en-US" dirty="0" smtClean="0"/>
              <a:t>• Egg masses contain 30-50 eggs that adhere to flat surfaces, including tree bark. Freshly laid egg masses have a grey, waxy, mud-like coating, while hatched eggs look like brownish, seed-like deposits in four to seven columns about an inch long. </a:t>
            </a:r>
            <a:br>
              <a:rPr lang="en-US" dirty="0" smtClean="0"/>
            </a:br>
            <a:r>
              <a:rPr lang="en-US" dirty="0" smtClean="0"/>
              <a:t>• Trees attacked by the spotted lanternfly will show a grey or black trail of sap down the trunk.</a:t>
            </a:r>
            <a:br>
              <a:rPr lang="en-US" dirty="0" smtClean="0"/>
            </a:br>
            <a:endParaRPr lang="en-US" dirty="0" smtClean="0"/>
          </a:p>
          <a:p>
            <a:r>
              <a:rPr lang="en-US" b="1" dirty="0" smtClean="0"/>
              <a:t>Where to look </a:t>
            </a:r>
          </a:p>
          <a:p>
            <a:r>
              <a:rPr lang="en-US" dirty="0" smtClean="0"/>
              <a:t>• </a:t>
            </a:r>
            <a:r>
              <a:rPr lang="en-US" dirty="0" err="1" smtClean="0"/>
              <a:t>Stonefruit</a:t>
            </a:r>
            <a:r>
              <a:rPr lang="en-US" dirty="0" smtClean="0"/>
              <a:t> trees, pine trees, oak trees, walnut trees, poplar trees, tree of heaven (A. </a:t>
            </a:r>
            <a:r>
              <a:rPr lang="en-US" dirty="0" err="1" smtClean="0"/>
              <a:t>altissima</a:t>
            </a:r>
            <a:r>
              <a:rPr lang="en-US" dirty="0" smtClean="0"/>
              <a:t>) and grapes.</a:t>
            </a:r>
            <a:br>
              <a:rPr lang="en-US" dirty="0" smtClean="0"/>
            </a:br>
            <a:endParaRPr lang="en-US" dirty="0" smtClean="0"/>
          </a:p>
          <a:p>
            <a:r>
              <a:rPr lang="en-US" b="1" dirty="0" smtClean="0"/>
              <a:t>Look-alikes </a:t>
            </a:r>
          </a:p>
          <a:p>
            <a:r>
              <a:rPr lang="en-US" b="1" dirty="0" smtClean="0"/>
              <a:t>none </a:t>
            </a:r>
          </a:p>
          <a:p>
            <a:r>
              <a:rPr lang="en-US" b="1" dirty="0" smtClean="0"/>
              <a:t>Control Recommendations </a:t>
            </a:r>
          </a:p>
          <a:p>
            <a:r>
              <a:rPr lang="en-US" dirty="0" smtClean="0"/>
              <a:t>• If you detect this species, please contact the New Jersey Department of Agriculture at 609-406-6939 and report your observation to the Strike Team. </a:t>
            </a:r>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37</a:t>
            </a:fld>
            <a:endParaRPr lang="en-US" dirty="0"/>
          </a:p>
        </p:txBody>
      </p:sp>
    </p:spTree>
    <p:extLst>
      <p:ext uri="{BB962C8B-B14F-4D97-AF65-F5344CB8AC3E}">
        <p14:creationId xmlns:p14="http://schemas.microsoft.com/office/powerpoint/2010/main" val="8366372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90C744D5-3DCD-4EB9-843F-48A8ED63EC10}" type="slidenum">
              <a:rPr lang="en-US" sz="1200">
                <a:latin typeface="+mn-lt"/>
              </a:rPr>
              <a:pPr algn="r" fontAlgn="auto">
                <a:spcBef>
                  <a:spcPts val="0"/>
                </a:spcBef>
                <a:spcAft>
                  <a:spcPts val="0"/>
                </a:spcAft>
                <a:defRPr/>
              </a:pPr>
              <a:t>38</a:t>
            </a:fld>
            <a:endParaRPr lang="en-US" sz="1200" dirty="0">
              <a:latin typeface="+mn-lt"/>
            </a:endParaRPr>
          </a:p>
        </p:txBody>
      </p:sp>
      <p:sp>
        <p:nvSpPr>
          <p:cNvPr id="49155" name="Slide Image Placeholder 1"/>
          <p:cNvSpPr>
            <a:spLocks noGrp="1" noRot="1" noChangeAspect="1" noTextEdit="1"/>
          </p:cNvSpPr>
          <p:nvPr>
            <p:ph type="sldImg"/>
          </p:nvPr>
        </p:nvSpPr>
        <p:spPr bwMode="auto">
          <a:noFill/>
          <a:ln>
            <a:solidFill>
              <a:srgbClr val="000000"/>
            </a:solidFill>
            <a:miter lim="800000"/>
            <a:headEnd/>
            <a:tailEnd/>
          </a:ln>
        </p:spPr>
      </p:sp>
      <p:sp>
        <p:nvSpPr>
          <p:cNvPr id="49156"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r>
              <a:rPr lang="en-US" dirty="0" smtClean="0"/>
              <a:t>Aquatic plants scientists call water hyacinth (</a:t>
            </a:r>
            <a:r>
              <a:rPr lang="en-US" i="1" dirty="0" err="1" smtClean="0"/>
              <a:t>Eichornia</a:t>
            </a:r>
            <a:r>
              <a:rPr lang="en-US" i="1" dirty="0" smtClean="0"/>
              <a:t> </a:t>
            </a:r>
            <a:r>
              <a:rPr lang="en-US" i="1" dirty="0" err="1" smtClean="0"/>
              <a:t>crassipes</a:t>
            </a:r>
            <a:r>
              <a:rPr lang="en-US" dirty="0" smtClean="0"/>
              <a:t> and several related species) the worst aquatic plant in the world! It is native to South America, but has been naturalized in most of the southern United States and in many of the world's subtropical and tropical climates. Water hyacinth plants have tremendous growth and reproductive rates and the free-floating mats cause substantial problems. Plant managers and water front residents spend millions of dollars per year in the United States for its management. </a:t>
            </a:r>
          </a:p>
          <a:p>
            <a:endParaRPr lang="en-US" dirty="0" smtClean="0"/>
          </a:p>
          <a:p>
            <a:r>
              <a:rPr lang="en-US" dirty="0" smtClean="0"/>
              <a:t>Free floating aquatic perennial</a:t>
            </a:r>
            <a:br>
              <a:rPr lang="en-US" dirty="0" smtClean="0"/>
            </a:br>
            <a:r>
              <a:rPr lang="en-US" dirty="0" smtClean="0"/>
              <a:t>• Grows up to 3’ tall</a:t>
            </a:r>
            <a:br>
              <a:rPr lang="en-US" dirty="0" smtClean="0"/>
            </a:br>
            <a:r>
              <a:rPr lang="en-US" dirty="0" smtClean="0"/>
              <a:t>• Roots </a:t>
            </a:r>
            <a:r>
              <a:rPr lang="en-US" b="1" dirty="0" smtClean="0"/>
              <a:t>blue-black to dark purple</a:t>
            </a:r>
            <a:r>
              <a:rPr lang="en-US" dirty="0" smtClean="0"/>
              <a:t/>
            </a:r>
            <a:br>
              <a:rPr lang="en-US" dirty="0" smtClean="0"/>
            </a:br>
            <a:r>
              <a:rPr lang="en-US" dirty="0" smtClean="0"/>
              <a:t>• Can reproduce by seeds or runners</a:t>
            </a:r>
            <a:br>
              <a:rPr lang="en-US" dirty="0" smtClean="0"/>
            </a:br>
            <a:endParaRPr lang="en-US" dirty="0" smtClean="0"/>
          </a:p>
          <a:p>
            <a:r>
              <a:rPr lang="en-US" b="1" dirty="0" smtClean="0"/>
              <a:t>Leaves </a:t>
            </a:r>
          </a:p>
          <a:p>
            <a:r>
              <a:rPr lang="en-US" dirty="0" smtClean="0"/>
              <a:t>• Thick, waxy, round leaves</a:t>
            </a:r>
            <a:br>
              <a:rPr lang="en-US" dirty="0" smtClean="0"/>
            </a:br>
            <a:r>
              <a:rPr lang="en-US" dirty="0" smtClean="0"/>
              <a:t>• 6” wide</a:t>
            </a:r>
            <a:br>
              <a:rPr lang="en-US" dirty="0" smtClean="0"/>
            </a:br>
            <a:r>
              <a:rPr lang="en-US" dirty="0" smtClean="0"/>
              <a:t>• </a:t>
            </a:r>
            <a:r>
              <a:rPr lang="en-US" b="1" dirty="0" smtClean="0"/>
              <a:t>Thick, spongy, bulbous petiole</a:t>
            </a:r>
            <a:r>
              <a:rPr lang="en-US" dirty="0" smtClean="0"/>
              <a:t> that grows up to 12” long</a:t>
            </a:r>
            <a:br>
              <a:rPr lang="en-US" dirty="0" smtClean="0"/>
            </a:br>
            <a:endParaRPr lang="en-US" dirty="0" smtClean="0"/>
          </a:p>
          <a:p>
            <a:r>
              <a:rPr lang="en-US" b="1" dirty="0" smtClean="0"/>
              <a:t>Flowers </a:t>
            </a:r>
          </a:p>
          <a:p>
            <a:r>
              <a:rPr lang="en-US" dirty="0" smtClean="0"/>
              <a:t>• Showy </a:t>
            </a:r>
            <a:r>
              <a:rPr lang="en-US" b="1" dirty="0" smtClean="0"/>
              <a:t>12” long spike</a:t>
            </a:r>
            <a:r>
              <a:rPr lang="en-US" dirty="0" smtClean="0"/>
              <a:t/>
            </a:r>
            <a:br>
              <a:rPr lang="en-US" dirty="0" smtClean="0"/>
            </a:br>
            <a:r>
              <a:rPr lang="en-US" dirty="0" smtClean="0"/>
              <a:t>• Flowers are each 2” wide, </a:t>
            </a:r>
            <a:r>
              <a:rPr lang="en-US" b="1" dirty="0" smtClean="0"/>
              <a:t>pale purple with one yellow spot</a:t>
            </a:r>
            <a:r>
              <a:rPr lang="en-US" dirty="0" smtClean="0"/>
              <a:t/>
            </a:r>
            <a:br>
              <a:rPr lang="en-US" dirty="0" smtClean="0"/>
            </a:br>
            <a:r>
              <a:rPr lang="en-US" dirty="0" smtClean="0"/>
              <a:t>• Each flower has 6 petals</a:t>
            </a:r>
            <a:br>
              <a:rPr lang="en-US" dirty="0" smtClean="0"/>
            </a:br>
            <a:endParaRPr lang="en-US" dirty="0" smtClean="0"/>
          </a:p>
          <a:p>
            <a:r>
              <a:rPr lang="en-US" b="1" dirty="0" smtClean="0"/>
              <a:t>Fruit </a:t>
            </a:r>
          </a:p>
          <a:p>
            <a:r>
              <a:rPr lang="en-US" dirty="0" smtClean="0"/>
              <a:t>• 3-celled capsule with many seeds</a:t>
            </a:r>
            <a:br>
              <a:rPr lang="en-US" dirty="0" smtClean="0"/>
            </a:br>
            <a:r>
              <a:rPr lang="en-US" dirty="0" smtClean="0"/>
              <a:t>• Fruit and seeds rarely seen</a:t>
            </a:r>
          </a:p>
          <a:p>
            <a:endParaRPr lang="en-US" dirty="0"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3E1F8F7B-CAB1-47A6-963B-93128087DA9B}" type="slidenum">
              <a:rPr lang="en-US" sz="1200">
                <a:latin typeface="+mn-lt"/>
              </a:rPr>
              <a:pPr algn="r" fontAlgn="auto">
                <a:spcBef>
                  <a:spcPts val="0"/>
                </a:spcBef>
                <a:spcAft>
                  <a:spcPts val="0"/>
                </a:spcAft>
                <a:defRPr/>
              </a:pPr>
              <a:t>38</a:t>
            </a:fld>
            <a:endParaRPr lang="en-US" sz="1200" dirty="0">
              <a:latin typeface="+mn-lt"/>
            </a:endParaRPr>
          </a:p>
        </p:txBody>
      </p:sp>
    </p:spTree>
    <p:extLst>
      <p:ext uri="{BB962C8B-B14F-4D97-AF65-F5344CB8AC3E}">
        <p14:creationId xmlns:p14="http://schemas.microsoft.com/office/powerpoint/2010/main" val="1403047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smtClean="0"/>
              <a:t>The nutria is a large, semi-aquatic rodent native to South America.</a:t>
            </a:r>
            <a:r>
              <a:rPr lang="en-US" baseline="0" dirty="0" smtClean="0"/>
              <a:t>  It </a:t>
            </a:r>
            <a:r>
              <a:rPr lang="en-US" dirty="0" smtClean="0"/>
              <a:t>was brought to the United States in 1889 for its fur.  When the nutria fur market collapsed in the 1940s, thousands of nutria were released into the wild by ranchers who could no longer afford to feed and house them.  Entrepreneurs began selling them to control noxious weeds. Wildlife agencies further expanded the range of the nutria by introducing them into new areas of the United States.  While the nutria did devour weeds and overabundant vegetation, they also destroyed native aquatic vegetation, crops, and wetland areas.</a:t>
            </a:r>
          </a:p>
          <a:p>
            <a:endParaRPr lang="en-US" dirty="0" smtClean="0"/>
          </a:p>
          <a:p>
            <a:endParaRPr lang="en-US" dirty="0" smtClean="0"/>
          </a:p>
          <a:p>
            <a:r>
              <a:rPr lang="en-US" dirty="0" smtClean="0"/>
              <a:t>Large, herbivorous, semi-aquatic rodent</a:t>
            </a:r>
            <a:br>
              <a:rPr lang="en-US" dirty="0" smtClean="0"/>
            </a:br>
            <a:r>
              <a:rPr lang="en-US" dirty="0" smtClean="0"/>
              <a:t>• Introduced to the US in 1930s and farmed for their fur</a:t>
            </a:r>
            <a:br>
              <a:rPr lang="en-US" dirty="0" smtClean="0"/>
            </a:br>
            <a:r>
              <a:rPr lang="en-US" dirty="0" smtClean="0"/>
              <a:t>• Adults weight 15 to 22 </a:t>
            </a:r>
            <a:r>
              <a:rPr lang="en-US" dirty="0" err="1" smtClean="0"/>
              <a:t>lbs</a:t>
            </a:r>
            <a:r>
              <a:rPr lang="en-US" dirty="0" smtClean="0"/>
              <a:t> (males larger than females) and 24” long (tail included).</a:t>
            </a:r>
            <a:br>
              <a:rPr lang="en-US" dirty="0" smtClean="0"/>
            </a:br>
            <a:r>
              <a:rPr lang="en-US" dirty="0" smtClean="0"/>
              <a:t>• Long, rounded, sparsely haired tail measuring 13 - 16”</a:t>
            </a:r>
            <a:br>
              <a:rPr lang="en-US" dirty="0" smtClean="0"/>
            </a:br>
            <a:r>
              <a:rPr lang="en-US" dirty="0" smtClean="0"/>
              <a:t>• </a:t>
            </a:r>
            <a:r>
              <a:rPr lang="en-US" b="1" dirty="0" smtClean="0"/>
              <a:t>Large yellow orange teeth</a:t>
            </a:r>
            <a:r>
              <a:rPr lang="en-US" dirty="0" smtClean="0"/>
              <a:t/>
            </a:r>
            <a:br>
              <a:rPr lang="en-US" dirty="0" smtClean="0"/>
            </a:br>
            <a:r>
              <a:rPr lang="en-US" dirty="0" smtClean="0"/>
              <a:t>• Life span of 8 to 10 years</a:t>
            </a:r>
            <a:br>
              <a:rPr lang="en-US" dirty="0" smtClean="0"/>
            </a:br>
            <a:r>
              <a:rPr lang="en-US" dirty="0" smtClean="0"/>
              <a:t>• Nocturnal, will feed during the day if food is scarce</a:t>
            </a:r>
            <a:br>
              <a:rPr lang="en-US" dirty="0" smtClean="0"/>
            </a:br>
            <a:r>
              <a:rPr lang="en-US" dirty="0" smtClean="0"/>
              <a:t>• Nutrias </a:t>
            </a:r>
            <a:r>
              <a:rPr lang="en-US" b="1" dirty="0" smtClean="0"/>
              <a:t>eat 25% of their body weight daily</a:t>
            </a:r>
            <a:r>
              <a:rPr lang="en-US" dirty="0" smtClean="0"/>
              <a:t>.</a:t>
            </a:r>
            <a:br>
              <a:rPr lang="en-US" dirty="0" smtClean="0"/>
            </a:br>
            <a:r>
              <a:rPr lang="en-US" dirty="0" smtClean="0"/>
              <a:t>• Eats roots, rhizomes, and tubers of plants.</a:t>
            </a:r>
            <a:br>
              <a:rPr lang="en-US" dirty="0" smtClean="0"/>
            </a:br>
            <a:r>
              <a:rPr lang="en-US" dirty="0" smtClean="0"/>
              <a:t>• Will create burrows, land nests, and platforms out of vegetation in shallow water</a:t>
            </a:r>
            <a:br>
              <a:rPr lang="en-US" dirty="0" smtClean="0"/>
            </a:br>
            <a:endParaRPr lang="en-US" dirty="0" smtClean="0"/>
          </a:p>
          <a:p>
            <a:r>
              <a:rPr lang="en-US" b="1" dirty="0" smtClean="0"/>
              <a:t>Life Cycle </a:t>
            </a:r>
          </a:p>
          <a:p>
            <a:r>
              <a:rPr lang="en-US" dirty="0" smtClean="0"/>
              <a:t>• Sexually mature after 4 months</a:t>
            </a:r>
            <a:br>
              <a:rPr lang="en-US" dirty="0" smtClean="0"/>
            </a:br>
            <a:r>
              <a:rPr lang="en-US" dirty="0" smtClean="0"/>
              <a:t>• Females average 4 to 5 offspring per pregnancy, can have 2 litters per year</a:t>
            </a:r>
            <a:br>
              <a:rPr lang="en-US" dirty="0" smtClean="0"/>
            </a:br>
            <a:r>
              <a:rPr lang="en-US" dirty="0" smtClean="0"/>
              <a:t>• Male and 2 to 3 females share a den</a:t>
            </a:r>
            <a:br>
              <a:rPr lang="en-US" dirty="0" smtClean="0"/>
            </a:br>
            <a:endParaRPr lang="en-US" dirty="0" smtClean="0"/>
          </a:p>
          <a:p>
            <a:r>
              <a:rPr lang="en-US" b="1" dirty="0" smtClean="0"/>
              <a:t>What to look for </a:t>
            </a:r>
          </a:p>
          <a:p>
            <a:r>
              <a:rPr lang="en-US" dirty="0" smtClean="0"/>
              <a:t>• Tracks show a small fore foot and a </a:t>
            </a:r>
            <a:r>
              <a:rPr lang="en-US" b="1" dirty="0" smtClean="0"/>
              <a:t>larger hind foot, 5”, with four webbed toes and a free outer toe</a:t>
            </a:r>
            <a:r>
              <a:rPr lang="en-US" dirty="0" smtClean="0"/>
              <a:t>. </a:t>
            </a:r>
            <a:r>
              <a:rPr lang="en-US" b="1" dirty="0" smtClean="0"/>
              <a:t>Tail drag marks are also seen between the footprints</a:t>
            </a:r>
            <a:r>
              <a:rPr lang="en-US" dirty="0" smtClean="0"/>
              <a:t/>
            </a:r>
            <a:br>
              <a:rPr lang="en-US" dirty="0" smtClean="0"/>
            </a:br>
            <a:r>
              <a:rPr lang="en-US" dirty="0" smtClean="0"/>
              <a:t>• Droppings dark green to black, 2” long and ½” wide, </a:t>
            </a:r>
            <a:r>
              <a:rPr lang="en-US" b="1" dirty="0" smtClean="0"/>
              <a:t>deep lines running along the droppings</a:t>
            </a:r>
          </a:p>
          <a:p>
            <a:endParaRPr lang="en-US" b="1" dirty="0" smtClean="0"/>
          </a:p>
          <a:p>
            <a:r>
              <a:rPr lang="en-US" b="1" dirty="0" smtClean="0"/>
              <a:t>Habitat </a:t>
            </a:r>
          </a:p>
          <a:p>
            <a:r>
              <a:rPr lang="en-US" dirty="0" smtClean="0"/>
              <a:t>• Wetlands, semi-aquatic environments</a:t>
            </a:r>
            <a:br>
              <a:rPr lang="en-US" dirty="0" smtClean="0"/>
            </a:br>
            <a:r>
              <a:rPr lang="en-US" dirty="0" smtClean="0"/>
              <a:t>• Prefers places with a large amount of </a:t>
            </a:r>
            <a:r>
              <a:rPr lang="en-US" b="1" dirty="0" smtClean="0"/>
              <a:t>emergent aquatic vegetation</a:t>
            </a:r>
            <a:r>
              <a:rPr lang="en-US" dirty="0" smtClean="0"/>
              <a:t/>
            </a:r>
            <a:br>
              <a:rPr lang="en-US" dirty="0" smtClean="0"/>
            </a:br>
            <a:endParaRPr lang="en-US" dirty="0" smtClean="0"/>
          </a:p>
          <a:p>
            <a:r>
              <a:rPr lang="en-US" b="1" dirty="0" smtClean="0"/>
              <a:t>Look-alikes </a:t>
            </a:r>
          </a:p>
          <a:p>
            <a:r>
              <a:rPr lang="en-US" b="1" dirty="0" smtClean="0"/>
              <a:t>beaver (</a:t>
            </a:r>
            <a:r>
              <a:rPr lang="en-US" b="1" i="1" dirty="0" smtClean="0"/>
              <a:t>Castor </a:t>
            </a:r>
            <a:r>
              <a:rPr lang="en-US" b="1" i="1" dirty="0" err="1" smtClean="0"/>
              <a:t>canadensis</a:t>
            </a:r>
            <a:r>
              <a:rPr lang="en-US" b="1" dirty="0" smtClean="0"/>
              <a:t>) </a:t>
            </a:r>
          </a:p>
          <a:p>
            <a:r>
              <a:rPr lang="en-US" dirty="0" smtClean="0"/>
              <a:t>• Native</a:t>
            </a:r>
            <a:br>
              <a:rPr lang="en-US" dirty="0" smtClean="0"/>
            </a:br>
            <a:r>
              <a:rPr lang="en-US" dirty="0" smtClean="0"/>
              <a:t>• Adults measure </a:t>
            </a:r>
            <a:r>
              <a:rPr lang="en-US" b="1" dirty="0" smtClean="0"/>
              <a:t>3’ long and weighing 44 </a:t>
            </a:r>
            <a:r>
              <a:rPr lang="en-US" b="1" dirty="0" err="1" smtClean="0"/>
              <a:t>lbs</a:t>
            </a:r>
            <a:r>
              <a:rPr lang="en-US" b="1" dirty="0" smtClean="0"/>
              <a:t> on average</a:t>
            </a:r>
            <a:r>
              <a:rPr lang="en-US" dirty="0" smtClean="0"/>
              <a:t/>
            </a:r>
            <a:br>
              <a:rPr lang="en-US" dirty="0" smtClean="0"/>
            </a:br>
            <a:r>
              <a:rPr lang="en-US" dirty="0" smtClean="0"/>
              <a:t>• </a:t>
            </a:r>
            <a:r>
              <a:rPr lang="en-US" b="1" dirty="0" smtClean="0"/>
              <a:t>Flat, wide, tail</a:t>
            </a:r>
            <a:r>
              <a:rPr lang="en-US" dirty="0" smtClean="0"/>
              <a:t/>
            </a:r>
            <a:br>
              <a:rPr lang="en-US" dirty="0" smtClean="0"/>
            </a:br>
            <a:r>
              <a:rPr lang="en-US" dirty="0" smtClean="0"/>
              <a:t>• Creates large dens out of sticks twigs and mud</a:t>
            </a:r>
            <a:br>
              <a:rPr lang="en-US" dirty="0" smtClean="0"/>
            </a:br>
            <a:endParaRPr lang="en-US" dirty="0" smtClean="0"/>
          </a:p>
          <a:p>
            <a:r>
              <a:rPr lang="en-US" b="1" dirty="0" smtClean="0"/>
              <a:t>muskrat (</a:t>
            </a:r>
            <a:r>
              <a:rPr lang="en-US" b="1" i="1" dirty="0" err="1" smtClean="0"/>
              <a:t>Ondatra</a:t>
            </a:r>
            <a:r>
              <a:rPr lang="en-US" b="1" i="1" dirty="0" smtClean="0"/>
              <a:t> </a:t>
            </a:r>
            <a:r>
              <a:rPr lang="en-US" b="1" i="1" dirty="0" err="1" smtClean="0"/>
              <a:t>zibethicus</a:t>
            </a:r>
            <a:r>
              <a:rPr lang="en-US" b="1" dirty="0" smtClean="0"/>
              <a:t>) </a:t>
            </a:r>
          </a:p>
          <a:p>
            <a:r>
              <a:rPr lang="en-US" dirty="0" smtClean="0"/>
              <a:t>• Native • Adults measure 16 - 24” long, their tail measuring 9½” long, and weight between 1½ - 4 </a:t>
            </a:r>
            <a:r>
              <a:rPr lang="en-US" dirty="0" err="1" smtClean="0"/>
              <a:t>lbs</a:t>
            </a:r>
            <a:r>
              <a:rPr lang="en-US" dirty="0" smtClean="0"/>
              <a:t/>
            </a:r>
            <a:br>
              <a:rPr lang="en-US" dirty="0" smtClean="0"/>
            </a:br>
            <a:r>
              <a:rPr lang="en-US" dirty="0" smtClean="0"/>
              <a:t>• Over winters in a den made of vegetation and mud, creates a new one each year.</a:t>
            </a:r>
            <a:br>
              <a:rPr lang="en-US" dirty="0" smtClean="0"/>
            </a:br>
            <a:r>
              <a:rPr lang="en-US" dirty="0" smtClean="0"/>
              <a:t>• </a:t>
            </a:r>
            <a:r>
              <a:rPr lang="en-US" b="1" dirty="0" smtClean="0"/>
              <a:t>Mark their territory with a musky sent</a:t>
            </a:r>
            <a:r>
              <a:rPr lang="en-US" dirty="0" smtClean="0"/>
              <a:t/>
            </a:r>
            <a:br>
              <a:rPr lang="en-US" dirty="0" smtClean="0"/>
            </a:br>
            <a:r>
              <a:rPr lang="en-US" dirty="0" smtClean="0"/>
              <a:t>• </a:t>
            </a:r>
            <a:r>
              <a:rPr lang="en-US" b="1" dirty="0" smtClean="0"/>
              <a:t>Hind foot not webbed and all toes point forward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39</a:t>
            </a:fld>
            <a:endParaRPr lang="en-US" dirty="0"/>
          </a:p>
        </p:txBody>
      </p:sp>
    </p:spTree>
    <p:extLst>
      <p:ext uri="{BB962C8B-B14F-4D97-AF65-F5344CB8AC3E}">
        <p14:creationId xmlns:p14="http://schemas.microsoft.com/office/powerpoint/2010/main" val="1653364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all know the serious impacts created by Japanese Barberry,</a:t>
            </a:r>
            <a:r>
              <a:rPr lang="en-US" baseline="0" dirty="0" smtClean="0"/>
              <a:t> </a:t>
            </a:r>
            <a:r>
              <a:rPr lang="en-US" baseline="0" dirty="0" err="1" smtClean="0"/>
              <a:t>mutiflora</a:t>
            </a:r>
            <a:r>
              <a:rPr lang="en-US" baseline="0" dirty="0" smtClean="0"/>
              <a:t> rose </a:t>
            </a:r>
            <a:r>
              <a:rPr lang="en-US" dirty="0" smtClean="0"/>
              <a:t>&amp; the 50 or so other widespread species.</a:t>
            </a:r>
            <a:endParaRPr lang="en-US" b="0" u="sng" dirty="0" smtClean="0">
              <a:solidFill>
                <a:schemeClr val="tx1"/>
              </a:solidFill>
            </a:endParaRPr>
          </a:p>
          <a:p>
            <a:endParaRPr lang="en-US" dirty="0" smtClean="0"/>
          </a:p>
          <a:p>
            <a:r>
              <a:rPr lang="en-US" dirty="0" smtClean="0"/>
              <a:t>New invasive species are constantly being introduced and</a:t>
            </a:r>
            <a:r>
              <a:rPr lang="en-US" baseline="0" dirty="0" smtClean="0"/>
              <a:t> the changes that our landscape and climate are undergoing really facilitate their spread</a:t>
            </a:r>
            <a:r>
              <a:rPr lang="en-US" dirty="0" smtClean="0"/>
              <a:t>. Please</a:t>
            </a:r>
            <a:r>
              <a:rPr lang="en-US" baseline="0" dirty="0" smtClean="0"/>
              <a:t> let us know where you find invasive species.  Download </a:t>
            </a:r>
            <a:r>
              <a:rPr lang="en-US" i="1" baseline="0" dirty="0" smtClean="0"/>
              <a:t>New Jersey </a:t>
            </a:r>
            <a:r>
              <a:rPr lang="en-US" i="1" baseline="0" dirty="0" err="1" smtClean="0"/>
              <a:t>Invasives</a:t>
            </a:r>
            <a:r>
              <a:rPr lang="en-US" i="1" baseline="0" dirty="0" smtClean="0"/>
              <a:t> </a:t>
            </a:r>
            <a:r>
              <a:rPr lang="en-US" baseline="0" dirty="0" smtClean="0"/>
              <a:t>for your smartphone or tablet – it’s free through iTunes and </a:t>
            </a:r>
            <a:r>
              <a:rPr lang="en-US" baseline="0" dirty="0" err="1" smtClean="0"/>
              <a:t>GooglePlay</a:t>
            </a:r>
            <a:r>
              <a:rPr lang="en-US" baseline="0" dirty="0" smtClean="0"/>
              <a:t>. </a:t>
            </a:r>
          </a:p>
          <a:p>
            <a:endParaRPr lang="en-US" baseline="0" dirty="0" smtClean="0"/>
          </a:p>
          <a:p>
            <a:r>
              <a:rPr lang="en-US" dirty="0" smtClean="0"/>
              <a:t>After you download the app, you simply keep an eye out for the species in it. Then send us a report when you see </a:t>
            </a:r>
            <a:r>
              <a:rPr lang="en-US" dirty="0" err="1" smtClean="0"/>
              <a:t>invasives</a:t>
            </a:r>
            <a:r>
              <a:rPr lang="en-US" dirty="0" smtClean="0"/>
              <a:t> on your land.  Members of our Technical Advisory committee will review your report to verify what you’ve found, and then your</a:t>
            </a:r>
            <a:r>
              <a:rPr lang="en-US" baseline="0" dirty="0" smtClean="0"/>
              <a:t> data </a:t>
            </a:r>
            <a:r>
              <a:rPr lang="en-US" dirty="0" smtClean="0"/>
              <a:t>will be entered into our statewide database AND the national database that is cataloguing invasive species across the United States.</a:t>
            </a:r>
          </a:p>
          <a:p>
            <a:endParaRPr lang="en-US" dirty="0" smtClean="0"/>
          </a:p>
          <a:p>
            <a:r>
              <a:rPr lang="en-US" dirty="0" smtClean="0"/>
              <a:t>Both the state and national data can be searched, queried and downloaded in a variety of formats, and the information</a:t>
            </a:r>
            <a:r>
              <a:rPr lang="en-US" baseline="0" dirty="0" smtClean="0"/>
              <a:t> you share will help</a:t>
            </a:r>
            <a:r>
              <a:rPr lang="en-US" dirty="0" smtClean="0"/>
              <a:t> us understand where</a:t>
            </a:r>
            <a:r>
              <a:rPr lang="en-US" baseline="0" dirty="0" smtClean="0"/>
              <a:t> species are spreading </a:t>
            </a:r>
            <a:r>
              <a:rPr lang="en-US" dirty="0" smtClean="0"/>
              <a:t>and identify likely locations of undetected invasive species populations.</a:t>
            </a: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40</a:t>
            </a:fld>
            <a:endParaRPr lang="en-US" dirty="0"/>
          </a:p>
        </p:txBody>
      </p:sp>
    </p:spTree>
    <p:extLst>
      <p:ext uri="{BB962C8B-B14F-4D97-AF65-F5344CB8AC3E}">
        <p14:creationId xmlns:p14="http://schemas.microsoft.com/office/powerpoint/2010/main" val="3263322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It’s important for</a:t>
            </a:r>
            <a:r>
              <a:rPr lang="en-US" baseline="0" dirty="0" smtClean="0"/>
              <a:t> all of us to speak the same language when we discuss invasive species.  </a:t>
            </a:r>
          </a:p>
          <a:p>
            <a:endParaRPr lang="en-US" baseline="0" dirty="0" smtClean="0"/>
          </a:p>
          <a:p>
            <a:r>
              <a:rPr lang="en-US" baseline="0" dirty="0" smtClean="0"/>
              <a:t>We define an invasive species as one that is</a:t>
            </a:r>
            <a:r>
              <a:rPr lang="en-US" dirty="0" smtClean="0"/>
              <a:t>:</a:t>
            </a:r>
            <a:br>
              <a:rPr lang="en-US" dirty="0" smtClean="0"/>
            </a:br>
            <a:endParaRPr lang="en-US" dirty="0" smtClean="0"/>
          </a:p>
          <a:p>
            <a:pPr marL="171450" indent="-171450">
              <a:buFont typeface="Arial" panose="020B0604020202020204" pitchFamily="34" charset="0"/>
              <a:buChar char="•"/>
            </a:pPr>
            <a:r>
              <a:rPr lang="en-US" dirty="0" smtClean="0"/>
              <a:t>not</a:t>
            </a:r>
            <a:r>
              <a:rPr lang="en-US" baseline="0" dirty="0" smtClean="0"/>
              <a:t> </a:t>
            </a:r>
            <a:r>
              <a:rPr lang="en-US" dirty="0" smtClean="0"/>
              <a:t>native (or alien) to the ecosystem under consideration and </a:t>
            </a:r>
          </a:p>
          <a:p>
            <a:pPr marL="171450" indent="-171450">
              <a:buFont typeface="Arial" panose="020B0604020202020204" pitchFamily="34" charset="0"/>
              <a:buChar char="•"/>
            </a:pPr>
            <a:r>
              <a:rPr lang="en-US" dirty="0" smtClean="0"/>
              <a:t>whose introduction causes or is likely to cause economic or environmental harm or harm to human health. </a:t>
            </a:r>
          </a:p>
          <a:p>
            <a:pPr marL="171450" indent="-171450">
              <a:buFont typeface="Arial" panose="020B0604020202020204" pitchFamily="34" charset="0"/>
              <a:buChar char="•"/>
            </a:pPr>
            <a:endParaRPr lang="en-US" dirty="0" smtClean="0"/>
          </a:p>
          <a:p>
            <a:r>
              <a:rPr lang="en-US" baseline="0" dirty="0" smtClean="0"/>
              <a:t>Broadly speaking, </a:t>
            </a:r>
            <a:r>
              <a:rPr lang="en-US" baseline="0" dirty="0" err="1" smtClean="0"/>
              <a:t>invasives</a:t>
            </a:r>
            <a:r>
              <a:rPr lang="en-US" baseline="0" dirty="0" smtClean="0"/>
              <a:t> can be divided into two categories:  emerging and widespread.  As their names suggest, emerging invasive species are those that are relatively new to an area and have not yet gained enough of a foothold (or roothold) to establish large populations across the landscape, whereas widespread invasive species have done just that.</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r>
              <a:rPr lang="en-US" sz="1200" b="0" i="0" u="none" strike="noStrike" kern="1200" baseline="0" dirty="0" smtClean="0">
                <a:solidFill>
                  <a:schemeClr val="tx1"/>
                </a:solidFill>
                <a:latin typeface="+mn-lt"/>
                <a:ea typeface="+mn-ea"/>
                <a:cs typeface="+mn-cs"/>
              </a:rPr>
              <a:t>The tens rule is a generalization of how many exotic species are likely to become invasive</a:t>
            </a:r>
          </a:p>
          <a:p>
            <a:r>
              <a:rPr lang="en-US" sz="1200" b="0" i="0" u="none" strike="noStrike" kern="1200" baseline="0" dirty="0" smtClean="0">
                <a:solidFill>
                  <a:schemeClr val="tx1"/>
                </a:solidFill>
                <a:latin typeface="+mn-lt"/>
                <a:ea typeface="+mn-ea"/>
                <a:cs typeface="+mn-cs"/>
              </a:rPr>
              <a:t>Of all exotics brought into an area about 10% will establish in wild</a:t>
            </a:r>
          </a:p>
          <a:p>
            <a:r>
              <a:rPr lang="en-US" sz="1200" b="0" i="0" u="none" strike="noStrike" kern="1200" baseline="0" dirty="0" smtClean="0">
                <a:solidFill>
                  <a:schemeClr val="tx1"/>
                </a:solidFill>
                <a:latin typeface="+mn-lt"/>
                <a:ea typeface="+mn-ea"/>
                <a:cs typeface="+mn-cs"/>
              </a:rPr>
              <a:t>Of all those established in wild about 10% will establish self- reproducing pops</a:t>
            </a:r>
          </a:p>
          <a:p>
            <a:r>
              <a:rPr lang="en-US" sz="1200" b="0" i="0" u="none" strike="noStrike" kern="1200" baseline="0" dirty="0" smtClean="0">
                <a:solidFill>
                  <a:schemeClr val="tx1"/>
                </a:solidFill>
                <a:latin typeface="+mn-lt"/>
                <a:ea typeface="+mn-ea"/>
                <a:cs typeface="+mn-cs"/>
              </a:rPr>
              <a:t>Of all self-reproducing pops, 10% will become invasive </a:t>
            </a:r>
          </a:p>
          <a:p>
            <a:r>
              <a:rPr lang="en-US" sz="1200" b="0" i="0" u="none" strike="noStrike" kern="1200" baseline="0" dirty="0" smtClean="0">
                <a:solidFill>
                  <a:schemeClr val="tx1"/>
                </a:solidFill>
                <a:latin typeface="+mn-lt"/>
                <a:ea typeface="+mn-ea"/>
                <a:cs typeface="+mn-cs"/>
              </a:rPr>
              <a:t>Thus about 1/1000 species introduced will become invasive, </a:t>
            </a:r>
            <a:r>
              <a:rPr lang="en-US" sz="1200" b="0" i="1" u="none" strike="noStrike" kern="1200" baseline="0" dirty="0" smtClean="0">
                <a:solidFill>
                  <a:schemeClr val="tx1"/>
                </a:solidFill>
                <a:latin typeface="+mn-lt"/>
                <a:ea typeface="+mn-ea"/>
                <a:cs typeface="+mn-cs"/>
              </a:rPr>
              <a:t>as a general rule of thumb </a:t>
            </a: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endParaRPr lang="en-US" dirty="0" smtClean="0"/>
          </a:p>
          <a:p>
            <a:pPr marL="171450" indent="-171450">
              <a:buFont typeface="Arial" panose="020B0604020202020204" pitchFamily="34" charset="0"/>
              <a:buChar char="•"/>
            </a:pPr>
            <a:endParaRPr lang="en-US" dirty="0" smtClean="0"/>
          </a:p>
          <a:p>
            <a:pPr marL="0" indent="0">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4</a:t>
            </a:fld>
            <a:endParaRPr lang="en-US" dirty="0"/>
          </a:p>
        </p:txBody>
      </p:sp>
    </p:spTree>
    <p:extLst>
      <p:ext uri="{BB962C8B-B14F-4D97-AF65-F5344CB8AC3E}">
        <p14:creationId xmlns:p14="http://schemas.microsoft.com/office/powerpoint/2010/main" val="33340479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By way of example, here is the entry on garlic mustard…</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The app has images, narratives,</a:t>
            </a:r>
            <a:r>
              <a:rPr lang="en-US" baseline="0" dirty="0" smtClean="0"/>
              <a:t> </a:t>
            </a: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41</a:t>
            </a:fld>
            <a:endParaRPr lang="en-US" dirty="0"/>
          </a:p>
        </p:txBody>
      </p:sp>
    </p:spTree>
    <p:extLst>
      <p:ext uri="{BB962C8B-B14F-4D97-AF65-F5344CB8AC3E}">
        <p14:creationId xmlns:p14="http://schemas.microsoft.com/office/powerpoint/2010/main" val="848875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recommendations for effective control,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a map where species have been reported</a:t>
            </a:r>
            <a:endParaRPr lang="en-US" dirty="0" smtClean="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42</a:t>
            </a:fld>
            <a:endParaRPr lang="en-US" dirty="0"/>
          </a:p>
        </p:txBody>
      </p:sp>
    </p:spTree>
    <p:extLst>
      <p:ext uri="{BB962C8B-B14F-4D97-AF65-F5344CB8AC3E}">
        <p14:creationId xmlns:p14="http://schemas.microsoft.com/office/powerpoint/2010/main" val="3244373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and a way for you to report what you’ve found.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It really only takes a minute or so.  You can even send us a picture of a plant you can’t identify – we’ll take a look and help you figure out what it is!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43</a:t>
            </a:fld>
            <a:endParaRPr lang="en-US" dirty="0"/>
          </a:p>
        </p:txBody>
      </p:sp>
    </p:spTree>
    <p:extLst>
      <p:ext uri="{BB962C8B-B14F-4D97-AF65-F5344CB8AC3E}">
        <p14:creationId xmlns:p14="http://schemas.microsoft.com/office/powerpoint/2010/main" val="77036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 also allows you to send us an email</a:t>
            </a:r>
            <a:r>
              <a:rPr lang="en-US" baseline="0" dirty="0" smtClean="0"/>
              <a:t> with questions or comments, and submit images of plants or animals that you are unable to identify.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app is a great tool – it has the </a:t>
            </a:r>
            <a:r>
              <a:rPr lang="en-US" sz="1200" kern="1200" dirty="0" smtClean="0">
                <a:solidFill>
                  <a:schemeClr val="tx1"/>
                </a:solidFill>
                <a:effectLst/>
                <a:latin typeface="+mn-lt"/>
                <a:ea typeface="+mn-ea"/>
                <a:cs typeface="+mn-cs"/>
              </a:rPr>
              <a:t>potential to revolutionize the way data is collected and vastly increase the number of people involved in invasive species control efforts in our state.  We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hope you’ll download it today and start using it immediately!</a:t>
            </a:r>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44</a:t>
            </a:fld>
            <a:endParaRPr lang="en-US" dirty="0"/>
          </a:p>
        </p:txBody>
      </p:sp>
    </p:spTree>
    <p:extLst>
      <p:ext uri="{BB962C8B-B14F-4D97-AF65-F5344CB8AC3E}">
        <p14:creationId xmlns:p14="http://schemas.microsoft.com/office/powerpoint/2010/main" val="18567224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baseline="0" dirty="0" smtClean="0"/>
              <a:t>And if you want to document your work to manage invasive species on your property, check out IPCConnect.org/</a:t>
            </a:r>
            <a:r>
              <a:rPr lang="en-US" sz="1200" b="0" baseline="0" dirty="0" err="1" smtClean="0"/>
              <a:t>NewJersey</a:t>
            </a:r>
            <a:r>
              <a:rPr lang="en-US" sz="1200" b="0" baseline="0" dirty="0" smtClean="0"/>
              <a:t>.</a:t>
            </a:r>
          </a:p>
          <a:p>
            <a:endParaRPr lang="en-US" sz="1200" b="0" baseline="0" dirty="0" smtClean="0"/>
          </a:p>
          <a:p>
            <a:r>
              <a:rPr lang="en-US" sz="1200" b="0" baseline="0" dirty="0" smtClean="0"/>
              <a:t>You can use it to keep track of all the work you do, including how much money and time you spend, and all of the information you input will </a:t>
            </a:r>
            <a:r>
              <a:rPr lang="en-US" dirty="0" smtClean="0"/>
              <a:t>facilitate improved tracking of eradication and control work, and it will provide important information that will help us evaluate the effectiveness of this work and revise the strategies and protocols we recommend for treating invasive infestations.</a:t>
            </a:r>
            <a:r>
              <a:rPr lang="en-US" sz="1200" b="0" baseline="0" dirty="0" smtClean="0"/>
              <a:t> </a:t>
            </a:r>
          </a:p>
          <a:p>
            <a:endParaRPr lang="en-US" sz="1200" b="0" baseline="0" dirty="0" smtClean="0"/>
          </a:p>
          <a:p>
            <a:r>
              <a:rPr lang="en-US" sz="1200" b="0" baseline="0" dirty="0" smtClean="0"/>
              <a:t>Like the smartphone app, it’s free.  If you’d like more information about it, please let us know.  </a:t>
            </a:r>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45</a:t>
            </a:fld>
            <a:endParaRPr lang="en-US" dirty="0"/>
          </a:p>
        </p:txBody>
      </p:sp>
    </p:spTree>
    <p:extLst>
      <p:ext uri="{BB962C8B-B14F-4D97-AF65-F5344CB8AC3E}">
        <p14:creationId xmlns:p14="http://schemas.microsoft.com/office/powerpoint/2010/main" val="1257880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baseline="0" dirty="0" smtClean="0"/>
              <a:t>Please email us if you have questions about a specific invasive species or treatment recommendation. The Strike Team is made up of really great people with scientific and technical expertise who are ready and able to provide you with the information you need to effectively integrate invasive species management into your stewardship efforts.  </a:t>
            </a:r>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46</a:t>
            </a:fld>
            <a:endParaRPr lang="en-US" dirty="0"/>
          </a:p>
        </p:txBody>
      </p:sp>
    </p:spTree>
    <p:extLst>
      <p:ext uri="{BB962C8B-B14F-4D97-AF65-F5344CB8AC3E}">
        <p14:creationId xmlns:p14="http://schemas.microsoft.com/office/powerpoint/2010/main" val="1199979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Thank you!</a:t>
            </a:r>
          </a:p>
        </p:txBody>
      </p:sp>
      <p:sp>
        <p:nvSpPr>
          <p:cNvPr id="4" name="Slide Number Placeholder 3"/>
          <p:cNvSpPr txBox="1">
            <a:spLocks noGrp="1"/>
          </p:cNvSpPr>
          <p:nvPr/>
        </p:nvSpPr>
        <p:spPr>
          <a:xfrm>
            <a:off x="3970938" y="8829967"/>
            <a:ext cx="3037840" cy="464820"/>
          </a:xfrm>
          <a:prstGeom prst="rect">
            <a:avLst/>
          </a:prstGeom>
          <a:noFill/>
        </p:spPr>
        <p:txBody>
          <a:bodyPr lIns="93177" tIns="46589" rIns="93177" bIns="46589" anchor="b"/>
          <a:lstStyle/>
          <a:p>
            <a:pPr algn="r" fontAlgn="auto">
              <a:spcBef>
                <a:spcPts val="0"/>
              </a:spcBef>
              <a:spcAft>
                <a:spcPts val="0"/>
              </a:spcAft>
              <a:defRPr/>
            </a:pPr>
            <a:fld id="{7D9D1C65-46DB-4278-B323-6FE6EADCC245}" type="slidenum">
              <a:rPr lang="en-US" sz="1200">
                <a:latin typeface="+mn-lt"/>
              </a:rPr>
              <a:pPr algn="r" fontAlgn="auto">
                <a:spcBef>
                  <a:spcPts val="0"/>
                </a:spcBef>
                <a:spcAft>
                  <a:spcPts val="0"/>
                </a:spcAft>
                <a:defRPr/>
              </a:pPr>
              <a:t>47</a:t>
            </a:fld>
            <a:endParaRPr lang="en-US" sz="1200" dirty="0">
              <a:latin typeface="+mn-lt"/>
            </a:endParaRPr>
          </a:p>
        </p:txBody>
      </p:sp>
    </p:spTree>
    <p:extLst>
      <p:ext uri="{BB962C8B-B14F-4D97-AF65-F5344CB8AC3E}">
        <p14:creationId xmlns:p14="http://schemas.microsoft.com/office/powerpoint/2010/main" val="2269376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impacts</a:t>
            </a:r>
            <a:r>
              <a:rPr lang="en-US" baseline="0" dirty="0" smtClean="0"/>
              <a:t> of invasive species are tremendous.  In fact, they pose the s</a:t>
            </a:r>
            <a:r>
              <a:rPr lang="en-US" dirty="0" smtClean="0"/>
              <a:t>econd</a:t>
            </a:r>
            <a:r>
              <a:rPr lang="en-US" baseline="0" dirty="0" smtClean="0"/>
              <a:t>-greatest threat to biodiversity worldwide – only the destruction of habitats poses a greater risk to biodiversity than invasive species do.</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Here in New Jersey, we see examples every day – a fish that preys on native fish, plants that change soil chemistry, plants that clog irrigation channels and muddle up farm equipment, insects that have the potential to wipe out huge tracts of native forests…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5</a:t>
            </a:fld>
            <a:endParaRPr lang="en-US" dirty="0"/>
          </a:p>
        </p:txBody>
      </p:sp>
    </p:spTree>
    <p:extLst>
      <p:ext uri="{BB962C8B-B14F-4D97-AF65-F5344CB8AC3E}">
        <p14:creationId xmlns:p14="http://schemas.microsoft.com/office/powerpoint/2010/main" val="1875537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6</a:t>
            </a:fld>
            <a:endParaRPr lang="en-US" dirty="0"/>
          </a:p>
        </p:txBody>
      </p:sp>
    </p:spTree>
    <p:extLst>
      <p:ext uri="{BB962C8B-B14F-4D97-AF65-F5344CB8AC3E}">
        <p14:creationId xmlns:p14="http://schemas.microsoft.com/office/powerpoint/2010/main" val="1388905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Botanists have learned that several invasive species are, by nature, highly flexible, and respond to unusual environments more quickly than do natives. And now, with the help of climate change, the </a:t>
            </a:r>
            <a:r>
              <a:rPr lang="en-US" dirty="0" err="1" smtClean="0"/>
              <a:t>invasives</a:t>
            </a:r>
            <a:r>
              <a:rPr lang="en-US" dirty="0" smtClean="0"/>
              <a:t> also reap the benefits that come with early blooming — such as shading out competitors and capturing a larger share of nutrients, water or pollinators.</a:t>
            </a:r>
            <a:br>
              <a:rPr lang="en-US" dirty="0" smtClean="0"/>
            </a:b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8</a:t>
            </a:fld>
            <a:endParaRPr lang="en-US" dirty="0"/>
          </a:p>
        </p:txBody>
      </p:sp>
    </p:spTree>
    <p:extLst>
      <p:ext uri="{BB962C8B-B14F-4D97-AF65-F5344CB8AC3E}">
        <p14:creationId xmlns:p14="http://schemas.microsoft.com/office/powerpoint/2010/main" val="128135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 is considerable evidence suggesting that future climate change will further increase the likelihood of invasion as well as the consequences of those invasions. This is largely because of the potential for complex interactions between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the impact of warming and precipitation changes on population dynamics and species distributions,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increased ecosystem disturbance (e.g. wildfire, hurricanes),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the enhanced competitiveness of some invasive plants due to elevated CO</a:t>
            </a:r>
            <a:r>
              <a:rPr lang="en-US" baseline="-25000" dirty="0" smtClean="0"/>
              <a:t>2</a:t>
            </a:r>
            <a:r>
              <a:rPr lang="en-US" dirty="0" smtClean="0"/>
              <a:t>, and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increased stress to native species and ecosystems </a:t>
            </a:r>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9</a:t>
            </a:fld>
            <a:endParaRPr lang="en-US" dirty="0"/>
          </a:p>
        </p:txBody>
      </p:sp>
    </p:spTree>
    <p:extLst>
      <p:ext uri="{BB962C8B-B14F-4D97-AF65-F5344CB8AC3E}">
        <p14:creationId xmlns:p14="http://schemas.microsoft.com/office/powerpoint/2010/main" val="463857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This diagram illustrates nicely</a:t>
            </a:r>
            <a:r>
              <a:rPr lang="en-US" baseline="0" dirty="0" smtClean="0"/>
              <a:t> the reason that our Strike Team focuses on emerging </a:t>
            </a:r>
            <a:r>
              <a:rPr lang="en-US" baseline="0" dirty="0" err="1" smtClean="0"/>
              <a:t>invasives</a:t>
            </a:r>
            <a:r>
              <a:rPr lang="en-US" baseline="0" dirty="0" smtClean="0"/>
              <a:t>, rather than those that are widespread. It shows </a:t>
            </a:r>
            <a:r>
              <a:rPr lang="en-US" dirty="0" smtClean="0"/>
              <a:t>that detection and prevention make the most sense from monetary, environmental and effectiveness perspectives. </a:t>
            </a:r>
          </a:p>
          <a:p>
            <a:endParaRPr lang="en-US" baseline="0" dirty="0" smtClean="0"/>
          </a:p>
          <a:p>
            <a:r>
              <a:rPr lang="en-US" baseline="0" dirty="0" smtClean="0"/>
              <a:t>The lower left point represents the arrival of an invasive species into a new area.  At first, the number of individuals is quite small, but the species takes advantage of its new surroundings and its population grows.  Eventually, the species is discovered, usually by a stakeholder – a scientist, an angler, a hiker, or the like.  When it is detected, if action is taken right away, eradication is usually possible – thus the green color of the diagram early on. </a:t>
            </a:r>
          </a:p>
          <a:p>
            <a:endParaRPr lang="en-US" baseline="0" dirty="0" smtClean="0"/>
          </a:p>
          <a:p>
            <a:r>
              <a:rPr lang="en-US" dirty="0" smtClean="0">
                <a:effectLst/>
              </a:rPr>
              <a:t>If steps are not taken to remove</a:t>
            </a:r>
            <a:r>
              <a:rPr lang="en-US" baseline="0" dirty="0" smtClean="0">
                <a:effectLst/>
              </a:rPr>
              <a:t> the species from the area, its population will continue to grow.  The yellow and orange colors represent this period.  Once the population becomes quite large, the public will begin to notice the species, or the effects it is having on the landscape or their health.  By this time, the species has infested such a large area that </a:t>
            </a:r>
            <a:r>
              <a:rPr lang="en-US" sz="1200" kern="1200" dirty="0" smtClean="0">
                <a:solidFill>
                  <a:schemeClr val="tx1"/>
                </a:solidFill>
                <a:effectLst/>
                <a:latin typeface="+mn-lt"/>
                <a:ea typeface="+mn-ea"/>
                <a:cs typeface="+mn-cs"/>
              </a:rPr>
              <a:t>eradication is unlikely and intense efforts are needed to eradicate and prevent further spreading of the invasive.</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As more times goes by (the red zone), the population has grown so</a:t>
            </a:r>
            <a:r>
              <a:rPr lang="en-US" sz="1200" kern="1200" baseline="0" dirty="0" smtClean="0">
                <a:solidFill>
                  <a:schemeClr val="tx1"/>
                </a:solidFill>
                <a:effectLst/>
                <a:latin typeface="+mn-lt"/>
                <a:ea typeface="+mn-ea"/>
                <a:cs typeface="+mn-cs"/>
              </a:rPr>
              <a:t> large and infested such a large area that </a:t>
            </a:r>
            <a:r>
              <a:rPr lang="en-US" sz="1200" kern="1200" dirty="0" smtClean="0">
                <a:solidFill>
                  <a:schemeClr val="tx1"/>
                </a:solidFill>
                <a:effectLst/>
                <a:latin typeface="+mn-lt"/>
                <a:ea typeface="+mn-ea"/>
                <a:cs typeface="+mn-cs"/>
              </a:rPr>
              <a:t>local control and management are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only options. </a:t>
            </a:r>
            <a:r>
              <a:rPr lang="en-US" sz="1200" kern="1200" baseline="0" dirty="0" smtClean="0">
                <a:solidFill>
                  <a:schemeClr val="tx1"/>
                </a:solidFill>
                <a:effectLst/>
                <a:latin typeface="+mn-lt"/>
                <a:ea typeface="+mn-ea"/>
                <a:cs typeface="+mn-cs"/>
              </a:rPr>
              <a:t> To understand what we mean by “local control,” think of the brown </a:t>
            </a:r>
            <a:r>
              <a:rPr lang="en-US" sz="1200" kern="1200" baseline="0" dirty="0" err="1" smtClean="0">
                <a:solidFill>
                  <a:schemeClr val="tx1"/>
                </a:solidFill>
                <a:effectLst/>
                <a:latin typeface="+mn-lt"/>
                <a:ea typeface="+mn-ea"/>
                <a:cs typeface="+mn-cs"/>
              </a:rPr>
              <a:t>marmorated</a:t>
            </a:r>
            <a:r>
              <a:rPr lang="en-US" sz="1200" kern="1200" baseline="0" dirty="0" smtClean="0">
                <a:solidFill>
                  <a:schemeClr val="tx1"/>
                </a:solidFill>
                <a:effectLst/>
                <a:latin typeface="+mn-lt"/>
                <a:ea typeface="+mn-ea"/>
                <a:cs typeface="+mn-cs"/>
              </a:rPr>
              <a:t> stink bug.  We’ve all seen these little creatures crawling up the walls in our homes or offices… they seem to be EVERYWHERE during certain weeks of the spring and fall each year.  We can hire an exterminator or vacuum them up until we no longer see them inside, but when we look out through our windows we’ll see them crawling on our screens looking for a way in.  We can eradicate them from a specific site such as a building, but they are widespread across the landscape and we are not going to eradicate them b</a:t>
            </a:r>
            <a:r>
              <a:rPr lang="en-US" dirty="0" smtClean="0"/>
              <a:t>eyond very localized</a:t>
            </a:r>
            <a:r>
              <a:rPr lang="en-US" baseline="0" dirty="0" smtClean="0"/>
              <a:t> sites.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think of widespread </a:t>
            </a:r>
            <a:r>
              <a:rPr lang="en-US" baseline="0" dirty="0" err="1" smtClean="0"/>
              <a:t>invasives</a:t>
            </a:r>
            <a:r>
              <a:rPr lang="en-US" baseline="0" dirty="0" smtClean="0"/>
              <a:t> as genies out of the bottle…  we cannot put them back inside.  New invaders, on the other hand, we can nip in the bud!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7728DB-12A8-455D-834A-D2EC8F6792A4}" type="slidenum">
              <a:rPr lang="en-US" smtClean="0"/>
              <a:pPr>
                <a:defRPr/>
              </a:pPr>
              <a:t>10</a:t>
            </a:fld>
            <a:endParaRPr lang="en-US" dirty="0"/>
          </a:p>
        </p:txBody>
      </p:sp>
    </p:spTree>
    <p:extLst>
      <p:ext uri="{BB962C8B-B14F-4D97-AF65-F5344CB8AC3E}">
        <p14:creationId xmlns:p14="http://schemas.microsoft.com/office/powerpoint/2010/main" val="2303009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240896D-6986-40F3-AB9E-F646BBC4DE66}" type="datetimeFigureOut">
              <a:rPr lang="en-US"/>
              <a:pPr>
                <a:defRPr/>
              </a:pPr>
              <a:t>6/24/2015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B68EFC-02AC-482A-BA89-4AFF6BD00C86}"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4765441-3F22-4A2C-B0C4-EC90FE1FCB06}" type="datetimeFigureOut">
              <a:rPr lang="en-US"/>
              <a:pPr>
                <a:defRPr/>
              </a:pPr>
              <a:t>6/24/2015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5AEBD3-F08C-4724-A937-E045A5BD7058}"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4DF870-27C1-4313-A398-F28ED2BD9019}" type="datetimeFigureOut">
              <a:rPr lang="en-US"/>
              <a:pPr>
                <a:defRPr/>
              </a:pPr>
              <a:t>6/24/2015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6809C3-221C-484D-AF6A-5B01A9D82D2B}"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F413BB0-2BCB-428E-BFF8-B23FA583B060}" type="datetimeFigureOut">
              <a:rPr lang="en-US"/>
              <a:pPr>
                <a:defRPr/>
              </a:pPr>
              <a:t>6/24/2015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BC0203-D354-480F-8A78-DC7F218D7D0D}"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3272E3-7C65-4F7F-B1F4-1642B9824CB8}" type="datetimeFigureOut">
              <a:rPr lang="en-US"/>
              <a:pPr>
                <a:defRPr/>
              </a:pPr>
              <a:t>6/24/2015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7BE5F7-7C05-4752-B376-5764DF26C2E0}"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57B4002-9F66-45D1-B49C-135ED4462C60}" type="datetimeFigureOut">
              <a:rPr lang="en-US"/>
              <a:pPr>
                <a:defRPr/>
              </a:pPr>
              <a:t>6/24/2015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700CF9-69B9-4C58-AC57-844EEE74AAF8}"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4E0A2CC-66A1-44BD-B391-E106E58D15F8}" type="datetimeFigureOut">
              <a:rPr lang="en-US"/>
              <a:pPr>
                <a:defRPr/>
              </a:pPr>
              <a:t>6/24/2015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331DA0-23C5-420C-B3D2-1697439AFCAA}"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594E9B0-4464-4DF9-AA14-66171C3BFBFD}" type="datetimeFigureOut">
              <a:rPr lang="en-US"/>
              <a:pPr>
                <a:defRPr/>
              </a:pPr>
              <a:t>6/24/2015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11579AB-C669-4DC5-A3E3-9154D299A9B0}"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D25F87B-133D-4715-8721-5DFD739AC47C}" type="datetimeFigureOut">
              <a:rPr lang="en-US"/>
              <a:pPr>
                <a:defRPr/>
              </a:pPr>
              <a:t>6/24/2015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EF22659-2D1D-4AB9-9533-EDC7834F3382}"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B85D364-67A9-4263-8606-E1A1AE98AE57}" type="datetimeFigureOut">
              <a:rPr lang="en-US"/>
              <a:pPr>
                <a:defRPr/>
              </a:pPr>
              <a:t>6/24/2015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CBD14CA-E983-49E1-B0AF-48A6535DF89A}"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965C94-7F33-4D3B-BD4B-9A107CB2C52B}" type="datetimeFigureOut">
              <a:rPr lang="en-US"/>
              <a:pPr>
                <a:defRPr/>
              </a:pPr>
              <a:t>6/24/2015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1B4360-42AD-4E3F-AEF6-BAC4D674A878}"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86C1F0-8933-4F15-AC6E-0484F6167E44}" type="datetimeFigureOut">
              <a:rPr lang="en-US"/>
              <a:pPr>
                <a:defRPr/>
              </a:pPr>
              <a:t>6/24/2015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DC1DDB-71C2-42FB-98D2-0F8B92E7B05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50000">
              <a:schemeClr val="accent3">
                <a:lumMod val="40000"/>
                <a:lumOff val="60000"/>
              </a:schemeClr>
            </a:gs>
            <a:gs pos="100000">
              <a:schemeClr val="accent1"/>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8D1C04F-2ACB-4A1C-980A-FA5F25FA4819}" type="datetimeFigureOut">
              <a:rPr lang="en-US"/>
              <a:pPr>
                <a:defRPr/>
              </a:pPr>
              <a:t>6/24/2015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28B4CFE-6FA5-436B-AC74-1BCE33B6251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njisst.or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http://frankenfish.com/wp-content/uploads/2010/12/northern-snakehead-description.jpg"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http://fl.biology.usgs.gov/Snakehead_circ_1251/Snakehead_1251_36a.jpg" TargetMode="Externa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0.jpg"/><Relationship Id="rId4" Type="http://schemas.openxmlformats.org/officeDocument/2006/relationships/image" Target="../media/image79.jp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99.tmp"/><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02.jp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hyperlink" Target="http://www.njisst.org/"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4.jp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Intern1\Dropbox\Strike Team shared docs\Photographs\emerging species\HEHE\hehe @ mt. holly 2012.jpg"/>
          <p:cNvPicPr>
            <a:picLocks noChangeAspect="1" noChangeArrowheads="1"/>
          </p:cNvPicPr>
          <p:nvPr/>
        </p:nvPicPr>
        <p:blipFill>
          <a:blip r:embed="rId3" cstate="print"/>
          <a:srcRect/>
          <a:stretch>
            <a:fillRect/>
          </a:stretch>
        </p:blipFill>
        <p:spPr bwMode="auto">
          <a:xfrm>
            <a:off x="-1028700" y="0"/>
            <a:ext cx="10287000" cy="6858000"/>
          </a:xfrm>
          <a:prstGeom prst="rect">
            <a:avLst/>
          </a:prstGeom>
          <a:noFill/>
          <a:ln w="9525">
            <a:noFill/>
            <a:miter lim="800000"/>
            <a:headEnd/>
            <a:tailEnd/>
          </a:ln>
        </p:spPr>
      </p:pic>
      <p:sp>
        <p:nvSpPr>
          <p:cNvPr id="2" name="Rectangle 1"/>
          <p:cNvSpPr/>
          <p:nvPr/>
        </p:nvSpPr>
        <p:spPr>
          <a:xfrm>
            <a:off x="358175" y="5791200"/>
            <a:ext cx="7814960" cy="584775"/>
          </a:xfrm>
          <a:prstGeom prst="rect">
            <a:avLst/>
          </a:prstGeom>
        </p:spPr>
        <p:txBody>
          <a:bodyPr wrap="none">
            <a:spAutoFit/>
          </a:bodyPr>
          <a:lstStyle/>
          <a:p>
            <a:r>
              <a:rPr lang="en-US" sz="3200" b="1" dirty="0" smtClean="0">
                <a:solidFill>
                  <a:schemeClr val="bg1"/>
                </a:solidFill>
                <a:latin typeface="Calibri" panose="020F0502020204030204" pitchFamily="34" charset="0"/>
              </a:rPr>
              <a:t>Invasive Species – Map Them and Zap Them!</a:t>
            </a:r>
            <a:endParaRPr lang="en-US" sz="3200" b="1" dirty="0">
              <a:solidFill>
                <a:schemeClr val="bg1"/>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lstStyle/>
          <a:p>
            <a:r>
              <a:rPr lang="en-US" sz="3600" dirty="0" smtClean="0"/>
              <a:t>New Jersey Invasive Species Strike Team:</a:t>
            </a:r>
            <a:br>
              <a:rPr lang="en-US" sz="3600" dirty="0" smtClean="0"/>
            </a:br>
            <a:r>
              <a:rPr lang="en-US" sz="3600" dirty="0" smtClean="0"/>
              <a:t>Our Role in Invasive Species Control</a:t>
            </a:r>
            <a:endParaRPr lang="en-US" sz="3600" dirty="0"/>
          </a:p>
        </p:txBody>
      </p:sp>
      <p:pic>
        <p:nvPicPr>
          <p:cNvPr id="4" name="Picture 6" descr="C:\Users\Intern1\Dropbox\Strike Team shared docs\power point presentations\invasive_curve.jpg"/>
          <p:cNvPicPr>
            <a:picLocks noGrp="1" noChangeAspect="1" noChangeArrowheads="1"/>
          </p:cNvPicPr>
          <p:nvPr>
            <p:ph idx="1"/>
          </p:nvPr>
        </p:nvPicPr>
        <p:blipFill>
          <a:blip r:embed="rId3"/>
          <a:srcRect/>
          <a:stretch>
            <a:fillRect/>
          </a:stretch>
        </p:blipFill>
        <p:spPr bwMode="auto">
          <a:xfrm>
            <a:off x="593555" y="1524000"/>
            <a:ext cx="7880690" cy="5153971"/>
          </a:xfrm>
          <a:prstGeom prst="rect">
            <a:avLst/>
          </a:prstGeom>
          <a:noFill/>
          <a:ln w="9525">
            <a:noFill/>
            <a:miter lim="800000"/>
            <a:headEnd/>
            <a:tailEnd/>
          </a:ln>
        </p:spPr>
      </p:pic>
    </p:spTree>
    <p:extLst>
      <p:ext uri="{BB962C8B-B14F-4D97-AF65-F5344CB8AC3E}">
        <p14:creationId xmlns:p14="http://schemas.microsoft.com/office/powerpoint/2010/main" val="31898829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2233" y="535245"/>
            <a:ext cx="7637475" cy="6201698"/>
          </a:xfrm>
          <a:prstGeom prst="rect">
            <a:avLst/>
          </a:prstGeom>
        </p:spPr>
        <p:txBody>
          <a:bodyPr wrap="square">
            <a:spAutoFit/>
          </a:bodyPr>
          <a:lstStyle/>
          <a:p>
            <a:r>
              <a:rPr lang="en-US" sz="2400" b="1" dirty="0"/>
              <a:t>Our Methods</a:t>
            </a:r>
          </a:p>
          <a:p>
            <a:endParaRPr lang="en-US" b="1" dirty="0" smtClean="0"/>
          </a:p>
          <a:p>
            <a:pPr>
              <a:spcAft>
                <a:spcPts val="300"/>
              </a:spcAft>
            </a:pPr>
            <a:r>
              <a:rPr lang="en-US" sz="1600" b="1" dirty="0"/>
              <a:t>Mapping, Data Analysis &amp; Reporting</a:t>
            </a:r>
          </a:p>
          <a:p>
            <a:pPr>
              <a:spcAft>
                <a:spcPts val="300"/>
              </a:spcAft>
            </a:pPr>
            <a:r>
              <a:rPr lang="en-US" sz="1400" dirty="0"/>
              <a:t>Data is mapped, analyzed &amp; shared through our web site</a:t>
            </a:r>
          </a:p>
          <a:p>
            <a:pPr>
              <a:spcAft>
                <a:spcPts val="300"/>
              </a:spcAft>
            </a:pPr>
            <a:r>
              <a:rPr lang="en-US" sz="1400" dirty="0"/>
              <a:t>Continually assess distribution &amp; densities of target species</a:t>
            </a:r>
          </a:p>
          <a:p>
            <a:pPr>
              <a:spcAft>
                <a:spcPts val="300"/>
              </a:spcAft>
            </a:pPr>
            <a:r>
              <a:rPr lang="en-US" sz="1400" dirty="0"/>
              <a:t>Identify sources &amp; trends of emerging infestations</a:t>
            </a:r>
          </a:p>
          <a:p>
            <a:pPr>
              <a:spcAft>
                <a:spcPts val="300"/>
              </a:spcAft>
            </a:pPr>
            <a:r>
              <a:rPr lang="en-US" sz="1400" dirty="0"/>
              <a:t>Provide alerts about species found in the mid‐Atlantic &amp; New England </a:t>
            </a:r>
          </a:p>
          <a:p>
            <a:pPr>
              <a:spcAft>
                <a:spcPts val="300"/>
              </a:spcAft>
            </a:pPr>
            <a:endParaRPr lang="en-US" sz="1400" b="1" dirty="0" smtClean="0"/>
          </a:p>
          <a:p>
            <a:pPr>
              <a:spcAft>
                <a:spcPts val="300"/>
              </a:spcAft>
            </a:pPr>
            <a:r>
              <a:rPr lang="en-US" sz="1400" b="1" dirty="0" smtClean="0"/>
              <a:t>Outreach</a:t>
            </a:r>
          </a:p>
          <a:p>
            <a:pPr>
              <a:spcAft>
                <a:spcPts val="300"/>
              </a:spcAft>
            </a:pPr>
            <a:r>
              <a:rPr lang="en-US" sz="1200" dirty="0"/>
              <a:t>Volunteer Ambassadors </a:t>
            </a:r>
            <a:r>
              <a:rPr lang="en-US" sz="1200" dirty="0" smtClean="0"/>
              <a:t>attend </a:t>
            </a:r>
            <a:r>
              <a:rPr lang="en-US" sz="1200" dirty="0"/>
              <a:t>community </a:t>
            </a:r>
            <a:r>
              <a:rPr lang="en-US" sz="1200" dirty="0" smtClean="0"/>
              <a:t>events</a:t>
            </a:r>
          </a:p>
          <a:p>
            <a:pPr>
              <a:spcAft>
                <a:spcPts val="300"/>
              </a:spcAft>
            </a:pPr>
            <a:r>
              <a:rPr lang="en-US" sz="1200" dirty="0" smtClean="0"/>
              <a:t>Programs for property </a:t>
            </a:r>
            <a:r>
              <a:rPr lang="en-US" sz="1200" dirty="0"/>
              <a:t>managers, elected officials, garden clubs &amp; civic </a:t>
            </a:r>
            <a:r>
              <a:rPr lang="en-US" sz="1200" dirty="0" smtClean="0"/>
              <a:t>associations</a:t>
            </a:r>
          </a:p>
          <a:p>
            <a:pPr>
              <a:spcAft>
                <a:spcPts val="300"/>
              </a:spcAft>
            </a:pPr>
            <a:r>
              <a:rPr lang="en-US" sz="1200" dirty="0"/>
              <a:t>Invasive plant buy‐backs </a:t>
            </a:r>
          </a:p>
          <a:p>
            <a:pPr>
              <a:spcAft>
                <a:spcPts val="300"/>
              </a:spcAft>
            </a:pPr>
            <a:endParaRPr lang="en-US" sz="1400" b="1" dirty="0" smtClean="0"/>
          </a:p>
          <a:p>
            <a:pPr>
              <a:spcAft>
                <a:spcPts val="300"/>
              </a:spcAft>
            </a:pPr>
            <a:r>
              <a:rPr lang="en-US" sz="1400" b="1" dirty="0" smtClean="0"/>
              <a:t>Training  </a:t>
            </a:r>
          </a:p>
          <a:p>
            <a:pPr>
              <a:spcAft>
                <a:spcPts val="300"/>
              </a:spcAft>
            </a:pPr>
            <a:r>
              <a:rPr lang="en-US" sz="1200" dirty="0" smtClean="0"/>
              <a:t>Classroom </a:t>
            </a:r>
            <a:r>
              <a:rPr lang="en-US" sz="1200" dirty="0"/>
              <a:t>&amp; Field </a:t>
            </a:r>
            <a:r>
              <a:rPr lang="en-US" sz="1200" dirty="0" smtClean="0"/>
              <a:t>Sessions teach participants to:</a:t>
            </a:r>
          </a:p>
          <a:p>
            <a:pPr>
              <a:spcAft>
                <a:spcPts val="300"/>
              </a:spcAft>
            </a:pPr>
            <a:r>
              <a:rPr lang="en-US" sz="1200" dirty="0" smtClean="0"/>
              <a:t>Identify </a:t>
            </a:r>
            <a:r>
              <a:rPr lang="en-US" sz="1200" dirty="0"/>
              <a:t>targeted </a:t>
            </a:r>
            <a:r>
              <a:rPr lang="en-US" sz="1200" dirty="0" smtClean="0"/>
              <a:t>species</a:t>
            </a:r>
          </a:p>
          <a:p>
            <a:pPr>
              <a:spcAft>
                <a:spcPts val="300"/>
              </a:spcAft>
            </a:pPr>
            <a:r>
              <a:rPr lang="en-US" sz="1200" dirty="0"/>
              <a:t>P</a:t>
            </a:r>
            <a:r>
              <a:rPr lang="en-US" sz="1200" dirty="0" smtClean="0"/>
              <a:t>roperly </a:t>
            </a:r>
            <a:r>
              <a:rPr lang="en-US" sz="1200" dirty="0"/>
              <a:t>record data about populations they </a:t>
            </a:r>
            <a:r>
              <a:rPr lang="en-US" sz="1200" dirty="0" smtClean="0"/>
              <a:t>detect</a:t>
            </a:r>
          </a:p>
          <a:p>
            <a:pPr>
              <a:spcAft>
                <a:spcPts val="300"/>
              </a:spcAft>
            </a:pPr>
            <a:r>
              <a:rPr lang="en-US" sz="1200" dirty="0" smtClean="0"/>
              <a:t>Safely </a:t>
            </a:r>
            <a:r>
              <a:rPr lang="en-US" sz="1200" dirty="0"/>
              <a:t>initiate control/eradication </a:t>
            </a:r>
            <a:r>
              <a:rPr lang="en-US" sz="1200" dirty="0" smtClean="0"/>
              <a:t>efforts</a:t>
            </a:r>
          </a:p>
          <a:p>
            <a:pPr>
              <a:spcAft>
                <a:spcPts val="300"/>
              </a:spcAft>
            </a:pPr>
            <a:endParaRPr lang="en-US" sz="1400" dirty="0"/>
          </a:p>
          <a:p>
            <a:pPr>
              <a:spcAft>
                <a:spcPts val="300"/>
              </a:spcAft>
            </a:pPr>
            <a:r>
              <a:rPr lang="en-US" sz="1400" b="1" dirty="0"/>
              <a:t>Searching (Early Detection) &amp; Eradication (Rapid Response)</a:t>
            </a:r>
          </a:p>
          <a:p>
            <a:pPr>
              <a:spcAft>
                <a:spcPts val="300"/>
              </a:spcAft>
            </a:pPr>
            <a:r>
              <a:rPr lang="en-US" sz="1200" dirty="0"/>
              <a:t>Public &amp; private land stewards search for emerging </a:t>
            </a:r>
            <a:r>
              <a:rPr lang="en-US" sz="1200" dirty="0" err="1"/>
              <a:t>invasives</a:t>
            </a:r>
            <a:endParaRPr lang="en-US" sz="1200" dirty="0"/>
          </a:p>
          <a:p>
            <a:pPr>
              <a:spcAft>
                <a:spcPts val="300"/>
              </a:spcAft>
            </a:pPr>
            <a:r>
              <a:rPr lang="en-US" sz="1200" dirty="0"/>
              <a:t>Eradication efforts take into consideration the best management practices in place for each target species</a:t>
            </a:r>
          </a:p>
          <a:p>
            <a:pPr>
              <a:spcAft>
                <a:spcPts val="300"/>
              </a:spcAft>
            </a:pPr>
            <a:r>
              <a:rPr lang="en-US" sz="1200" dirty="0"/>
              <a:t>When eradication is not fully possible, we work to contain the populations of each target species</a:t>
            </a:r>
          </a:p>
          <a:p>
            <a:pPr>
              <a:spcAft>
                <a:spcPts val="300"/>
              </a:spcAft>
            </a:pPr>
            <a:endParaRPr lang="en-US" sz="1200" dirty="0"/>
          </a:p>
          <a:p>
            <a:pPr marL="285750" indent="-285750">
              <a:spcAft>
                <a:spcPts val="300"/>
              </a:spcAft>
              <a:buFont typeface="Arial" panose="020B0604020202020204" pitchFamily="34" charset="0"/>
              <a:buChar char="•"/>
            </a:pPr>
            <a:endParaRPr lang="en-US" sz="1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22" y="3497201"/>
            <a:ext cx="1673849" cy="140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22" y="385783"/>
            <a:ext cx="1304657" cy="17375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3331" y="914400"/>
            <a:ext cx="1304657" cy="1524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8566" y="3497201"/>
            <a:ext cx="1487553" cy="16704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723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84834" y="3810000"/>
            <a:ext cx="184731" cy="369332"/>
          </a:xfrm>
          <a:prstGeom prst="rect">
            <a:avLst/>
          </a:prstGeom>
          <a:noFill/>
        </p:spPr>
        <p:txBody>
          <a:bodyPr wrap="none" rtlCol="0">
            <a:spAutoFit/>
          </a:bodyPr>
          <a:lstStyle/>
          <a:p>
            <a:endParaRPr lang="en-US" dirty="0"/>
          </a:p>
        </p:txBody>
      </p:sp>
      <p:sp>
        <p:nvSpPr>
          <p:cNvPr id="5" name="TextBox 4"/>
          <p:cNvSpPr txBox="1"/>
          <p:nvPr/>
        </p:nvSpPr>
        <p:spPr>
          <a:xfrm>
            <a:off x="0" y="152400"/>
            <a:ext cx="9143999" cy="5524589"/>
          </a:xfrm>
          <a:prstGeom prst="rect">
            <a:avLst/>
          </a:prstGeom>
          <a:noFill/>
        </p:spPr>
        <p:txBody>
          <a:bodyPr wrap="square" rIns="91440" rtlCol="0">
            <a:spAutoFit/>
          </a:bodyPr>
          <a:lstStyle/>
          <a:p>
            <a:r>
              <a:rPr lang="en-US" sz="2000" b="1" dirty="0"/>
              <a:t>Collaboration is Key</a:t>
            </a:r>
          </a:p>
          <a:p>
            <a:endParaRPr lang="en-US" b="1" dirty="0"/>
          </a:p>
          <a:p>
            <a:r>
              <a:rPr lang="en-US" b="1" dirty="0"/>
              <a:t>Our Team</a:t>
            </a:r>
          </a:p>
          <a:p>
            <a:endParaRPr lang="en-US" sz="800" b="1" dirty="0"/>
          </a:p>
          <a:p>
            <a:r>
              <a:rPr lang="en-US" sz="1600" b="1" dirty="0"/>
              <a:t>Over </a:t>
            </a:r>
            <a:r>
              <a:rPr lang="en-US" sz="1600" b="1" dirty="0" smtClean="0"/>
              <a:t>200 </a:t>
            </a:r>
            <a:r>
              <a:rPr lang="en-US" sz="1600" b="1" dirty="0"/>
              <a:t>Partners Representing </a:t>
            </a:r>
          </a:p>
          <a:p>
            <a:pPr marL="182880" indent="-182880">
              <a:buFont typeface="Wingdings" panose="05000000000000000000" pitchFamily="2" charset="2"/>
              <a:buChar char="Ø"/>
            </a:pPr>
            <a:r>
              <a:rPr lang="en-US" sz="1200" dirty="0" smtClean="0"/>
              <a:t>all </a:t>
            </a:r>
            <a:r>
              <a:rPr lang="en-US" sz="1200" dirty="0"/>
              <a:t>levels of government</a:t>
            </a:r>
          </a:p>
          <a:p>
            <a:pPr marL="182880" indent="-182880">
              <a:buFont typeface="Wingdings" panose="05000000000000000000" pitchFamily="2" charset="2"/>
              <a:buChar char="Ø"/>
            </a:pPr>
            <a:r>
              <a:rPr lang="en-US" sz="1200" dirty="0"/>
              <a:t>non-profit conservation groups</a:t>
            </a:r>
          </a:p>
          <a:p>
            <a:pPr marL="182880" indent="-182880">
              <a:buFont typeface="Wingdings" panose="05000000000000000000" pitchFamily="2" charset="2"/>
              <a:buChar char="Ø"/>
            </a:pPr>
            <a:r>
              <a:rPr lang="en-US" sz="1200" dirty="0"/>
              <a:t>consulting foresters and related businesses</a:t>
            </a:r>
          </a:p>
          <a:p>
            <a:pPr marL="182880" indent="-182880">
              <a:buFont typeface="Wingdings" panose="05000000000000000000" pitchFamily="2" charset="2"/>
              <a:buChar char="Ø"/>
            </a:pPr>
            <a:r>
              <a:rPr lang="en-US" sz="1200" dirty="0"/>
              <a:t>private </a:t>
            </a:r>
            <a:r>
              <a:rPr lang="en-US" sz="1200" dirty="0" smtClean="0"/>
              <a:t>individuals</a:t>
            </a:r>
            <a:endParaRPr lang="en-US" sz="1200" dirty="0"/>
          </a:p>
          <a:p>
            <a:endParaRPr lang="en-US" sz="1600" b="1" dirty="0" smtClean="0"/>
          </a:p>
          <a:p>
            <a:r>
              <a:rPr lang="en-US" sz="1200" b="1" dirty="0" smtClean="0"/>
              <a:t>Staff</a:t>
            </a:r>
          </a:p>
          <a:p>
            <a:r>
              <a:rPr lang="en-US" sz="1050" dirty="0" smtClean="0"/>
              <a:t>Susan Brookman, Executive Director</a:t>
            </a:r>
          </a:p>
          <a:p>
            <a:endParaRPr lang="en-US" sz="1600" b="1" u="sng" dirty="0" smtClean="0"/>
          </a:p>
          <a:p>
            <a:r>
              <a:rPr lang="en-US" sz="1200" b="1" dirty="0" smtClean="0"/>
              <a:t>Contractors</a:t>
            </a:r>
            <a:endParaRPr lang="en-US" sz="1200" b="1" dirty="0"/>
          </a:p>
          <a:p>
            <a:r>
              <a:rPr lang="en-US" sz="1050" dirty="0" smtClean="0"/>
              <a:t>Mike </a:t>
            </a:r>
            <a:r>
              <a:rPr lang="en-US" sz="1050" dirty="0"/>
              <a:t>Van Clef, Science Director</a:t>
            </a:r>
          </a:p>
          <a:p>
            <a:r>
              <a:rPr lang="en-US" sz="1050" dirty="0" smtClean="0"/>
              <a:t>Jim </a:t>
            </a:r>
            <a:r>
              <a:rPr lang="en-US" sz="1050" dirty="0"/>
              <a:t>Hansen, GIS </a:t>
            </a:r>
            <a:r>
              <a:rPr lang="en-US" sz="1050" dirty="0" smtClean="0"/>
              <a:t>Director</a:t>
            </a:r>
          </a:p>
          <a:p>
            <a:r>
              <a:rPr lang="en-US" sz="1050" dirty="0" smtClean="0"/>
              <a:t>Friends of Hopewell Valley Open Space, Technical Specialists</a:t>
            </a:r>
          </a:p>
          <a:p>
            <a:r>
              <a:rPr lang="en-US" sz="1050" dirty="0" smtClean="0"/>
              <a:t>New Jersey Audubon, Project Coordinators</a:t>
            </a:r>
            <a:endParaRPr lang="en-US" sz="1600" dirty="0" smtClean="0"/>
          </a:p>
          <a:p>
            <a:endParaRPr lang="en-US" sz="1600" dirty="0" smtClean="0"/>
          </a:p>
          <a:p>
            <a:r>
              <a:rPr lang="en-US" sz="1200" b="1" dirty="0" smtClean="0"/>
              <a:t>Board </a:t>
            </a:r>
            <a:r>
              <a:rPr lang="en-US" sz="1200" b="1" dirty="0"/>
              <a:t>of </a:t>
            </a:r>
            <a:r>
              <a:rPr lang="en-US" sz="1200" b="1" dirty="0" smtClean="0"/>
              <a:t>Directors</a:t>
            </a:r>
          </a:p>
          <a:p>
            <a:r>
              <a:rPr lang="en-US" sz="1050" dirty="0" smtClean="0"/>
              <a:t>Jon </a:t>
            </a:r>
            <a:r>
              <a:rPr lang="en-US" sz="1050" dirty="0" err="1"/>
              <a:t>Wagar</a:t>
            </a:r>
            <a:r>
              <a:rPr lang="en-US" sz="1050" dirty="0"/>
              <a:t>, Director of Operations for Duke Farms</a:t>
            </a:r>
          </a:p>
          <a:p>
            <a:r>
              <a:rPr lang="en-US" sz="1050" dirty="0"/>
              <a:t>Ken </a:t>
            </a:r>
            <a:r>
              <a:rPr lang="en-US" sz="1050" dirty="0" err="1"/>
              <a:t>Klipstein</a:t>
            </a:r>
            <a:r>
              <a:rPr lang="en-US" sz="1050" dirty="0"/>
              <a:t>, Director of Watershed Protection, New Jersey Water Supply Authority</a:t>
            </a:r>
          </a:p>
          <a:p>
            <a:r>
              <a:rPr lang="en-US" sz="1050" dirty="0" err="1"/>
              <a:t>Alda</a:t>
            </a:r>
            <a:r>
              <a:rPr lang="en-US" sz="1050" dirty="0"/>
              <a:t> </a:t>
            </a:r>
            <a:r>
              <a:rPr lang="en-US" sz="1050" dirty="0" err="1"/>
              <a:t>Krinsman</a:t>
            </a:r>
            <a:r>
              <a:rPr lang="en-US" sz="1050" dirty="0"/>
              <a:t>, Attorney (Retired)</a:t>
            </a:r>
          </a:p>
          <a:p>
            <a:r>
              <a:rPr lang="en-US" sz="1050" dirty="0" smtClean="0"/>
              <a:t>Keri </a:t>
            </a:r>
            <a:r>
              <a:rPr lang="en-US" sz="1050" dirty="0" err="1"/>
              <a:t>Benscoter</a:t>
            </a:r>
            <a:r>
              <a:rPr lang="en-US" sz="1050" dirty="0"/>
              <a:t>, Resource Management Specialist, Highlands Water Protection and Planning Council</a:t>
            </a:r>
          </a:p>
          <a:p>
            <a:r>
              <a:rPr lang="en-US" sz="1050" dirty="0"/>
              <a:t>Randy Santoro, Principal Member of Technical Staff, </a:t>
            </a:r>
            <a:r>
              <a:rPr lang="en-US" sz="1050" dirty="0" smtClean="0"/>
              <a:t>AT&amp;T</a:t>
            </a:r>
          </a:p>
          <a:p>
            <a:endParaRPr lang="en-US" sz="1050" dirty="0"/>
          </a:p>
          <a:p>
            <a:pPr algn="l"/>
            <a:endParaRPr lang="en-US" sz="1200" b="1" dirty="0" smtClean="0"/>
          </a:p>
          <a:p>
            <a:r>
              <a:rPr lang="en-US" sz="1200" b="1" dirty="0" smtClean="0"/>
              <a:t>Technical Advisory Committee</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975" y="2667000"/>
            <a:ext cx="2105825" cy="1442271"/>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452" y="704769"/>
            <a:ext cx="1629173" cy="1409861"/>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81000" y="2743200"/>
            <a:ext cx="1828800" cy="1442271"/>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84628" y="533400"/>
            <a:ext cx="1168400" cy="1752600"/>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
        <p:nvSpPr>
          <p:cNvPr id="2" name="Rectangle 1"/>
          <p:cNvSpPr/>
          <p:nvPr/>
        </p:nvSpPr>
        <p:spPr>
          <a:xfrm>
            <a:off x="0" y="5486400"/>
            <a:ext cx="9144000" cy="1708160"/>
          </a:xfrm>
          <a:prstGeom prst="rect">
            <a:avLst/>
          </a:prstGeom>
        </p:spPr>
        <p:txBody>
          <a:bodyPr wrap="square" numCol="2">
            <a:spAutoFit/>
          </a:bodyPr>
          <a:lstStyle/>
          <a:p>
            <a:r>
              <a:rPr lang="en-US" sz="1050" dirty="0"/>
              <a:t>Thom Almendinger, Duke Farms</a:t>
            </a:r>
          </a:p>
          <a:p>
            <a:r>
              <a:rPr lang="en-US" sz="1050" dirty="0"/>
              <a:t>Bruce Barbour, Rutgers Cooperative Extension</a:t>
            </a:r>
          </a:p>
          <a:p>
            <a:r>
              <a:rPr lang="en-US" sz="1050" dirty="0"/>
              <a:t>Kerry </a:t>
            </a:r>
            <a:r>
              <a:rPr lang="en-US" sz="1050" dirty="0" err="1"/>
              <a:t>Barringer</a:t>
            </a:r>
            <a:r>
              <a:rPr lang="en-US" sz="1050" dirty="0"/>
              <a:t>, Board Member – Flora of North America Association</a:t>
            </a:r>
          </a:p>
          <a:p>
            <a:r>
              <a:rPr lang="en-US" sz="1050" dirty="0"/>
              <a:t>Jeanette Bowers-Altman, NJ Division of Fish &amp; Wildlife</a:t>
            </a:r>
          </a:p>
          <a:p>
            <a:r>
              <a:rPr lang="en-US" sz="1050" dirty="0"/>
              <a:t>Chris Doyle, Allied </a:t>
            </a:r>
            <a:r>
              <a:rPr lang="en-US" sz="1050" dirty="0" smtClean="0"/>
              <a:t>Biological</a:t>
            </a:r>
          </a:p>
          <a:p>
            <a:endParaRPr lang="en-US" sz="1050" dirty="0"/>
          </a:p>
          <a:p>
            <a:endParaRPr lang="en-US" sz="1050" dirty="0" smtClean="0"/>
          </a:p>
          <a:p>
            <a:endParaRPr lang="en-US" sz="1050" dirty="0"/>
          </a:p>
          <a:p>
            <a:endParaRPr lang="en-US" sz="1050" dirty="0" smtClean="0"/>
          </a:p>
          <a:p>
            <a:endParaRPr lang="en-US" sz="1050" dirty="0"/>
          </a:p>
          <a:p>
            <a:r>
              <a:rPr lang="en-US" sz="1050" dirty="0"/>
              <a:t>Art </a:t>
            </a:r>
            <a:r>
              <a:rPr lang="en-US" sz="1050" dirty="0" err="1"/>
              <a:t>Gover</a:t>
            </a:r>
            <a:r>
              <a:rPr lang="en-US" sz="1050" dirty="0"/>
              <a:t>, The Pennsylvania State University</a:t>
            </a:r>
          </a:p>
          <a:p>
            <a:r>
              <a:rPr lang="en-US" sz="1050" dirty="0"/>
              <a:t>Larry </a:t>
            </a:r>
            <a:r>
              <a:rPr lang="en-US" sz="1050" dirty="0" err="1"/>
              <a:t>Herrighty</a:t>
            </a:r>
            <a:r>
              <a:rPr lang="en-US" sz="1050" dirty="0"/>
              <a:t>, NJ Division of Fish &amp; Wildlife</a:t>
            </a:r>
          </a:p>
          <a:p>
            <a:r>
              <a:rPr lang="en-US" sz="1050" dirty="0"/>
              <a:t>Mark Mayer, NJ Department of Agriculture</a:t>
            </a:r>
          </a:p>
          <a:p>
            <a:r>
              <a:rPr lang="en-US" sz="1050" dirty="0"/>
              <a:t>Christopher Smith, NJ Division of Fish &amp; Wildlife</a:t>
            </a:r>
          </a:p>
          <a:p>
            <a:r>
              <a:rPr lang="en-US" sz="1050" dirty="0"/>
              <a:t>Robert </a:t>
            </a:r>
            <a:r>
              <a:rPr lang="en-US" sz="1050" dirty="0" err="1"/>
              <a:t>Somes</a:t>
            </a:r>
            <a:r>
              <a:rPr lang="en-US" sz="1050" dirty="0"/>
              <a:t>, NJ Division of Fish &amp; Wildlife</a:t>
            </a:r>
          </a:p>
        </p:txBody>
      </p:sp>
    </p:spTree>
    <p:extLst>
      <p:ext uri="{BB962C8B-B14F-4D97-AF65-F5344CB8AC3E}">
        <p14:creationId xmlns:p14="http://schemas.microsoft.com/office/powerpoint/2010/main" val="17030104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FFFFFF"/>
                  </a:outerShdw>
                </a:effectLst>
                <a:latin typeface="Arial Black" pitchFamily="34" charset="0"/>
                <a:cs typeface="Arial" pitchFamily="34" charset="0"/>
              </a:rPr>
              <a:t>2015 Target Species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1"/>
            <a:ext cx="8229600" cy="1828800"/>
          </a:xfrm>
        </p:spPr>
        <p:txBody>
          <a:bodyPr/>
          <a:lstStyle/>
          <a:p>
            <a:pPr marL="0" indent="0" algn="ctr">
              <a:buNone/>
            </a:pPr>
            <a:r>
              <a:rPr lang="en-US" b="1" dirty="0" smtClean="0">
                <a:solidFill>
                  <a:srgbClr val="FF0000"/>
                </a:solidFill>
              </a:rPr>
              <a:t>134 species</a:t>
            </a:r>
          </a:p>
          <a:p>
            <a:pPr marL="0" indent="0" algn="ctr">
              <a:buNone/>
            </a:pPr>
            <a:r>
              <a:rPr lang="en-US" sz="2400" b="1" dirty="0" smtClean="0"/>
              <a:t>94 plants</a:t>
            </a:r>
          </a:p>
          <a:p>
            <a:pPr marL="0" indent="0" algn="ctr">
              <a:buNone/>
            </a:pPr>
            <a:r>
              <a:rPr lang="en-US" sz="2400" b="1" dirty="0" smtClean="0"/>
              <a:t>40 “other”</a:t>
            </a:r>
            <a:endParaRPr lang="en-US" sz="1200" b="1" dirty="0" smtClean="0"/>
          </a:p>
          <a:p>
            <a:pPr marL="914400" lvl="2" indent="0" algn="ctr">
              <a:buNone/>
            </a:pPr>
            <a:r>
              <a:rPr lang="en-US" sz="1200" dirty="0"/>
              <a:t>1 bird, 11 fish, 15 insects, 2 mammals, 5 mollusks, 5 pathogens and 1 reptile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810000"/>
            <a:ext cx="3010948" cy="2296287"/>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505200"/>
            <a:ext cx="2324100" cy="3048000"/>
          </a:xfrm>
          <a:prstGeom prst="rect">
            <a:avLst/>
          </a:prstGeom>
          <a:ln>
            <a:solidFill>
              <a:schemeClr val="tx1"/>
            </a:solidFill>
          </a:ln>
        </p:spPr>
      </p:pic>
      <p:sp>
        <p:nvSpPr>
          <p:cNvPr id="9" name="TextBox 4"/>
          <p:cNvSpPr txBox="1">
            <a:spLocks noChangeArrowheads="1"/>
          </p:cNvSpPr>
          <p:nvPr/>
        </p:nvSpPr>
        <p:spPr bwMode="auto">
          <a:xfrm>
            <a:off x="2298229" y="6219065"/>
            <a:ext cx="115768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sz="1100" dirty="0" smtClean="0"/>
              <a:t>Giant Hogweed</a:t>
            </a:r>
            <a:endParaRPr lang="en-US" sz="1100" dirty="0"/>
          </a:p>
        </p:txBody>
      </p:sp>
    </p:spTree>
    <p:extLst>
      <p:ext uri="{BB962C8B-B14F-4D97-AF65-F5344CB8AC3E}">
        <p14:creationId xmlns:p14="http://schemas.microsoft.com/office/powerpoint/2010/main" val="1274998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8584" y="1372323"/>
            <a:ext cx="7678616" cy="2277547"/>
          </a:xfrm>
          <a:prstGeom prst="rect">
            <a:avLst/>
          </a:prstGeom>
        </p:spPr>
        <p:txBody>
          <a:bodyPr wrap="square">
            <a:spAutoFit/>
          </a:bodyPr>
          <a:lstStyle/>
          <a:p>
            <a:r>
              <a:rPr lang="en-US" b="1" dirty="0" smtClean="0">
                <a:latin typeface="+mn-lt"/>
              </a:rPr>
              <a:t>3-year project to </a:t>
            </a:r>
            <a:r>
              <a:rPr lang="en-US" b="1" dirty="0">
                <a:latin typeface="+mn-lt"/>
              </a:rPr>
              <a:t>improve forest </a:t>
            </a:r>
            <a:r>
              <a:rPr lang="en-US" b="1" dirty="0" smtClean="0">
                <a:latin typeface="+mn-lt"/>
              </a:rPr>
              <a:t>health in New Jersey</a:t>
            </a:r>
          </a:p>
          <a:p>
            <a:pPr algn="l"/>
            <a:endParaRPr lang="en-US" dirty="0">
              <a:latin typeface="+mn-lt"/>
            </a:endParaRPr>
          </a:p>
          <a:p>
            <a:pPr marL="285750" indent="-285750" algn="l">
              <a:buFont typeface="Arial" panose="020B0604020202020204" pitchFamily="34" charset="0"/>
              <a:buChar char="•"/>
            </a:pPr>
            <a:r>
              <a:rPr lang="en-US" dirty="0" smtClean="0">
                <a:latin typeface="+mn-lt"/>
              </a:rPr>
              <a:t>Focus stewardship efforts </a:t>
            </a:r>
            <a:r>
              <a:rPr lang="en-US" dirty="0">
                <a:latin typeface="+mn-lt"/>
              </a:rPr>
              <a:t>on high priority forest sites </a:t>
            </a:r>
            <a:endParaRPr lang="en-US" dirty="0" smtClean="0">
              <a:latin typeface="+mn-lt"/>
            </a:endParaRPr>
          </a:p>
          <a:p>
            <a:pPr marL="285750" indent="-285750" algn="l">
              <a:buFont typeface="Arial" panose="020B0604020202020204" pitchFamily="34" charset="0"/>
              <a:buChar char="•"/>
            </a:pPr>
            <a:r>
              <a:rPr lang="en-US" dirty="0">
                <a:latin typeface="+mn-lt"/>
              </a:rPr>
              <a:t>G</a:t>
            </a:r>
            <a:r>
              <a:rPr lang="en-US" dirty="0" smtClean="0">
                <a:latin typeface="+mn-lt"/>
              </a:rPr>
              <a:t>ain a more </a:t>
            </a:r>
            <a:r>
              <a:rPr lang="en-US" dirty="0">
                <a:latin typeface="+mn-lt"/>
              </a:rPr>
              <a:t>accurate picture of invasive plant </a:t>
            </a:r>
            <a:r>
              <a:rPr lang="en-US" dirty="0" smtClean="0">
                <a:latin typeface="+mn-lt"/>
              </a:rPr>
              <a:t>distributions &amp; densities</a:t>
            </a:r>
          </a:p>
          <a:p>
            <a:pPr marL="285750" indent="-285750" algn="l">
              <a:buFont typeface="Arial" panose="020B0604020202020204" pitchFamily="34" charset="0"/>
              <a:buChar char="•"/>
            </a:pPr>
            <a:r>
              <a:rPr lang="en-US" dirty="0" smtClean="0">
                <a:latin typeface="+mn-lt"/>
              </a:rPr>
              <a:t>Enhance database &amp; enable </a:t>
            </a:r>
            <a:r>
              <a:rPr lang="en-US" dirty="0">
                <a:latin typeface="+mn-lt"/>
              </a:rPr>
              <a:t>partners to learn more </a:t>
            </a:r>
            <a:r>
              <a:rPr lang="en-US" dirty="0" smtClean="0">
                <a:latin typeface="+mn-lt"/>
              </a:rPr>
              <a:t>about regional </a:t>
            </a:r>
            <a:r>
              <a:rPr lang="en-US" dirty="0">
                <a:latin typeface="+mn-lt"/>
              </a:rPr>
              <a:t>invasive species threats </a:t>
            </a:r>
            <a:r>
              <a:rPr lang="en-US" dirty="0" smtClean="0">
                <a:latin typeface="+mn-lt"/>
              </a:rPr>
              <a:t>&amp; management strategies</a:t>
            </a:r>
          </a:p>
          <a:p>
            <a:pPr marL="285750" indent="-285750" algn="l">
              <a:buFont typeface="Arial" panose="020B0604020202020204" pitchFamily="34" charset="0"/>
              <a:buChar char="•"/>
            </a:pPr>
            <a:r>
              <a:rPr lang="en-US" dirty="0" smtClean="0">
                <a:latin typeface="+mn-lt"/>
              </a:rPr>
              <a:t>Initiate campaign amongst landscapers to </a:t>
            </a:r>
            <a:r>
              <a:rPr lang="en-US" sz="1600" dirty="0" smtClean="0">
                <a:latin typeface="+mn-lt"/>
              </a:rPr>
              <a:t>promote the voluntary </a:t>
            </a:r>
            <a:r>
              <a:rPr lang="en-US" sz="1600" dirty="0">
                <a:latin typeface="+mn-lt"/>
              </a:rPr>
              <a:t>restriction of invasive </a:t>
            </a:r>
            <a:r>
              <a:rPr lang="en-US" sz="1600" dirty="0" smtClean="0">
                <a:latin typeface="+mn-lt"/>
              </a:rPr>
              <a:t>plants</a:t>
            </a:r>
            <a:endParaRPr lang="en-US" sz="1600" dirty="0">
              <a:latin typeface="+mn-lt"/>
            </a:endParaRPr>
          </a:p>
        </p:txBody>
      </p:sp>
      <p:sp>
        <p:nvSpPr>
          <p:cNvPr id="3" name="TextBox 2"/>
          <p:cNvSpPr txBox="1"/>
          <p:nvPr/>
        </p:nvSpPr>
        <p:spPr>
          <a:xfrm>
            <a:off x="0" y="609600"/>
            <a:ext cx="9144000" cy="461665"/>
          </a:xfrm>
          <a:prstGeom prst="rect">
            <a:avLst/>
          </a:prstGeom>
          <a:noFill/>
        </p:spPr>
        <p:txBody>
          <a:bodyPr wrap="square" rtlCol="0">
            <a:spAutoFit/>
          </a:bodyPr>
          <a:lstStyle/>
          <a:p>
            <a:r>
              <a:rPr lang="en-US" sz="2400" b="1" dirty="0" smtClean="0">
                <a:latin typeface="+mn-lt"/>
              </a:rPr>
              <a:t>Forest Health Initiative</a:t>
            </a:r>
            <a:endParaRPr lang="en-US" sz="2400" b="1" dirty="0">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20335"/>
            <a:ext cx="1338290" cy="150185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3937419"/>
            <a:ext cx="3650640" cy="275120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4250" y="3926868"/>
            <a:ext cx="3650640" cy="2751207"/>
          </a:xfrm>
          <a:prstGeom prst="rect">
            <a:avLst/>
          </a:prstGeom>
        </p:spPr>
      </p:pic>
    </p:spTree>
    <p:extLst>
      <p:ext uri="{BB962C8B-B14F-4D97-AF65-F5344CB8AC3E}">
        <p14:creationId xmlns:p14="http://schemas.microsoft.com/office/powerpoint/2010/main" val="17109458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668" y="576947"/>
            <a:ext cx="3657600" cy="584775"/>
          </a:xfrm>
          <a:prstGeom prst="rect">
            <a:avLst/>
          </a:prstGeom>
          <a:noFill/>
        </p:spPr>
        <p:txBody>
          <a:bodyPr wrap="square" rtlCol="0">
            <a:spAutoFit/>
          </a:bodyPr>
          <a:lstStyle/>
          <a:p>
            <a:r>
              <a:rPr lang="en-US" sz="3200" dirty="0" smtClean="0">
                <a:latin typeface="+mn-lt"/>
              </a:rPr>
              <a:t>Forest Invaders</a:t>
            </a:r>
            <a:endParaRPr lang="en-US" sz="3200" dirty="0">
              <a:latin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700" y="1598092"/>
            <a:ext cx="3076232" cy="4101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52400" y="5699735"/>
            <a:ext cx="1676400" cy="369332"/>
          </a:xfrm>
          <a:prstGeom prst="rect">
            <a:avLst/>
          </a:prstGeom>
          <a:noFill/>
        </p:spPr>
        <p:txBody>
          <a:bodyPr wrap="square" rtlCol="0">
            <a:spAutoFit/>
          </a:bodyPr>
          <a:lstStyle/>
          <a:p>
            <a:r>
              <a:rPr lang="en-US" dirty="0">
                <a:latin typeface="+mn-lt"/>
              </a:rPr>
              <a:t>h</a:t>
            </a:r>
            <a:r>
              <a:rPr lang="en-US" dirty="0" smtClean="0">
                <a:latin typeface="+mn-lt"/>
              </a:rPr>
              <a:t>ardy kiwi - 0</a:t>
            </a:r>
            <a:endParaRPr lang="en-US" dirty="0">
              <a:latin typeface="+mn-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56" y="933845"/>
            <a:ext cx="32512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4141942" y="457595"/>
            <a:ext cx="2385140" cy="369332"/>
          </a:xfrm>
          <a:prstGeom prst="rect">
            <a:avLst/>
          </a:prstGeom>
        </p:spPr>
        <p:txBody>
          <a:bodyPr wrap="none">
            <a:spAutoFit/>
          </a:bodyPr>
          <a:lstStyle/>
          <a:p>
            <a:r>
              <a:rPr lang="en-US" dirty="0" err="1">
                <a:latin typeface="+mn-lt"/>
              </a:rPr>
              <a:t>d</a:t>
            </a:r>
            <a:r>
              <a:rPr lang="en-US" dirty="0" err="1" smtClean="0">
                <a:latin typeface="+mn-lt"/>
              </a:rPr>
              <a:t>oublefile</a:t>
            </a:r>
            <a:r>
              <a:rPr lang="en-US" dirty="0" smtClean="0">
                <a:latin typeface="+mn-lt"/>
              </a:rPr>
              <a:t> viburnum - 0</a:t>
            </a:r>
            <a:endParaRPr lang="en-US" dirty="0">
              <a:latin typeface="+mn-lt"/>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2914" y="3398067"/>
            <a:ext cx="3886200" cy="29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3728205" y="6338539"/>
            <a:ext cx="2453973" cy="369332"/>
          </a:xfrm>
          <a:prstGeom prst="rect">
            <a:avLst/>
          </a:prstGeom>
          <a:noFill/>
        </p:spPr>
        <p:txBody>
          <a:bodyPr wrap="square" rtlCol="0">
            <a:spAutoFit/>
          </a:bodyPr>
          <a:lstStyle/>
          <a:p>
            <a:r>
              <a:rPr lang="en-US" dirty="0" err="1">
                <a:latin typeface="+mn-lt"/>
              </a:rPr>
              <a:t>w</a:t>
            </a:r>
            <a:r>
              <a:rPr lang="en-US" dirty="0" err="1" smtClean="0">
                <a:latin typeface="+mn-lt"/>
              </a:rPr>
              <a:t>intercreeper</a:t>
            </a:r>
            <a:r>
              <a:rPr lang="en-US" dirty="0" smtClean="0">
                <a:latin typeface="+mn-lt"/>
              </a:rPr>
              <a:t> - 2</a:t>
            </a:r>
            <a:endParaRPr lang="en-US" dirty="0">
              <a:latin typeface="+mn-lt"/>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2179" y="1405123"/>
            <a:ext cx="2654685" cy="353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6705600" y="978972"/>
            <a:ext cx="1905000" cy="369332"/>
          </a:xfrm>
          <a:prstGeom prst="rect">
            <a:avLst/>
          </a:prstGeom>
          <a:noFill/>
        </p:spPr>
        <p:txBody>
          <a:bodyPr wrap="square" rtlCol="0">
            <a:spAutoFit/>
          </a:bodyPr>
          <a:lstStyle/>
          <a:p>
            <a:r>
              <a:rPr lang="en-US" dirty="0">
                <a:latin typeface="+mn-lt"/>
              </a:rPr>
              <a:t>a</a:t>
            </a:r>
            <a:r>
              <a:rPr lang="en-US" dirty="0" smtClean="0">
                <a:latin typeface="+mn-lt"/>
              </a:rPr>
              <a:t>utumn olive - </a:t>
            </a:r>
            <a:r>
              <a:rPr lang="en-US" dirty="0" err="1" smtClean="0">
                <a:latin typeface="+mn-lt"/>
              </a:rPr>
              <a:t>ws</a:t>
            </a:r>
            <a:endParaRPr lang="en-US" dirty="0">
              <a:latin typeface="+mn-lt"/>
            </a:endParaRPr>
          </a:p>
        </p:txBody>
      </p:sp>
    </p:spTree>
    <p:extLst>
      <p:ext uri="{BB962C8B-B14F-4D97-AF65-F5344CB8AC3E}">
        <p14:creationId xmlns:p14="http://schemas.microsoft.com/office/powerpoint/2010/main" val="42414031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01674" y="1709435"/>
            <a:ext cx="2694666" cy="2024047"/>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5105400" y="4019063"/>
            <a:ext cx="3487214" cy="2353260"/>
          </a:xfrm>
          <a:prstGeom prst="rect">
            <a:avLst/>
          </a:prstGeom>
          <a:ln>
            <a:solidFill>
              <a:schemeClr val="tx1"/>
            </a:solidFill>
          </a:ln>
        </p:spPr>
      </p:pic>
      <p:sp>
        <p:nvSpPr>
          <p:cNvPr id="5" name="TextBox 4"/>
          <p:cNvSpPr txBox="1"/>
          <p:nvPr/>
        </p:nvSpPr>
        <p:spPr>
          <a:xfrm>
            <a:off x="2133600" y="-41196"/>
            <a:ext cx="4495800" cy="1477328"/>
          </a:xfrm>
          <a:prstGeom prst="rect">
            <a:avLst/>
          </a:prstGeom>
          <a:noFill/>
        </p:spPr>
        <p:txBody>
          <a:bodyPr wrap="square" rtlCol="0">
            <a:spAutoFit/>
          </a:bodyPr>
          <a:lstStyle/>
          <a:p>
            <a:endParaRPr lang="en-US" sz="2400" dirty="0" smtClean="0">
              <a:latin typeface="+mn-lt"/>
            </a:endParaRPr>
          </a:p>
          <a:p>
            <a:r>
              <a:rPr lang="en-US" sz="2400" b="1" dirty="0" smtClean="0">
                <a:latin typeface="+mn-lt"/>
              </a:rPr>
              <a:t>Japanese </a:t>
            </a:r>
            <a:r>
              <a:rPr lang="en-US" sz="2400" b="1" dirty="0" err="1" smtClean="0">
                <a:latin typeface="+mn-lt"/>
              </a:rPr>
              <a:t>stiltgrass</a:t>
            </a:r>
            <a:endParaRPr lang="en-US" sz="2400" b="1" dirty="0" smtClean="0">
              <a:latin typeface="+mn-lt"/>
            </a:endParaRPr>
          </a:p>
          <a:p>
            <a:r>
              <a:rPr lang="en-US" sz="2400" b="1" i="1" dirty="0" err="1">
                <a:latin typeface="+mn-lt"/>
              </a:rPr>
              <a:t>Microstegium</a:t>
            </a:r>
            <a:r>
              <a:rPr lang="en-US" sz="2400" b="1" i="1" dirty="0">
                <a:latin typeface="+mn-lt"/>
              </a:rPr>
              <a:t> </a:t>
            </a:r>
            <a:r>
              <a:rPr lang="en-US" sz="2400" b="1" i="1" dirty="0" err="1">
                <a:latin typeface="+mn-lt"/>
              </a:rPr>
              <a:t>vimineum</a:t>
            </a:r>
            <a:endParaRPr lang="en-US" sz="2400" b="1" i="1" dirty="0">
              <a:latin typeface="+mn-lt"/>
            </a:endParaRPr>
          </a:p>
          <a:p>
            <a:endParaRPr lang="en-US" dirty="0"/>
          </a:p>
        </p:txBody>
      </p:sp>
      <p:sp>
        <p:nvSpPr>
          <p:cNvPr id="6" name="Rectangle 5"/>
          <p:cNvSpPr/>
          <p:nvPr/>
        </p:nvSpPr>
        <p:spPr>
          <a:xfrm>
            <a:off x="152400" y="1468558"/>
            <a:ext cx="4572000" cy="5078313"/>
          </a:xfrm>
          <a:prstGeom prst="rect">
            <a:avLst/>
          </a:prstGeom>
        </p:spPr>
        <p:txBody>
          <a:bodyPr>
            <a:spAutoFit/>
          </a:bodyPr>
          <a:lstStyle/>
          <a:p>
            <a:r>
              <a:rPr lang="en-US" b="1" dirty="0">
                <a:latin typeface="+mn-lt"/>
              </a:rPr>
              <a:t>What makes </a:t>
            </a:r>
            <a:r>
              <a:rPr lang="en-US" b="1" dirty="0" smtClean="0">
                <a:latin typeface="+mn-lt"/>
              </a:rPr>
              <a:t>it a </a:t>
            </a:r>
            <a:r>
              <a:rPr lang="en-US" b="1" dirty="0">
                <a:latin typeface="+mn-lt"/>
              </a:rPr>
              <a:t>successful invader</a:t>
            </a:r>
            <a:r>
              <a:rPr lang="en-US" b="1" dirty="0" smtClean="0">
                <a:latin typeface="+mn-lt"/>
              </a:rPr>
              <a:t>?</a:t>
            </a:r>
          </a:p>
          <a:p>
            <a:endParaRPr lang="en-US" b="1" dirty="0">
              <a:latin typeface="+mn-lt"/>
            </a:endParaRPr>
          </a:p>
          <a:p>
            <a:r>
              <a:rPr lang="en-US" dirty="0" smtClean="0">
                <a:latin typeface="+mn-lt"/>
              </a:rPr>
              <a:t>It </a:t>
            </a:r>
            <a:r>
              <a:rPr lang="en-US" dirty="0">
                <a:latin typeface="+mn-lt"/>
              </a:rPr>
              <a:t>can become established and live in a wide variety of </a:t>
            </a:r>
            <a:r>
              <a:rPr lang="en-US" dirty="0" smtClean="0">
                <a:latin typeface="+mn-lt"/>
              </a:rPr>
              <a:t>habitats.</a:t>
            </a:r>
            <a:endParaRPr lang="en-US" dirty="0">
              <a:latin typeface="+mn-lt"/>
            </a:endParaRPr>
          </a:p>
          <a:p>
            <a:endParaRPr lang="en-US" dirty="0">
              <a:latin typeface="+mn-lt"/>
            </a:endParaRPr>
          </a:p>
          <a:p>
            <a:r>
              <a:rPr lang="en-US" dirty="0">
                <a:latin typeface="+mn-lt"/>
              </a:rPr>
              <a:t>Each plant produces hundreds of seeds that can remain viable in the seed bank for upward of five years. </a:t>
            </a:r>
          </a:p>
          <a:p>
            <a:endParaRPr lang="en-US" dirty="0">
              <a:latin typeface="+mn-lt"/>
            </a:endParaRPr>
          </a:p>
          <a:p>
            <a:r>
              <a:rPr lang="en-US" dirty="0">
                <a:latin typeface="+mn-lt"/>
              </a:rPr>
              <a:t>Seed can be transported long distances by water or contaminated hay, seed mix and soil. </a:t>
            </a:r>
          </a:p>
          <a:p>
            <a:endParaRPr lang="en-US" dirty="0">
              <a:latin typeface="+mn-lt"/>
            </a:endParaRPr>
          </a:p>
          <a:p>
            <a:r>
              <a:rPr lang="en-US" dirty="0">
                <a:latin typeface="+mn-lt"/>
              </a:rPr>
              <a:t>Plants also reproduce asexually.  They form roots at the nodes, which allows for new vegetative stem growth.</a:t>
            </a:r>
          </a:p>
          <a:p>
            <a:endParaRPr lang="en-US" dirty="0">
              <a:latin typeface="+mn-lt"/>
            </a:endParaRPr>
          </a:p>
          <a:p>
            <a:r>
              <a:rPr lang="en-US" dirty="0">
                <a:latin typeface="+mn-lt"/>
              </a:rPr>
              <a:t>People can spread stilt grass by carrying the seeds on their shoes, equipment and vehicles.</a:t>
            </a:r>
          </a:p>
        </p:txBody>
      </p:sp>
    </p:spTree>
    <p:extLst>
      <p:ext uri="{BB962C8B-B14F-4D97-AF65-F5344CB8AC3E}">
        <p14:creationId xmlns:p14="http://schemas.microsoft.com/office/powerpoint/2010/main" val="14967283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3600" y="-41196"/>
            <a:ext cx="4495800" cy="1477328"/>
          </a:xfrm>
          <a:prstGeom prst="rect">
            <a:avLst/>
          </a:prstGeom>
          <a:noFill/>
        </p:spPr>
        <p:txBody>
          <a:bodyPr wrap="square" rtlCol="0">
            <a:spAutoFit/>
          </a:bodyPr>
          <a:lstStyle/>
          <a:p>
            <a:endParaRPr lang="en-US" sz="2400" dirty="0" smtClean="0">
              <a:latin typeface="+mn-lt"/>
            </a:endParaRPr>
          </a:p>
          <a:p>
            <a:r>
              <a:rPr lang="en-US" sz="2400" b="1" dirty="0" smtClean="0">
                <a:latin typeface="+mn-lt"/>
              </a:rPr>
              <a:t>Japanese </a:t>
            </a:r>
            <a:r>
              <a:rPr lang="en-US" sz="2400" b="1" dirty="0" err="1" smtClean="0">
                <a:latin typeface="+mn-lt"/>
              </a:rPr>
              <a:t>stiltgrass</a:t>
            </a:r>
            <a:endParaRPr lang="en-US" sz="2400" b="1" dirty="0" smtClean="0">
              <a:latin typeface="+mn-lt"/>
            </a:endParaRPr>
          </a:p>
          <a:p>
            <a:r>
              <a:rPr lang="en-US" sz="2400" b="1" i="1" dirty="0" err="1">
                <a:latin typeface="+mn-lt"/>
              </a:rPr>
              <a:t>Microstegium</a:t>
            </a:r>
            <a:r>
              <a:rPr lang="en-US" sz="2400" b="1" i="1" dirty="0">
                <a:latin typeface="+mn-lt"/>
              </a:rPr>
              <a:t> </a:t>
            </a:r>
            <a:r>
              <a:rPr lang="en-US" sz="2400" b="1" i="1" dirty="0" err="1">
                <a:latin typeface="+mn-lt"/>
              </a:rPr>
              <a:t>vimineum</a:t>
            </a:r>
            <a:endParaRPr lang="en-US" sz="2400" b="1" i="1" dirty="0">
              <a:latin typeface="+mn-lt"/>
            </a:endParaRPr>
          </a:p>
          <a:p>
            <a:endParaRPr lang="en-US" dirty="0"/>
          </a:p>
        </p:txBody>
      </p:sp>
      <p:sp>
        <p:nvSpPr>
          <p:cNvPr id="7" name="Rectangle 6"/>
          <p:cNvSpPr/>
          <p:nvPr/>
        </p:nvSpPr>
        <p:spPr>
          <a:xfrm>
            <a:off x="4557151" y="1324763"/>
            <a:ext cx="4998181" cy="4278094"/>
          </a:xfrm>
          <a:prstGeom prst="rect">
            <a:avLst/>
          </a:prstGeom>
        </p:spPr>
        <p:txBody>
          <a:bodyPr wrap="square">
            <a:spAutoFit/>
          </a:bodyPr>
          <a:lstStyle/>
          <a:p>
            <a:pPr algn="l"/>
            <a:r>
              <a:rPr lang="en-US" sz="2400" b="1" dirty="0" smtClean="0">
                <a:latin typeface="+mn-lt"/>
              </a:rPr>
              <a:t>How can I control it?</a:t>
            </a:r>
          </a:p>
          <a:p>
            <a:pPr lvl="0" algn="l"/>
            <a:r>
              <a:rPr lang="en-US" sz="1400" b="1" dirty="0">
                <a:solidFill>
                  <a:prstClr val="black"/>
                </a:solidFill>
                <a:latin typeface="Calibri"/>
              </a:rPr>
              <a:t>Seeds remain viable for 3+ years</a:t>
            </a:r>
          </a:p>
          <a:p>
            <a:pPr algn="l"/>
            <a:r>
              <a:rPr lang="en-US" b="1" dirty="0" smtClean="0">
                <a:latin typeface="+mn-lt"/>
              </a:rPr>
              <a:t>Chemical</a:t>
            </a:r>
            <a:r>
              <a:rPr lang="en-US" b="1" dirty="0">
                <a:latin typeface="+mn-lt"/>
              </a:rPr>
              <a:t>: treat before fruit/seed </a:t>
            </a:r>
            <a:r>
              <a:rPr lang="en-US" b="1" dirty="0" smtClean="0">
                <a:latin typeface="+mn-lt"/>
              </a:rPr>
              <a:t>maturation</a:t>
            </a:r>
          </a:p>
          <a:p>
            <a:pPr algn="l"/>
            <a:endParaRPr lang="en-US" b="1" dirty="0">
              <a:latin typeface="+mn-lt"/>
            </a:endParaRPr>
          </a:p>
          <a:p>
            <a:pPr marL="285750" indent="-285750" algn="l">
              <a:buFont typeface="Arial" panose="020B0604020202020204" pitchFamily="34" charset="0"/>
              <a:buChar char="•"/>
            </a:pPr>
            <a:r>
              <a:rPr lang="en-US" dirty="0" smtClean="0">
                <a:latin typeface="+mn-lt"/>
              </a:rPr>
              <a:t>Foliar Spray – FS 2</a:t>
            </a:r>
          </a:p>
          <a:p>
            <a:pPr algn="l"/>
            <a:r>
              <a:rPr lang="en-US" dirty="0" smtClean="0">
                <a:latin typeface="+mn-lt"/>
              </a:rPr>
              <a:t>      Glyphosate </a:t>
            </a:r>
            <a:r>
              <a:rPr lang="en-US" dirty="0">
                <a:latin typeface="+mn-lt"/>
              </a:rPr>
              <a:t>3.00%</a:t>
            </a:r>
            <a:endParaRPr lang="en-US" dirty="0" smtClean="0">
              <a:latin typeface="+mn-lt"/>
            </a:endParaRPr>
          </a:p>
          <a:p>
            <a:pPr algn="l"/>
            <a:endParaRPr lang="en-US" dirty="0" smtClean="0">
              <a:latin typeface="+mn-lt"/>
            </a:endParaRPr>
          </a:p>
          <a:p>
            <a:pPr marL="285750" indent="-285750" algn="l">
              <a:buFont typeface="Arial" panose="020B0604020202020204" pitchFamily="34" charset="0"/>
              <a:buChar char="•"/>
            </a:pPr>
            <a:r>
              <a:rPr lang="en-US" dirty="0">
                <a:latin typeface="+mn-lt"/>
              </a:rPr>
              <a:t>Foliar Spray – FS </a:t>
            </a:r>
            <a:r>
              <a:rPr lang="en-US" dirty="0" smtClean="0">
                <a:latin typeface="+mn-lt"/>
              </a:rPr>
              <a:t>8</a:t>
            </a:r>
          </a:p>
          <a:p>
            <a:pPr algn="l"/>
            <a:r>
              <a:rPr lang="en-US" dirty="0" smtClean="0">
                <a:latin typeface="+mn-lt"/>
              </a:rPr>
              <a:t>     </a:t>
            </a:r>
            <a:r>
              <a:rPr lang="en-US" dirty="0" err="1" smtClean="0">
                <a:latin typeface="+mn-lt"/>
              </a:rPr>
              <a:t>Quizalofop</a:t>
            </a:r>
            <a:r>
              <a:rPr lang="en-US" dirty="0" smtClean="0">
                <a:latin typeface="+mn-lt"/>
              </a:rPr>
              <a:t> </a:t>
            </a:r>
            <a:r>
              <a:rPr lang="en-US" dirty="0">
                <a:latin typeface="+mn-lt"/>
              </a:rPr>
              <a:t>0.38%</a:t>
            </a:r>
          </a:p>
          <a:p>
            <a:pPr algn="l"/>
            <a:endParaRPr lang="en-US" dirty="0" smtClean="0">
              <a:latin typeface="+mn-lt"/>
            </a:endParaRPr>
          </a:p>
          <a:p>
            <a:pPr marL="285750" indent="-285750" algn="l">
              <a:buFont typeface="Arial" panose="020B0604020202020204" pitchFamily="34" charset="0"/>
              <a:buChar char="•"/>
            </a:pPr>
            <a:r>
              <a:rPr lang="en-US" dirty="0" smtClean="0">
                <a:latin typeface="+mn-lt"/>
              </a:rPr>
              <a:t>Pre-Emergent Spray – PE1</a:t>
            </a:r>
          </a:p>
          <a:p>
            <a:pPr algn="l"/>
            <a:r>
              <a:rPr lang="en-US" dirty="0" smtClean="0">
                <a:latin typeface="+mn-lt"/>
              </a:rPr>
              <a:t>      </a:t>
            </a:r>
            <a:r>
              <a:rPr lang="en-US" dirty="0" err="1" smtClean="0">
                <a:latin typeface="+mn-lt"/>
              </a:rPr>
              <a:t>Prodiamine</a:t>
            </a:r>
            <a:r>
              <a:rPr lang="en-US" dirty="0" smtClean="0">
                <a:latin typeface="+mn-lt"/>
              </a:rPr>
              <a:t> </a:t>
            </a:r>
            <a:r>
              <a:rPr lang="en-US" dirty="0">
                <a:latin typeface="+mn-lt"/>
              </a:rPr>
              <a:t>- See Label Instructions</a:t>
            </a:r>
          </a:p>
          <a:p>
            <a:endParaRPr lang="en-US" dirty="0" smtClean="0">
              <a:latin typeface="+mn-lt"/>
            </a:endParaRPr>
          </a:p>
          <a:p>
            <a:endParaRPr lang="en-US" dirty="0" smtClean="0">
              <a:latin typeface="+mn-lt"/>
            </a:endParaRPr>
          </a:p>
          <a:p>
            <a:endParaRPr lang="en-US" dirty="0">
              <a:latin typeface="+mn-lt"/>
            </a:endParaRPr>
          </a:p>
        </p:txBody>
      </p:sp>
      <p:sp>
        <p:nvSpPr>
          <p:cNvPr id="8" name="Rectangle 7"/>
          <p:cNvSpPr/>
          <p:nvPr/>
        </p:nvSpPr>
        <p:spPr>
          <a:xfrm>
            <a:off x="228600" y="5279327"/>
            <a:ext cx="8681450" cy="1200329"/>
          </a:xfrm>
          <a:prstGeom prst="rect">
            <a:avLst/>
          </a:prstGeom>
        </p:spPr>
        <p:txBody>
          <a:bodyPr wrap="square">
            <a:spAutoFit/>
          </a:bodyPr>
          <a:lstStyle/>
          <a:p>
            <a:pPr algn="l"/>
            <a:r>
              <a:rPr lang="en-US" b="1" dirty="0" smtClean="0">
                <a:latin typeface="+mn-lt"/>
              </a:rPr>
              <a:t>Small Stands:  </a:t>
            </a:r>
            <a:r>
              <a:rPr lang="en-US" dirty="0" smtClean="0">
                <a:latin typeface="+mn-lt"/>
              </a:rPr>
              <a:t>Pull in August </a:t>
            </a:r>
            <a:r>
              <a:rPr lang="en-US" dirty="0">
                <a:latin typeface="+mn-lt"/>
              </a:rPr>
              <a:t>or early September </a:t>
            </a:r>
            <a:r>
              <a:rPr lang="en-US" dirty="0" smtClean="0">
                <a:latin typeface="+mn-lt"/>
              </a:rPr>
              <a:t>when plants </a:t>
            </a:r>
            <a:r>
              <a:rPr lang="en-US" dirty="0">
                <a:latin typeface="+mn-lt"/>
              </a:rPr>
              <a:t>are in full bloom, but </a:t>
            </a:r>
            <a:r>
              <a:rPr lang="en-US" b="1" i="1" dirty="0">
                <a:latin typeface="+mn-lt"/>
              </a:rPr>
              <a:t>before</a:t>
            </a:r>
            <a:r>
              <a:rPr lang="en-US" dirty="0">
                <a:latin typeface="+mn-lt"/>
              </a:rPr>
              <a:t> seeds are produced. </a:t>
            </a:r>
            <a:endParaRPr lang="en-US" dirty="0" smtClean="0">
              <a:latin typeface="+mn-lt"/>
            </a:endParaRPr>
          </a:p>
          <a:p>
            <a:pPr algn="l"/>
            <a:r>
              <a:rPr lang="en-US" b="1" dirty="0" smtClean="0">
                <a:latin typeface="+mn-lt"/>
              </a:rPr>
              <a:t>Larger Stands: </a:t>
            </a:r>
            <a:r>
              <a:rPr lang="en-US" dirty="0">
                <a:latin typeface="+mn-lt"/>
              </a:rPr>
              <a:t>C</a:t>
            </a:r>
            <a:r>
              <a:rPr lang="en-US" dirty="0" smtClean="0">
                <a:latin typeface="+mn-lt"/>
              </a:rPr>
              <a:t>ut </a:t>
            </a:r>
            <a:r>
              <a:rPr lang="en-US" dirty="0">
                <a:latin typeface="+mn-lt"/>
              </a:rPr>
              <a:t>the plants in late summer using </a:t>
            </a:r>
            <a:r>
              <a:rPr lang="en-US" dirty="0" smtClean="0">
                <a:latin typeface="+mn-lt"/>
              </a:rPr>
              <a:t>a mower </a:t>
            </a:r>
            <a:r>
              <a:rPr lang="en-US" dirty="0">
                <a:latin typeface="+mn-lt"/>
              </a:rPr>
              <a:t>or weed whacker. </a:t>
            </a:r>
            <a:r>
              <a:rPr lang="en-US" dirty="0" smtClean="0">
                <a:latin typeface="+mn-lt"/>
              </a:rPr>
              <a:t>Japanese </a:t>
            </a:r>
            <a:r>
              <a:rPr lang="en-US" dirty="0">
                <a:latin typeface="+mn-lt"/>
              </a:rPr>
              <a:t>stilt grass cut late in </a:t>
            </a:r>
            <a:r>
              <a:rPr lang="en-US" dirty="0" smtClean="0">
                <a:latin typeface="+mn-lt"/>
              </a:rPr>
              <a:t>the season </a:t>
            </a:r>
            <a:r>
              <a:rPr lang="en-US" dirty="0">
                <a:latin typeface="+mn-lt"/>
              </a:rPr>
              <a:t>will die back and not produce new shoots.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4090" y="1295400"/>
            <a:ext cx="35560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228600" y="4582629"/>
            <a:ext cx="4572000" cy="646331"/>
          </a:xfrm>
          <a:prstGeom prst="rect">
            <a:avLst/>
          </a:prstGeom>
        </p:spPr>
        <p:txBody>
          <a:bodyPr>
            <a:spAutoFit/>
          </a:bodyPr>
          <a:lstStyle/>
          <a:p>
            <a:pPr algn="l"/>
            <a:r>
              <a:rPr lang="en-US" b="1" dirty="0" smtClean="0">
                <a:latin typeface="+mn-lt"/>
              </a:rPr>
              <a:t>Mechanical:  Pulling can work – </a:t>
            </a:r>
          </a:p>
          <a:p>
            <a:pPr algn="l"/>
            <a:r>
              <a:rPr lang="en-US" b="1" dirty="0" smtClean="0">
                <a:latin typeface="+mn-lt"/>
              </a:rPr>
              <a:t>year </a:t>
            </a:r>
            <a:r>
              <a:rPr lang="en-US" sz="1600" b="1" dirty="0" smtClean="0">
                <a:latin typeface="+mn-lt"/>
              </a:rPr>
              <a:t>after year </a:t>
            </a:r>
            <a:r>
              <a:rPr lang="en-US" sz="1400" b="1" dirty="0" smtClean="0">
                <a:latin typeface="+mn-lt"/>
              </a:rPr>
              <a:t>after year </a:t>
            </a:r>
            <a:r>
              <a:rPr lang="en-US" sz="1200" b="1" dirty="0" smtClean="0">
                <a:latin typeface="+mn-lt"/>
              </a:rPr>
              <a:t>after year... </a:t>
            </a:r>
            <a:endParaRPr lang="en-US" dirty="0">
              <a:latin typeface="+mn-lt"/>
            </a:endParaRPr>
          </a:p>
        </p:txBody>
      </p:sp>
      <p:pic>
        <p:nvPicPr>
          <p:cNvPr id="12" name="Picture 11"/>
          <p:cNvPicPr>
            <a:picLocks noChangeAspect="1"/>
          </p:cNvPicPr>
          <p:nvPr/>
        </p:nvPicPr>
        <p:blipFill>
          <a:blip r:embed="rId4"/>
          <a:stretch>
            <a:fillRect/>
          </a:stretch>
        </p:blipFill>
        <p:spPr>
          <a:xfrm>
            <a:off x="6858000" y="2474078"/>
            <a:ext cx="2157258" cy="1525776"/>
          </a:xfrm>
          <a:prstGeom prst="rect">
            <a:avLst/>
          </a:prstGeom>
        </p:spPr>
      </p:pic>
    </p:spTree>
    <p:extLst>
      <p:ext uri="{BB962C8B-B14F-4D97-AF65-F5344CB8AC3E}">
        <p14:creationId xmlns:p14="http://schemas.microsoft.com/office/powerpoint/2010/main" val="7584131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0" y="0"/>
            <a:ext cx="2632451" cy="1477328"/>
          </a:xfrm>
          <a:prstGeom prst="rect">
            <a:avLst/>
          </a:prstGeom>
          <a:noFill/>
        </p:spPr>
        <p:txBody>
          <a:bodyPr wrap="none" rtlCol="0">
            <a:spAutoFit/>
          </a:bodyPr>
          <a:lstStyle/>
          <a:p>
            <a:endParaRPr lang="en-US" sz="2400" b="1" dirty="0" smtClean="0">
              <a:latin typeface="+mn-lt"/>
            </a:endParaRPr>
          </a:p>
          <a:p>
            <a:r>
              <a:rPr lang="en-US" sz="2400" b="1" dirty="0" smtClean="0">
                <a:latin typeface="+mn-lt"/>
              </a:rPr>
              <a:t>Japanese barberry</a:t>
            </a:r>
          </a:p>
          <a:p>
            <a:r>
              <a:rPr lang="en-US" sz="2400" b="1" i="1" dirty="0" err="1">
                <a:latin typeface="+mn-lt"/>
              </a:rPr>
              <a:t>Berberis</a:t>
            </a:r>
            <a:r>
              <a:rPr lang="en-US" sz="2400" b="1" i="1" dirty="0">
                <a:latin typeface="+mn-lt"/>
              </a:rPr>
              <a:t> </a:t>
            </a:r>
            <a:r>
              <a:rPr lang="en-US" sz="2400" b="1" i="1" dirty="0" err="1">
                <a:latin typeface="+mn-lt"/>
              </a:rPr>
              <a:t>thunbergii</a:t>
            </a:r>
            <a:endParaRPr lang="en-US" sz="2400" b="1" i="1" dirty="0">
              <a:latin typeface="+mn-lt"/>
            </a:endParaRPr>
          </a:p>
          <a:p>
            <a:endParaRPr lang="en-US" dirty="0"/>
          </a:p>
        </p:txBody>
      </p:sp>
      <p:pic>
        <p:nvPicPr>
          <p:cNvPr id="5" name="Picture 4"/>
          <p:cNvPicPr>
            <a:picLocks noChangeAspect="1"/>
          </p:cNvPicPr>
          <p:nvPr/>
        </p:nvPicPr>
        <p:blipFill>
          <a:blip r:embed="rId3"/>
          <a:stretch>
            <a:fillRect/>
          </a:stretch>
        </p:blipFill>
        <p:spPr>
          <a:xfrm>
            <a:off x="309479" y="2312597"/>
            <a:ext cx="3128647" cy="4164059"/>
          </a:xfrm>
          <a:prstGeom prst="rect">
            <a:avLst/>
          </a:prstGeom>
          <a:ln>
            <a:solidFill>
              <a:schemeClr val="tx1"/>
            </a:solidFill>
          </a:ln>
        </p:spPr>
      </p:pic>
      <p:sp>
        <p:nvSpPr>
          <p:cNvPr id="6" name="Rectangle 5"/>
          <p:cNvSpPr/>
          <p:nvPr/>
        </p:nvSpPr>
        <p:spPr>
          <a:xfrm>
            <a:off x="3526277" y="1478949"/>
            <a:ext cx="5389123" cy="5355312"/>
          </a:xfrm>
          <a:prstGeom prst="rect">
            <a:avLst/>
          </a:prstGeom>
        </p:spPr>
        <p:txBody>
          <a:bodyPr wrap="square">
            <a:spAutoFit/>
          </a:bodyPr>
          <a:lstStyle/>
          <a:p>
            <a:r>
              <a:rPr lang="en-US" b="1" dirty="0">
                <a:latin typeface="+mn-lt"/>
              </a:rPr>
              <a:t>What makes </a:t>
            </a:r>
            <a:r>
              <a:rPr lang="en-US" b="1" dirty="0" smtClean="0">
                <a:latin typeface="+mn-lt"/>
              </a:rPr>
              <a:t>it a </a:t>
            </a:r>
            <a:r>
              <a:rPr lang="en-US" b="1" dirty="0">
                <a:latin typeface="+mn-lt"/>
              </a:rPr>
              <a:t>successful invader</a:t>
            </a:r>
            <a:r>
              <a:rPr lang="en-US" b="1" dirty="0" smtClean="0">
                <a:latin typeface="+mn-lt"/>
              </a:rPr>
              <a:t>?</a:t>
            </a:r>
          </a:p>
          <a:p>
            <a:endParaRPr lang="en-US" b="1" dirty="0">
              <a:latin typeface="+mn-lt"/>
            </a:endParaRPr>
          </a:p>
          <a:p>
            <a:r>
              <a:rPr lang="en-US" dirty="0" smtClean="0">
                <a:latin typeface="+mn-lt"/>
              </a:rPr>
              <a:t>It grows from </a:t>
            </a:r>
            <a:r>
              <a:rPr lang="en-US" dirty="0">
                <a:latin typeface="+mn-lt"/>
              </a:rPr>
              <a:t>seeds, </a:t>
            </a:r>
            <a:r>
              <a:rPr lang="en-US" dirty="0" smtClean="0">
                <a:latin typeface="+mn-lt"/>
              </a:rPr>
              <a:t>sprouts </a:t>
            </a:r>
            <a:r>
              <a:rPr lang="en-US" dirty="0">
                <a:latin typeface="+mn-lt"/>
              </a:rPr>
              <a:t>from the root crown, </a:t>
            </a:r>
            <a:r>
              <a:rPr lang="en-US" dirty="0" smtClean="0">
                <a:latin typeface="+mn-lt"/>
              </a:rPr>
              <a:t>sprouts </a:t>
            </a:r>
            <a:r>
              <a:rPr lang="en-US" dirty="0">
                <a:latin typeface="+mn-lt"/>
              </a:rPr>
              <a:t>from rhizomes, and </a:t>
            </a:r>
            <a:r>
              <a:rPr lang="en-US" dirty="0" smtClean="0">
                <a:latin typeface="+mn-lt"/>
              </a:rPr>
              <a:t>arises </a:t>
            </a:r>
            <a:r>
              <a:rPr lang="en-US" dirty="0">
                <a:latin typeface="+mn-lt"/>
              </a:rPr>
              <a:t>from the rooting of long stems that touch the </a:t>
            </a:r>
            <a:r>
              <a:rPr lang="en-US" dirty="0" smtClean="0">
                <a:latin typeface="+mn-lt"/>
              </a:rPr>
              <a:t>ground. </a:t>
            </a:r>
            <a:endParaRPr lang="en-US" dirty="0">
              <a:latin typeface="+mn-lt"/>
            </a:endParaRPr>
          </a:p>
          <a:p>
            <a:endParaRPr lang="en-US" dirty="0">
              <a:latin typeface="+mn-lt"/>
            </a:endParaRPr>
          </a:p>
          <a:p>
            <a:r>
              <a:rPr lang="en-US" dirty="0" smtClean="0">
                <a:latin typeface="+mn-lt"/>
              </a:rPr>
              <a:t>This species is very hardy -- </a:t>
            </a:r>
            <a:r>
              <a:rPr lang="en-US" dirty="0">
                <a:latin typeface="+mn-lt"/>
              </a:rPr>
              <a:t>population growth accelerates </a:t>
            </a:r>
            <a:r>
              <a:rPr lang="en-US" dirty="0" smtClean="0">
                <a:latin typeface="+mn-lt"/>
              </a:rPr>
              <a:t>rapidly due </a:t>
            </a:r>
            <a:r>
              <a:rPr lang="en-US" dirty="0">
                <a:latin typeface="+mn-lt"/>
              </a:rPr>
              <a:t>to greater recruitment as density increases and </a:t>
            </a:r>
            <a:r>
              <a:rPr lang="en-US" dirty="0" smtClean="0">
                <a:latin typeface="+mn-lt"/>
              </a:rPr>
              <a:t>it has low </a:t>
            </a:r>
            <a:r>
              <a:rPr lang="en-US" dirty="0">
                <a:latin typeface="+mn-lt"/>
              </a:rPr>
              <a:t>mortality rates. </a:t>
            </a:r>
          </a:p>
          <a:p>
            <a:endParaRPr lang="en-US" dirty="0">
              <a:latin typeface="+mn-lt"/>
            </a:endParaRPr>
          </a:p>
          <a:p>
            <a:r>
              <a:rPr lang="en-US" dirty="0" smtClean="0">
                <a:latin typeface="+mn-lt"/>
              </a:rPr>
              <a:t>Can survive in </a:t>
            </a:r>
            <a:r>
              <a:rPr lang="en-US" dirty="0">
                <a:latin typeface="+mn-lt"/>
              </a:rPr>
              <a:t>relatively undisturbed forest </a:t>
            </a:r>
            <a:r>
              <a:rPr lang="en-US" b="1" i="1" dirty="0" smtClean="0">
                <a:latin typeface="+mn-lt"/>
              </a:rPr>
              <a:t>and</a:t>
            </a:r>
            <a:r>
              <a:rPr lang="en-US" dirty="0" smtClean="0">
                <a:latin typeface="+mn-lt"/>
              </a:rPr>
              <a:t> in </a:t>
            </a:r>
            <a:r>
              <a:rPr lang="en-US" dirty="0">
                <a:latin typeface="+mn-lt"/>
              </a:rPr>
              <a:t>second-growth forests that were formerly cleared for agriculture or timber </a:t>
            </a:r>
            <a:r>
              <a:rPr lang="en-US" dirty="0" smtClean="0">
                <a:latin typeface="+mn-lt"/>
              </a:rPr>
              <a:t>harvest, </a:t>
            </a:r>
            <a:r>
              <a:rPr lang="en-US" dirty="0">
                <a:latin typeface="+mn-lt"/>
              </a:rPr>
              <a:t>especially former </a:t>
            </a:r>
            <a:r>
              <a:rPr lang="en-US" dirty="0" smtClean="0">
                <a:latin typeface="+mn-lt"/>
              </a:rPr>
              <a:t>pastures.</a:t>
            </a:r>
            <a:endParaRPr lang="en-US" dirty="0">
              <a:latin typeface="+mn-lt"/>
            </a:endParaRPr>
          </a:p>
          <a:p>
            <a:endParaRPr lang="en-US" dirty="0">
              <a:latin typeface="+mn-lt"/>
            </a:endParaRPr>
          </a:p>
          <a:p>
            <a:r>
              <a:rPr lang="en-US" dirty="0" smtClean="0">
                <a:latin typeface="+mn-lt"/>
              </a:rPr>
              <a:t>May grow </a:t>
            </a:r>
            <a:r>
              <a:rPr lang="en-US" dirty="0">
                <a:latin typeface="+mn-lt"/>
              </a:rPr>
              <a:t>under almost any shade level</a:t>
            </a:r>
            <a:r>
              <a:rPr lang="en-US" dirty="0" smtClean="0">
                <a:latin typeface="+mn-lt"/>
              </a:rPr>
              <a:t>.</a:t>
            </a:r>
          </a:p>
          <a:p>
            <a:endParaRPr lang="en-US" dirty="0" smtClean="0">
              <a:latin typeface="+mn-lt"/>
            </a:endParaRPr>
          </a:p>
          <a:p>
            <a:r>
              <a:rPr lang="en-US" dirty="0" smtClean="0">
                <a:latin typeface="+mn-lt"/>
              </a:rPr>
              <a:t>It leafs </a:t>
            </a:r>
            <a:r>
              <a:rPr lang="en-US" dirty="0">
                <a:latin typeface="+mn-lt"/>
              </a:rPr>
              <a:t>out earlier than associated species in closed-canopy deciduous forests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0811" b="10811"/>
          <a:stretch/>
        </p:blipFill>
        <p:spPr>
          <a:xfrm>
            <a:off x="877537" y="457200"/>
            <a:ext cx="1992530" cy="1490541"/>
          </a:xfrm>
          <a:prstGeom prst="rect">
            <a:avLst/>
          </a:prstGeom>
          <a:ln>
            <a:solidFill>
              <a:schemeClr val="tx1"/>
            </a:solidFill>
          </a:ln>
        </p:spPr>
      </p:pic>
    </p:spTree>
    <p:extLst>
      <p:ext uri="{BB962C8B-B14F-4D97-AF65-F5344CB8AC3E}">
        <p14:creationId xmlns:p14="http://schemas.microsoft.com/office/powerpoint/2010/main" val="12506527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0" y="0"/>
            <a:ext cx="2632451" cy="1477328"/>
          </a:xfrm>
          <a:prstGeom prst="rect">
            <a:avLst/>
          </a:prstGeom>
          <a:noFill/>
        </p:spPr>
        <p:txBody>
          <a:bodyPr wrap="none" rtlCol="0">
            <a:spAutoFit/>
          </a:bodyPr>
          <a:lstStyle/>
          <a:p>
            <a:endParaRPr lang="en-US" sz="2400" b="1" dirty="0" smtClean="0">
              <a:latin typeface="+mn-lt"/>
            </a:endParaRPr>
          </a:p>
          <a:p>
            <a:r>
              <a:rPr lang="en-US" sz="2400" b="1" dirty="0" smtClean="0">
                <a:latin typeface="+mn-lt"/>
              </a:rPr>
              <a:t>Japanese barberry</a:t>
            </a:r>
          </a:p>
          <a:p>
            <a:r>
              <a:rPr lang="en-US" sz="2400" b="1" i="1" dirty="0" err="1">
                <a:latin typeface="+mn-lt"/>
              </a:rPr>
              <a:t>Berberis</a:t>
            </a:r>
            <a:r>
              <a:rPr lang="en-US" sz="2400" b="1" i="1" dirty="0">
                <a:latin typeface="+mn-lt"/>
              </a:rPr>
              <a:t> </a:t>
            </a:r>
            <a:r>
              <a:rPr lang="en-US" sz="2400" b="1" i="1" dirty="0" err="1">
                <a:latin typeface="+mn-lt"/>
              </a:rPr>
              <a:t>thunbergii</a:t>
            </a:r>
            <a:endParaRPr lang="en-US" sz="2400" b="1" i="1" dirty="0">
              <a:latin typeface="+mn-lt"/>
            </a:endParaRPr>
          </a:p>
          <a:p>
            <a:endParaRPr lang="en-US" dirty="0"/>
          </a:p>
        </p:txBody>
      </p:sp>
      <p:sp>
        <p:nvSpPr>
          <p:cNvPr id="8" name="Rectangle 7"/>
          <p:cNvSpPr/>
          <p:nvPr/>
        </p:nvSpPr>
        <p:spPr>
          <a:xfrm>
            <a:off x="4191000" y="1458753"/>
            <a:ext cx="5938250" cy="4339650"/>
          </a:xfrm>
          <a:prstGeom prst="rect">
            <a:avLst/>
          </a:prstGeom>
        </p:spPr>
        <p:txBody>
          <a:bodyPr wrap="square">
            <a:spAutoFit/>
          </a:bodyPr>
          <a:lstStyle/>
          <a:p>
            <a:pPr algn="l"/>
            <a:r>
              <a:rPr lang="en-US" sz="2400" b="1" dirty="0" smtClean="0">
                <a:latin typeface="+mn-lt"/>
              </a:rPr>
              <a:t>How can I control it?</a:t>
            </a:r>
          </a:p>
          <a:p>
            <a:pPr algn="l"/>
            <a:endParaRPr lang="en-US" b="1" dirty="0">
              <a:latin typeface="+mn-lt"/>
            </a:endParaRPr>
          </a:p>
          <a:p>
            <a:pPr algn="l"/>
            <a:r>
              <a:rPr lang="en-US" b="1" dirty="0" smtClean="0">
                <a:latin typeface="+mn-lt"/>
              </a:rPr>
              <a:t>Chemical:</a:t>
            </a:r>
          </a:p>
          <a:p>
            <a:pPr marL="285750" indent="-285750" algn="l">
              <a:buFont typeface="Arial" panose="020B0604020202020204" pitchFamily="34" charset="0"/>
              <a:buChar char="•"/>
            </a:pPr>
            <a:r>
              <a:rPr lang="en-US" dirty="0" smtClean="0">
                <a:latin typeface="+mn-lt"/>
              </a:rPr>
              <a:t>Foliar Spray – FS 2</a:t>
            </a:r>
          </a:p>
          <a:p>
            <a:pPr algn="l"/>
            <a:r>
              <a:rPr lang="en-US" dirty="0" smtClean="0">
                <a:latin typeface="+mn-lt"/>
              </a:rPr>
              <a:t>      Glyphosate </a:t>
            </a:r>
            <a:r>
              <a:rPr lang="en-US" dirty="0">
                <a:latin typeface="+mn-lt"/>
              </a:rPr>
              <a:t>3.00%</a:t>
            </a:r>
            <a:endParaRPr lang="en-US" dirty="0" smtClean="0">
              <a:latin typeface="+mn-lt"/>
            </a:endParaRPr>
          </a:p>
          <a:p>
            <a:pPr algn="l"/>
            <a:endParaRPr lang="en-US" dirty="0" smtClean="0">
              <a:latin typeface="+mn-lt"/>
            </a:endParaRPr>
          </a:p>
          <a:p>
            <a:pPr marL="285750" indent="-285750" algn="l">
              <a:buFont typeface="Arial" panose="020B0604020202020204" pitchFamily="34" charset="0"/>
              <a:buChar char="•"/>
            </a:pPr>
            <a:r>
              <a:rPr lang="en-US" dirty="0" smtClean="0">
                <a:latin typeface="+mn-lt"/>
              </a:rPr>
              <a:t>Basal Bark – BB1</a:t>
            </a:r>
          </a:p>
          <a:p>
            <a:pPr algn="l"/>
            <a:r>
              <a:rPr lang="en-US" dirty="0" smtClean="0">
                <a:latin typeface="+mn-lt"/>
              </a:rPr>
              <a:t>      </a:t>
            </a:r>
            <a:r>
              <a:rPr lang="en-US" dirty="0" err="1" smtClean="0">
                <a:latin typeface="+mn-lt"/>
              </a:rPr>
              <a:t>Triclopyr</a:t>
            </a:r>
            <a:r>
              <a:rPr lang="en-US" dirty="0" smtClean="0">
                <a:latin typeface="+mn-lt"/>
              </a:rPr>
              <a:t> </a:t>
            </a:r>
            <a:r>
              <a:rPr lang="en-US" dirty="0">
                <a:latin typeface="+mn-lt"/>
              </a:rPr>
              <a:t>Ester 25% </a:t>
            </a:r>
            <a:r>
              <a:rPr lang="en-US" dirty="0" smtClean="0">
                <a:latin typeface="+mn-lt"/>
              </a:rPr>
              <a:t>OR</a:t>
            </a:r>
          </a:p>
          <a:p>
            <a:pPr algn="l"/>
            <a:r>
              <a:rPr lang="en-US" dirty="0" smtClean="0">
                <a:latin typeface="+mn-lt"/>
              </a:rPr>
              <a:t>      Pathfinder </a:t>
            </a:r>
            <a:r>
              <a:rPr lang="en-US" dirty="0">
                <a:latin typeface="+mn-lt"/>
              </a:rPr>
              <a:t>II ready-to-use </a:t>
            </a:r>
            <a:r>
              <a:rPr lang="en-US" dirty="0" smtClean="0">
                <a:latin typeface="+mn-lt"/>
              </a:rPr>
              <a:t>mixture</a:t>
            </a:r>
          </a:p>
          <a:p>
            <a:pPr algn="l"/>
            <a:endParaRPr lang="en-US" dirty="0">
              <a:latin typeface="+mn-lt"/>
            </a:endParaRPr>
          </a:p>
          <a:p>
            <a:pPr marL="285750" indent="-285750" algn="l">
              <a:buFont typeface="Arial" panose="020B0604020202020204" pitchFamily="34" charset="0"/>
              <a:buChar char="•"/>
            </a:pPr>
            <a:r>
              <a:rPr lang="en-US" dirty="0" smtClean="0">
                <a:latin typeface="+mn-lt"/>
              </a:rPr>
              <a:t>Cut Stump – CS 1</a:t>
            </a:r>
          </a:p>
          <a:p>
            <a:pPr algn="l"/>
            <a:r>
              <a:rPr lang="en-US" dirty="0" smtClean="0">
                <a:latin typeface="+mn-lt"/>
              </a:rPr>
              <a:t>      Glyphosate </a:t>
            </a:r>
            <a:r>
              <a:rPr lang="en-US" dirty="0">
                <a:latin typeface="+mn-lt"/>
              </a:rPr>
              <a:t>50</a:t>
            </a:r>
            <a:r>
              <a:rPr lang="en-US" dirty="0" smtClean="0">
                <a:latin typeface="+mn-lt"/>
              </a:rPr>
              <a:t>%</a:t>
            </a:r>
          </a:p>
          <a:p>
            <a:endParaRPr lang="en-US" dirty="0" smtClean="0">
              <a:latin typeface="+mn-lt"/>
            </a:endParaRPr>
          </a:p>
          <a:p>
            <a:endParaRPr lang="en-US" dirty="0" smtClean="0">
              <a:latin typeface="+mn-lt"/>
            </a:endParaRPr>
          </a:p>
          <a:p>
            <a:endParaRPr lang="en-US" dirty="0">
              <a:latin typeface="+mn-lt"/>
            </a:endParaRPr>
          </a:p>
        </p:txBody>
      </p:sp>
      <p:sp>
        <p:nvSpPr>
          <p:cNvPr id="9" name="Rectangle 8"/>
          <p:cNvSpPr/>
          <p:nvPr/>
        </p:nvSpPr>
        <p:spPr>
          <a:xfrm>
            <a:off x="228600" y="5475237"/>
            <a:ext cx="8315960" cy="646331"/>
          </a:xfrm>
          <a:prstGeom prst="rect">
            <a:avLst/>
          </a:prstGeom>
        </p:spPr>
        <p:txBody>
          <a:bodyPr wrap="square">
            <a:spAutoFit/>
          </a:bodyPr>
          <a:lstStyle/>
          <a:p>
            <a:r>
              <a:rPr lang="en-US" b="1" dirty="0">
                <a:latin typeface="+mn-lt"/>
              </a:rPr>
              <a:t>Mechanical: </a:t>
            </a:r>
          </a:p>
          <a:p>
            <a:r>
              <a:rPr lang="en-US" dirty="0">
                <a:latin typeface="+mn-lt"/>
              </a:rPr>
              <a:t>Pulling, grubbing-completely removing roots </a:t>
            </a:r>
            <a:r>
              <a:rPr lang="en-US" dirty="0" smtClean="0">
                <a:latin typeface="+mn-lt"/>
              </a:rPr>
              <a:t>can work!</a:t>
            </a:r>
            <a:endParaRPr lang="en-US" dirty="0">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01" y="738664"/>
            <a:ext cx="2957209" cy="3942945"/>
          </a:xfrm>
          <a:prstGeom prst="rect">
            <a:avLst/>
          </a:prstGeom>
          <a:ln>
            <a:solidFill>
              <a:schemeClr val="tx1"/>
            </a:solidFill>
          </a:ln>
        </p:spPr>
      </p:pic>
    </p:spTree>
    <p:extLst>
      <p:ext uri="{BB962C8B-B14F-4D97-AF65-F5344CB8AC3E}">
        <p14:creationId xmlns:p14="http://schemas.microsoft.com/office/powerpoint/2010/main" val="37693563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4"/>
          <p:cNvSpPr>
            <a:spLocks noChangeArrowheads="1"/>
          </p:cNvSpPr>
          <p:nvPr/>
        </p:nvSpPr>
        <p:spPr bwMode="auto">
          <a:xfrm>
            <a:off x="228600" y="2514600"/>
            <a:ext cx="4254500" cy="3939540"/>
          </a:xfrm>
          <a:prstGeom prst="rect">
            <a:avLst/>
          </a:prstGeom>
          <a:noFill/>
          <a:ln>
            <a:noFill/>
          </a:ln>
          <a:extLst/>
        </p:spPr>
        <p:txBody>
          <a:bodyPr>
            <a:spAutoFit/>
          </a:bodyPr>
          <a:lstStyle/>
          <a:p>
            <a:pPr>
              <a:defRPr/>
            </a:pPr>
            <a:r>
              <a:rPr lang="en-US" sz="2400" dirty="0" smtClean="0">
                <a:solidFill>
                  <a:schemeClr val="accent2">
                    <a:lumMod val="50000"/>
                  </a:schemeClr>
                </a:solidFill>
              </a:rPr>
              <a:t>Our Mission: </a:t>
            </a:r>
            <a:r>
              <a:rPr lang="en-US" sz="2400" dirty="0">
                <a:solidFill>
                  <a:schemeClr val="accent2">
                    <a:lumMod val="50000"/>
                  </a:schemeClr>
                </a:solidFill>
              </a:rPr>
              <a:t>P</a:t>
            </a:r>
            <a:r>
              <a:rPr lang="en-US" sz="2400" dirty="0" smtClean="0">
                <a:solidFill>
                  <a:schemeClr val="accent2">
                    <a:lumMod val="50000"/>
                  </a:schemeClr>
                </a:solidFill>
              </a:rPr>
              <a:t>revent </a:t>
            </a:r>
            <a:r>
              <a:rPr lang="en-US" sz="2400" dirty="0">
                <a:solidFill>
                  <a:schemeClr val="accent2">
                    <a:lumMod val="50000"/>
                  </a:schemeClr>
                </a:solidFill>
              </a:rPr>
              <a:t>the spread of emerging invasive species across </a:t>
            </a:r>
            <a:r>
              <a:rPr lang="en-US" sz="2400" dirty="0" smtClean="0">
                <a:solidFill>
                  <a:schemeClr val="accent2">
                    <a:lumMod val="50000"/>
                  </a:schemeClr>
                </a:solidFill>
              </a:rPr>
              <a:t>New Jersey</a:t>
            </a:r>
            <a:endParaRPr lang="en-US" sz="2400" dirty="0">
              <a:solidFill>
                <a:schemeClr val="accent2">
                  <a:lumMod val="50000"/>
                </a:schemeClr>
              </a:solidFill>
            </a:endParaRPr>
          </a:p>
          <a:p>
            <a:pPr>
              <a:defRPr/>
            </a:pPr>
            <a:endParaRPr lang="en-US" dirty="0"/>
          </a:p>
          <a:p>
            <a:pPr marL="285750" indent="-285750">
              <a:buFont typeface="Arial" pitchFamily="34" charset="0"/>
              <a:buChar char="•"/>
              <a:defRPr/>
            </a:pPr>
            <a:r>
              <a:rPr lang="en-US" sz="1600" dirty="0" smtClean="0"/>
              <a:t>New Jersey’s </a:t>
            </a:r>
            <a:r>
              <a:rPr lang="en-US" sz="1600" dirty="0"/>
              <a:t>first Cooperative Invasive Species Management Area (CISMA)</a:t>
            </a:r>
          </a:p>
          <a:p>
            <a:pPr marL="285750" indent="-285750">
              <a:buFont typeface="Arial" pitchFamily="34" charset="0"/>
              <a:buChar char="•"/>
              <a:defRPr/>
            </a:pPr>
            <a:endParaRPr lang="en-US" sz="1600" dirty="0"/>
          </a:p>
          <a:p>
            <a:pPr marL="285750" indent="-285750">
              <a:buFont typeface="Arial" pitchFamily="34" charset="0"/>
              <a:buChar char="•"/>
              <a:defRPr/>
            </a:pPr>
            <a:r>
              <a:rPr lang="en-US" sz="1600" dirty="0"/>
              <a:t>Formed in 2008 as </a:t>
            </a:r>
            <a:r>
              <a:rPr lang="en-US" sz="1600" dirty="0" smtClean="0"/>
              <a:t>Central </a:t>
            </a:r>
            <a:r>
              <a:rPr lang="en-US" sz="1600" dirty="0"/>
              <a:t>Jersey Invasive Species Strike </a:t>
            </a:r>
            <a:r>
              <a:rPr lang="en-US" sz="1600" dirty="0" smtClean="0"/>
              <a:t>Team</a:t>
            </a:r>
          </a:p>
          <a:p>
            <a:pPr marL="285750" indent="-285750">
              <a:buFont typeface="Arial" pitchFamily="34" charset="0"/>
              <a:buChar char="•"/>
              <a:defRPr/>
            </a:pPr>
            <a:endParaRPr lang="en-US" sz="1600" dirty="0" smtClean="0"/>
          </a:p>
          <a:p>
            <a:pPr marL="285750" indent="-285750">
              <a:buFont typeface="Arial" pitchFamily="34" charset="0"/>
              <a:buChar char="•"/>
              <a:defRPr/>
            </a:pPr>
            <a:r>
              <a:rPr lang="en-US" sz="1600" dirty="0" smtClean="0"/>
              <a:t>Expanded statewide in 2011 &amp; incorporated as 501(c)(3) organization</a:t>
            </a:r>
            <a:endParaRPr lang="en-US" sz="1600" dirty="0"/>
          </a:p>
          <a:p>
            <a:pPr marL="285750" indent="-285750">
              <a:buFont typeface="Arial" pitchFamily="34" charset="0"/>
              <a:buChar char="•"/>
              <a:defRPr/>
            </a:pPr>
            <a:endParaRPr lang="en-US" sz="1600" dirty="0"/>
          </a:p>
          <a:p>
            <a:pPr marL="285750" indent="-285750">
              <a:buFont typeface="Arial" pitchFamily="34" charset="0"/>
              <a:buChar char="•"/>
              <a:defRPr/>
            </a:pPr>
            <a:r>
              <a:rPr lang="en-US" sz="1600" dirty="0">
                <a:hlinkClick r:id="rId3"/>
              </a:rPr>
              <a:t>www.njisst.org</a:t>
            </a:r>
            <a:r>
              <a:rPr lang="en-US" sz="1600" dirty="0"/>
              <a:t> </a:t>
            </a:r>
          </a:p>
        </p:txBody>
      </p:sp>
      <p:sp>
        <p:nvSpPr>
          <p:cNvPr id="4099" name="TextBox 5"/>
          <p:cNvSpPr txBox="1">
            <a:spLocks noChangeArrowheads="1"/>
          </p:cNvSpPr>
          <p:nvPr/>
        </p:nvSpPr>
        <p:spPr bwMode="auto">
          <a:xfrm>
            <a:off x="152400" y="914400"/>
            <a:ext cx="4381500" cy="1292225"/>
          </a:xfrm>
          <a:prstGeom prst="rect">
            <a:avLst/>
          </a:prstGeom>
          <a:noFill/>
          <a:ln w="9525">
            <a:noFill/>
            <a:miter lim="800000"/>
            <a:headEnd/>
            <a:tailEnd/>
          </a:ln>
        </p:spPr>
        <p:txBody>
          <a:bodyPr>
            <a:spAutoFit/>
          </a:bodyPr>
          <a:lstStyle/>
          <a:p>
            <a:r>
              <a:rPr lang="en-US" sz="2600" b="1" dirty="0"/>
              <a:t>NEW JERSEY </a:t>
            </a:r>
          </a:p>
          <a:p>
            <a:r>
              <a:rPr lang="en-US" sz="2600" b="1" dirty="0"/>
              <a:t>INVASIVE SPECIES</a:t>
            </a:r>
          </a:p>
          <a:p>
            <a:r>
              <a:rPr lang="en-US" sz="2600" b="1" dirty="0" smtClean="0"/>
              <a:t>STRIKE TEAM</a:t>
            </a:r>
            <a:endParaRPr lang="en-US" sz="2600" b="1" dirty="0"/>
          </a:p>
        </p:txBody>
      </p:sp>
      <p:pic>
        <p:nvPicPr>
          <p:cNvPr id="1026" name="Picture 2" descr="http://media.maps.com/magellan/Images/msat_nj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199" y="304800"/>
            <a:ext cx="4375629" cy="624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0338" y="0"/>
            <a:ext cx="2139880" cy="1477328"/>
          </a:xfrm>
          <a:prstGeom prst="rect">
            <a:avLst/>
          </a:prstGeom>
          <a:noFill/>
        </p:spPr>
        <p:txBody>
          <a:bodyPr wrap="none" rtlCol="0">
            <a:spAutoFit/>
          </a:bodyPr>
          <a:lstStyle/>
          <a:p>
            <a:endParaRPr lang="en-US" sz="2400" b="1" dirty="0" smtClean="0">
              <a:latin typeface="+mn-lt"/>
            </a:endParaRPr>
          </a:p>
          <a:p>
            <a:r>
              <a:rPr lang="en-US" sz="2400" b="1" dirty="0" smtClean="0">
                <a:latin typeface="+mn-lt"/>
              </a:rPr>
              <a:t>Multiflora rose</a:t>
            </a:r>
          </a:p>
          <a:p>
            <a:r>
              <a:rPr lang="en-US" sz="2400" b="1" i="1" dirty="0">
                <a:latin typeface="+mn-lt"/>
              </a:rPr>
              <a:t>Rosa </a:t>
            </a:r>
            <a:r>
              <a:rPr lang="en-US" sz="2400" b="1" i="1" dirty="0" smtClean="0">
                <a:latin typeface="+mn-lt"/>
              </a:rPr>
              <a:t>multiflora</a:t>
            </a:r>
            <a:endParaRPr lang="en-US" sz="2400" b="1" i="1" dirty="0">
              <a:latin typeface="+mn-lt"/>
            </a:endParaRPr>
          </a:p>
          <a:p>
            <a:endParaRPr lang="en-US" dirty="0"/>
          </a:p>
        </p:txBody>
      </p:sp>
      <p:sp>
        <p:nvSpPr>
          <p:cNvPr id="6" name="Rectangle 5"/>
          <p:cNvSpPr/>
          <p:nvPr/>
        </p:nvSpPr>
        <p:spPr>
          <a:xfrm>
            <a:off x="3468610" y="1066800"/>
            <a:ext cx="5370590" cy="3693319"/>
          </a:xfrm>
          <a:prstGeom prst="rect">
            <a:avLst/>
          </a:prstGeom>
        </p:spPr>
        <p:txBody>
          <a:bodyPr wrap="square">
            <a:spAutoFit/>
          </a:bodyPr>
          <a:lstStyle/>
          <a:p>
            <a:r>
              <a:rPr lang="en-US" b="1" dirty="0">
                <a:latin typeface="+mn-lt"/>
              </a:rPr>
              <a:t>What makes </a:t>
            </a:r>
            <a:r>
              <a:rPr lang="en-US" b="1" dirty="0" smtClean="0">
                <a:latin typeface="+mn-lt"/>
              </a:rPr>
              <a:t>it a </a:t>
            </a:r>
            <a:r>
              <a:rPr lang="en-US" b="1" dirty="0">
                <a:latin typeface="+mn-lt"/>
              </a:rPr>
              <a:t>successful invader</a:t>
            </a:r>
            <a:r>
              <a:rPr lang="en-US" b="1" dirty="0" smtClean="0">
                <a:latin typeface="+mn-lt"/>
              </a:rPr>
              <a:t>?</a:t>
            </a:r>
          </a:p>
          <a:p>
            <a:endParaRPr lang="en-US" b="1" dirty="0">
              <a:latin typeface="+mn-lt"/>
            </a:endParaRPr>
          </a:p>
          <a:p>
            <a:r>
              <a:rPr lang="en-US" dirty="0" smtClean="0">
                <a:latin typeface="+mn-lt"/>
              </a:rPr>
              <a:t>It tolerates </a:t>
            </a:r>
            <a:r>
              <a:rPr lang="en-US" dirty="0">
                <a:latin typeface="+mn-lt"/>
              </a:rPr>
              <a:t>a wide range of soil, moisture and light </a:t>
            </a:r>
            <a:r>
              <a:rPr lang="en-US" dirty="0" smtClean="0">
                <a:latin typeface="+mn-lt"/>
              </a:rPr>
              <a:t>conditions. </a:t>
            </a:r>
            <a:endParaRPr lang="en-US" dirty="0">
              <a:latin typeface="+mn-lt"/>
            </a:endParaRPr>
          </a:p>
          <a:p>
            <a:endParaRPr lang="en-US" dirty="0">
              <a:latin typeface="+mn-lt"/>
            </a:endParaRPr>
          </a:p>
          <a:p>
            <a:r>
              <a:rPr lang="en-US" dirty="0" smtClean="0">
                <a:latin typeface="+mn-lt"/>
              </a:rPr>
              <a:t>It reproduces </a:t>
            </a:r>
            <a:r>
              <a:rPr lang="en-US" dirty="0">
                <a:latin typeface="+mn-lt"/>
              </a:rPr>
              <a:t>by seed and by forming new plants from the tips of arching canes that can root where they contact the ground. </a:t>
            </a:r>
            <a:endParaRPr lang="en-US" dirty="0" smtClean="0">
              <a:latin typeface="+mn-lt"/>
            </a:endParaRPr>
          </a:p>
          <a:p>
            <a:endParaRPr lang="en-US" dirty="0">
              <a:latin typeface="+mn-lt"/>
            </a:endParaRPr>
          </a:p>
          <a:p>
            <a:r>
              <a:rPr lang="en-US" dirty="0" smtClean="0">
                <a:latin typeface="+mn-lt"/>
              </a:rPr>
              <a:t>An </a:t>
            </a:r>
            <a:r>
              <a:rPr lang="en-US" dirty="0">
                <a:latin typeface="+mn-lt"/>
              </a:rPr>
              <a:t>average plant produces an estimated one million seeds per year, which remain viable in the soil for up to 20 years. </a:t>
            </a:r>
          </a:p>
          <a:p>
            <a:endParaRPr lang="en-US" dirty="0">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6042" t="2462" r="20833"/>
          <a:stretch/>
        </p:blipFill>
        <p:spPr>
          <a:xfrm>
            <a:off x="230106" y="1295400"/>
            <a:ext cx="3020345" cy="4252912"/>
          </a:xfrm>
          <a:prstGeom prst="rect">
            <a:avLst/>
          </a:prstGeom>
          <a:ln>
            <a:solidFill>
              <a:schemeClr val="tx1"/>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8751" b="6250"/>
          <a:stretch/>
        </p:blipFill>
        <p:spPr>
          <a:xfrm>
            <a:off x="4081683" y="4512201"/>
            <a:ext cx="4144444" cy="2072222"/>
          </a:xfrm>
          <a:prstGeom prst="rect">
            <a:avLst/>
          </a:prstGeom>
          <a:ln>
            <a:solidFill>
              <a:schemeClr val="tx1"/>
            </a:solidFill>
          </a:ln>
        </p:spPr>
      </p:pic>
    </p:spTree>
    <p:extLst>
      <p:ext uri="{BB962C8B-B14F-4D97-AF65-F5344CB8AC3E}">
        <p14:creationId xmlns:p14="http://schemas.microsoft.com/office/powerpoint/2010/main" val="3597127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0338" y="0"/>
            <a:ext cx="2139880" cy="1477328"/>
          </a:xfrm>
          <a:prstGeom prst="rect">
            <a:avLst/>
          </a:prstGeom>
          <a:noFill/>
        </p:spPr>
        <p:txBody>
          <a:bodyPr wrap="none" rtlCol="0">
            <a:spAutoFit/>
          </a:bodyPr>
          <a:lstStyle/>
          <a:p>
            <a:endParaRPr lang="en-US" sz="2400" b="1" dirty="0" smtClean="0">
              <a:latin typeface="+mn-lt"/>
            </a:endParaRPr>
          </a:p>
          <a:p>
            <a:r>
              <a:rPr lang="en-US" sz="2400" b="1" dirty="0" smtClean="0">
                <a:latin typeface="+mn-lt"/>
              </a:rPr>
              <a:t>Multiflora rose</a:t>
            </a:r>
          </a:p>
          <a:p>
            <a:r>
              <a:rPr lang="en-US" sz="2400" b="1" i="1" dirty="0">
                <a:latin typeface="+mn-lt"/>
              </a:rPr>
              <a:t>Rosa </a:t>
            </a:r>
            <a:r>
              <a:rPr lang="en-US" sz="2400" b="1" i="1" dirty="0" smtClean="0">
                <a:latin typeface="+mn-lt"/>
              </a:rPr>
              <a:t>multiflora</a:t>
            </a:r>
            <a:endParaRPr lang="en-US" sz="2400" b="1" i="1" dirty="0">
              <a:latin typeface="+mn-lt"/>
            </a:endParaRPr>
          </a:p>
          <a:p>
            <a:endParaRPr lang="en-US" dirty="0"/>
          </a:p>
        </p:txBody>
      </p:sp>
      <p:sp>
        <p:nvSpPr>
          <p:cNvPr id="6" name="Rectangle 5"/>
          <p:cNvSpPr/>
          <p:nvPr/>
        </p:nvSpPr>
        <p:spPr>
          <a:xfrm>
            <a:off x="4152304" y="1295400"/>
            <a:ext cx="4998181" cy="4339650"/>
          </a:xfrm>
          <a:prstGeom prst="rect">
            <a:avLst/>
          </a:prstGeom>
        </p:spPr>
        <p:txBody>
          <a:bodyPr wrap="square">
            <a:spAutoFit/>
          </a:bodyPr>
          <a:lstStyle/>
          <a:p>
            <a:pPr algn="l"/>
            <a:r>
              <a:rPr lang="en-US" sz="2400" b="1" dirty="0" smtClean="0">
                <a:latin typeface="+mn-lt"/>
              </a:rPr>
              <a:t>How can I control it?</a:t>
            </a:r>
          </a:p>
          <a:p>
            <a:pPr algn="l"/>
            <a:endParaRPr lang="en-US" b="1" dirty="0">
              <a:latin typeface="+mn-lt"/>
            </a:endParaRPr>
          </a:p>
          <a:p>
            <a:pPr algn="l"/>
            <a:r>
              <a:rPr lang="en-US" b="1" dirty="0" smtClean="0">
                <a:latin typeface="+mn-lt"/>
              </a:rPr>
              <a:t>Chemical:</a:t>
            </a:r>
          </a:p>
          <a:p>
            <a:pPr marL="285750" indent="-285750" algn="l">
              <a:buFont typeface="Arial" panose="020B0604020202020204" pitchFamily="34" charset="0"/>
              <a:buChar char="•"/>
            </a:pPr>
            <a:r>
              <a:rPr lang="en-US" dirty="0" smtClean="0">
                <a:latin typeface="+mn-lt"/>
              </a:rPr>
              <a:t>Foliar Spray – FS 2</a:t>
            </a:r>
          </a:p>
          <a:p>
            <a:pPr algn="l"/>
            <a:r>
              <a:rPr lang="en-US" dirty="0" smtClean="0">
                <a:latin typeface="+mn-lt"/>
              </a:rPr>
              <a:t>      Glyphosate </a:t>
            </a:r>
            <a:r>
              <a:rPr lang="en-US" dirty="0">
                <a:latin typeface="+mn-lt"/>
              </a:rPr>
              <a:t>3.00%</a:t>
            </a:r>
            <a:endParaRPr lang="en-US" dirty="0" smtClean="0">
              <a:latin typeface="+mn-lt"/>
            </a:endParaRPr>
          </a:p>
          <a:p>
            <a:pPr algn="l"/>
            <a:endParaRPr lang="en-US" dirty="0" smtClean="0">
              <a:latin typeface="+mn-lt"/>
            </a:endParaRPr>
          </a:p>
          <a:p>
            <a:pPr marL="285750" indent="-285750" algn="l">
              <a:buFont typeface="Arial" panose="020B0604020202020204" pitchFamily="34" charset="0"/>
              <a:buChar char="•"/>
            </a:pPr>
            <a:r>
              <a:rPr lang="en-US" dirty="0" smtClean="0">
                <a:latin typeface="+mn-lt"/>
              </a:rPr>
              <a:t>Basal Bark – BB1</a:t>
            </a:r>
          </a:p>
          <a:p>
            <a:pPr algn="l"/>
            <a:r>
              <a:rPr lang="en-US" dirty="0" smtClean="0">
                <a:latin typeface="+mn-lt"/>
              </a:rPr>
              <a:t>      </a:t>
            </a:r>
            <a:r>
              <a:rPr lang="en-US" dirty="0" err="1" smtClean="0">
                <a:latin typeface="+mn-lt"/>
              </a:rPr>
              <a:t>Triclopyr</a:t>
            </a:r>
            <a:r>
              <a:rPr lang="en-US" dirty="0" smtClean="0">
                <a:latin typeface="+mn-lt"/>
              </a:rPr>
              <a:t> </a:t>
            </a:r>
            <a:r>
              <a:rPr lang="en-US" dirty="0">
                <a:latin typeface="+mn-lt"/>
              </a:rPr>
              <a:t>Ester 25% </a:t>
            </a:r>
            <a:r>
              <a:rPr lang="en-US" dirty="0" smtClean="0">
                <a:latin typeface="+mn-lt"/>
              </a:rPr>
              <a:t>OR </a:t>
            </a:r>
          </a:p>
          <a:p>
            <a:pPr algn="l"/>
            <a:r>
              <a:rPr lang="en-US" dirty="0">
                <a:latin typeface="+mn-lt"/>
              </a:rPr>
              <a:t> </a:t>
            </a:r>
            <a:r>
              <a:rPr lang="en-US" dirty="0" smtClean="0">
                <a:latin typeface="+mn-lt"/>
              </a:rPr>
              <a:t>     Pathfinder </a:t>
            </a:r>
            <a:r>
              <a:rPr lang="en-US" dirty="0">
                <a:latin typeface="+mn-lt"/>
              </a:rPr>
              <a:t>II ready-to-use </a:t>
            </a:r>
            <a:r>
              <a:rPr lang="en-US" dirty="0" smtClean="0">
                <a:latin typeface="+mn-lt"/>
              </a:rPr>
              <a:t>mixture</a:t>
            </a:r>
          </a:p>
          <a:p>
            <a:pPr algn="l"/>
            <a:endParaRPr lang="en-US" dirty="0">
              <a:latin typeface="+mn-lt"/>
            </a:endParaRPr>
          </a:p>
          <a:p>
            <a:pPr marL="285750" indent="-285750" algn="l">
              <a:buFont typeface="Arial" panose="020B0604020202020204" pitchFamily="34" charset="0"/>
              <a:buChar char="•"/>
            </a:pPr>
            <a:r>
              <a:rPr lang="en-US" dirty="0" smtClean="0">
                <a:latin typeface="+mn-lt"/>
              </a:rPr>
              <a:t>Cut Stump – CS 1</a:t>
            </a:r>
          </a:p>
          <a:p>
            <a:pPr algn="l"/>
            <a:r>
              <a:rPr lang="en-US" dirty="0" smtClean="0">
                <a:latin typeface="+mn-lt"/>
              </a:rPr>
              <a:t>      Glyphosate </a:t>
            </a:r>
            <a:r>
              <a:rPr lang="en-US" dirty="0">
                <a:latin typeface="+mn-lt"/>
              </a:rPr>
              <a:t>50</a:t>
            </a:r>
            <a:r>
              <a:rPr lang="en-US" dirty="0" smtClean="0">
                <a:latin typeface="+mn-lt"/>
              </a:rPr>
              <a:t>%</a:t>
            </a:r>
          </a:p>
          <a:p>
            <a:endParaRPr lang="en-US" dirty="0" smtClean="0">
              <a:latin typeface="+mn-lt"/>
            </a:endParaRPr>
          </a:p>
          <a:p>
            <a:endParaRPr lang="en-US" dirty="0" smtClean="0">
              <a:latin typeface="+mn-lt"/>
            </a:endParaRPr>
          </a:p>
          <a:p>
            <a:endParaRPr lang="en-US" dirty="0">
              <a:latin typeface="+mn-l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1667" r="18332"/>
          <a:stretch/>
        </p:blipFill>
        <p:spPr>
          <a:xfrm>
            <a:off x="601680" y="1676400"/>
            <a:ext cx="3058160" cy="3276600"/>
          </a:xfrm>
          <a:prstGeom prst="rect">
            <a:avLst/>
          </a:prstGeom>
          <a:ln>
            <a:solidFill>
              <a:schemeClr val="tx1"/>
            </a:solidFill>
          </a:ln>
        </p:spPr>
      </p:pic>
      <p:sp>
        <p:nvSpPr>
          <p:cNvPr id="8" name="Rectangle 7"/>
          <p:cNvSpPr/>
          <p:nvPr/>
        </p:nvSpPr>
        <p:spPr>
          <a:xfrm>
            <a:off x="594090" y="5152072"/>
            <a:ext cx="8315960" cy="1477328"/>
          </a:xfrm>
          <a:prstGeom prst="rect">
            <a:avLst/>
          </a:prstGeom>
        </p:spPr>
        <p:txBody>
          <a:bodyPr wrap="square">
            <a:spAutoFit/>
          </a:bodyPr>
          <a:lstStyle/>
          <a:p>
            <a:r>
              <a:rPr lang="en-US" b="1" dirty="0">
                <a:latin typeface="+mn-lt"/>
              </a:rPr>
              <a:t>Mechanical: </a:t>
            </a:r>
          </a:p>
          <a:p>
            <a:r>
              <a:rPr lang="en-US" dirty="0">
                <a:latin typeface="+mn-lt"/>
              </a:rPr>
              <a:t>Pulling, grubbing-completely removing roots – can work on light infestations.</a:t>
            </a:r>
          </a:p>
          <a:p>
            <a:r>
              <a:rPr lang="en-US" dirty="0">
                <a:latin typeface="+mn-lt"/>
              </a:rPr>
              <a:t>Prescribed burning will hinder invasion &amp; control spread.</a:t>
            </a:r>
          </a:p>
          <a:p>
            <a:r>
              <a:rPr lang="en-US" dirty="0">
                <a:latin typeface="+mn-lt"/>
              </a:rPr>
              <a:t>Mowing, 3-6 cuttings/ growing season for 2-4 years.  </a:t>
            </a:r>
          </a:p>
          <a:p>
            <a:r>
              <a:rPr lang="en-US" dirty="0">
                <a:latin typeface="+mn-lt"/>
              </a:rPr>
              <a:t>Cutting is preferred over mowing in high quality communities</a:t>
            </a:r>
          </a:p>
        </p:txBody>
      </p:sp>
    </p:spTree>
    <p:extLst>
      <p:ext uri="{BB962C8B-B14F-4D97-AF65-F5344CB8AC3E}">
        <p14:creationId xmlns:p14="http://schemas.microsoft.com/office/powerpoint/2010/main" val="37225234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FFFFFF"/>
                  </a:outerShdw>
                </a:effectLst>
                <a:latin typeface="Arial Black" pitchFamily="34" charset="0"/>
                <a:cs typeface="Arial" pitchFamily="34" charset="0"/>
              </a:rPr>
              <a:t>Species on the Move</a:t>
            </a:r>
            <a:endParaRPr lang="en-US" dirty="0"/>
          </a:p>
        </p:txBody>
      </p:sp>
      <p:pic>
        <p:nvPicPr>
          <p:cNvPr id="4098" name="Picture 2" descr="http://1.bp.blogspot.com/_i9u1_OaCZM4/SbIAQaP_9oI/AAAAAAAADWM/9BdlEZjB7c8/s400/3449_hooked-fishzilla-1_10240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14600"/>
            <a:ext cx="3810000" cy="28575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 name="TextBox 4"/>
          <p:cNvSpPr txBox="1">
            <a:spLocks noChangeArrowheads="1"/>
          </p:cNvSpPr>
          <p:nvPr/>
        </p:nvSpPr>
        <p:spPr bwMode="auto">
          <a:xfrm>
            <a:off x="1603175" y="5486400"/>
            <a:ext cx="148630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sz="1100" dirty="0" smtClean="0"/>
              <a:t>Northern Snakehead</a:t>
            </a:r>
          </a:p>
          <a:p>
            <a:pPr eaLnBrk="1" hangingPunct="1"/>
            <a:r>
              <a:rPr lang="en-US" sz="1100" dirty="0" smtClean="0"/>
              <a:t>Stage 0 </a:t>
            </a:r>
            <a:r>
              <a:rPr lang="en-US" sz="1100" dirty="0" smtClean="0">
                <a:sym typeface="Wingdings" panose="05000000000000000000" pitchFamily="2" charset="2"/>
              </a:rPr>
              <a:t></a:t>
            </a:r>
            <a:r>
              <a:rPr lang="en-US" sz="1100" dirty="0" smtClean="0"/>
              <a:t> Stage 1</a:t>
            </a:r>
            <a:endParaRPr lang="en-US" sz="1100" dirty="0"/>
          </a:p>
        </p:txBody>
      </p:sp>
      <p:sp>
        <p:nvSpPr>
          <p:cNvPr id="8" name="TextBox 4"/>
          <p:cNvSpPr txBox="1">
            <a:spLocks noChangeArrowheads="1"/>
          </p:cNvSpPr>
          <p:nvPr/>
        </p:nvSpPr>
        <p:spPr bwMode="auto">
          <a:xfrm>
            <a:off x="6170197" y="5495827"/>
            <a:ext cx="137088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sz="1100" dirty="0" smtClean="0"/>
              <a:t>Amur Corktree</a:t>
            </a:r>
          </a:p>
          <a:p>
            <a:pPr eaLnBrk="1" hangingPunct="1"/>
            <a:r>
              <a:rPr lang="en-US" sz="1100" dirty="0" smtClean="0"/>
              <a:t>Stage 0 </a:t>
            </a:r>
            <a:r>
              <a:rPr lang="en-US" sz="1100" dirty="0" smtClean="0">
                <a:sym typeface="Wingdings" panose="05000000000000000000" pitchFamily="2" charset="2"/>
              </a:rPr>
              <a:t> Stage 1</a:t>
            </a:r>
            <a:endParaRPr lang="en-US" sz="1100"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891" r="6046"/>
          <a:stretch/>
        </p:blipFill>
        <p:spPr>
          <a:xfrm>
            <a:off x="4800600" y="3866413"/>
            <a:ext cx="4110087" cy="1500188"/>
          </a:xfrm>
          <a:prstGeom prst="rect">
            <a:avLst/>
          </a:prstGeom>
          <a:ln>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2205" y="2105025"/>
            <a:ext cx="1666875" cy="1619250"/>
          </a:xfrm>
          <a:prstGeom prst="rect">
            <a:avLst/>
          </a:prstGeom>
          <a:ln>
            <a:solidFill>
              <a:schemeClr val="tx1"/>
            </a:solidFill>
          </a:ln>
        </p:spPr>
      </p:pic>
    </p:spTree>
    <p:extLst>
      <p:ext uri="{BB962C8B-B14F-4D97-AF65-F5344CB8AC3E}">
        <p14:creationId xmlns:p14="http://schemas.microsoft.com/office/powerpoint/2010/main" val="5343345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FFFFFF"/>
                  </a:outerShdw>
                </a:effectLst>
                <a:latin typeface="Arial Black" pitchFamily="34" charset="0"/>
                <a:cs typeface="Arial" pitchFamily="34" charset="0"/>
              </a:rPr>
              <a:t>Species on the Move</a:t>
            </a:r>
            <a:endParaRPr lang="en-US" dirty="0"/>
          </a:p>
        </p:txBody>
      </p:sp>
      <p:sp>
        <p:nvSpPr>
          <p:cNvPr id="7" name="TextBox 4"/>
          <p:cNvSpPr txBox="1">
            <a:spLocks noChangeArrowheads="1"/>
          </p:cNvSpPr>
          <p:nvPr/>
        </p:nvSpPr>
        <p:spPr bwMode="auto">
          <a:xfrm>
            <a:off x="1619105" y="5628537"/>
            <a:ext cx="163859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sz="1100" dirty="0" smtClean="0"/>
              <a:t>Mile-a-Minute</a:t>
            </a:r>
          </a:p>
          <a:p>
            <a:pPr eaLnBrk="1" hangingPunct="1"/>
            <a:r>
              <a:rPr lang="en-US" sz="1100" dirty="0" smtClean="0"/>
              <a:t>Stage 3 </a:t>
            </a:r>
            <a:r>
              <a:rPr lang="en-US" sz="1100" dirty="0" smtClean="0">
                <a:sym typeface="Wingdings" panose="05000000000000000000" pitchFamily="2" charset="2"/>
              </a:rPr>
              <a:t></a:t>
            </a:r>
            <a:r>
              <a:rPr lang="en-US" sz="1100" dirty="0" smtClean="0"/>
              <a:t> Widespread</a:t>
            </a:r>
            <a:endParaRPr lang="en-US" sz="11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602190"/>
            <a:ext cx="3657600" cy="2743200"/>
          </a:xfrm>
          <a:prstGeom prst="rect">
            <a:avLst/>
          </a:prstGeom>
          <a:ln>
            <a:solidFill>
              <a:schemeClr val="tx1"/>
            </a:solidFill>
          </a:ln>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4545" r="18889" b="33903"/>
          <a:stretch/>
        </p:blipFill>
        <p:spPr>
          <a:xfrm>
            <a:off x="5433089" y="1752600"/>
            <a:ext cx="2585022" cy="1699181"/>
          </a:xfrm>
          <a:prstGeom prst="rect">
            <a:avLst/>
          </a:prstGeom>
          <a:ln>
            <a:solidFill>
              <a:schemeClr val="tx1"/>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7101" t="32368"/>
          <a:stretch/>
        </p:blipFill>
        <p:spPr>
          <a:xfrm>
            <a:off x="4724400" y="3610466"/>
            <a:ext cx="4002401" cy="2448958"/>
          </a:xfrm>
          <a:prstGeom prst="rect">
            <a:avLst/>
          </a:prstGeom>
          <a:ln>
            <a:solidFill>
              <a:schemeClr val="tx1"/>
            </a:solidFill>
          </a:ln>
        </p:spPr>
      </p:pic>
    </p:spTree>
    <p:extLst>
      <p:ext uri="{BB962C8B-B14F-4D97-AF65-F5344CB8AC3E}">
        <p14:creationId xmlns:p14="http://schemas.microsoft.com/office/powerpoint/2010/main" val="24911804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533400" y="0"/>
            <a:ext cx="8229600" cy="639763"/>
          </a:xfrm>
        </p:spPr>
        <p:txBody>
          <a:bodyPr/>
          <a:lstStyle/>
          <a:p>
            <a:pPr eaLnBrk="1" hangingPunct="1"/>
            <a:r>
              <a:rPr lang="en-US" sz="3200" dirty="0" smtClean="0"/>
              <a:t>Northern Snakehead (</a:t>
            </a:r>
            <a:r>
              <a:rPr lang="en-US" sz="3200" i="1" dirty="0" err="1" smtClean="0"/>
              <a:t>Channa</a:t>
            </a:r>
            <a:r>
              <a:rPr lang="en-US" sz="3200" i="1" dirty="0" smtClean="0"/>
              <a:t> </a:t>
            </a:r>
            <a:r>
              <a:rPr lang="en-US" sz="3200" i="1" dirty="0" err="1" smtClean="0"/>
              <a:t>argus</a:t>
            </a:r>
            <a:r>
              <a:rPr lang="en-US" sz="3200" dirty="0" smtClean="0"/>
              <a:t>)</a:t>
            </a:r>
          </a:p>
        </p:txBody>
      </p:sp>
      <p:sp>
        <p:nvSpPr>
          <p:cNvPr id="19463" name="AutoShape 10" descr="data:image/jpg;base64,/9j/4AAQSkZJRgABAQAAAQABAAD/2wCEAAkGBhQSEBUUEhQQFBQVFBQUFhQQFBAUFBUUFRQVFhQQFBQXHCYeGBkjGRQUHy8gJScpLCwsFR4xNTAqNSYrLCkBCQoKDgwOGg8PGikkHyQpLCksLCwpLCwpKSwsKSwsLCksKSwpKSksKSksKSwsKSksLCksLCwpLCwsLCksLCkpKf/AABEIAOEA4QMBIgACEQEDEQH/xAAbAAACAwEBAQAAAAAAAAAAAAACAwEEBQAGB//EADwQAAEDAgMFBgMHAwMFAAAAAAEAAhEDIQQSMQVBUWFxEyIygZGhBrHRByNCUmLB8HKC4RQz8RVDU2Oi/8QAGwEAAgMBAQEAAAAAAAAAAAAAAAIBAwQGBQf/xAAqEQACAgEDAwQBBAMAAAAAAAAAAQIDEQQSIQUxQRMiUWEjMnGBsRQVkf/aAAwDAQACEQMRAD8A8mFMLgoK8M88grgoRAIIOARAKWhHlStgQAuIRBqhwSZABQVDinHC21EwDHXRW1UztyoLOCUm+xXcgJRubGqElVNNcMg4IsyXmUhygA5RByXKkFOgLDXIs6r5lHaqQLOdASkiqrDMI9zZAnpr6J4wlL9KyNgU5Je1OdSdvB0nRJcUYa7hgDKhATFEJkBwKKEEImpiDoQlqZCghSArIpTIXKQGlQVKGFQBwCY0IWtRtCVkBtajDVDQmgKtsAIQvCY5KeUuQFtbJA/kKS7MSeMj6LmtkO5BAGEEide8Oo3LqejQ21uXy/6NdC8htqd2XaSRB6JOKolp5fzVHXdpweWnzBurroJqB3/kDR0I/wALXrdDHURyuJD21qS4MmUTVNajlcR6dFwC5CUHBuL7oxPgkBTCkLoUEEFLeE6ELgmJEDVeiOBIaADcD+FZ2yNlGs8/lZ3nHlK9XgcLmJJs39l0nRaXiVj/AGL615PP4SjWBO8b81+7v10WLiDDyOBXutqABkN0G/ivEbVoZXzucAQrusVL0lNLswmhbXI1Wa5GHrmEyoaVAKDOulNkgc0okppTAUxBMKVClSAwBcWo2tRFqz5ABrUYC4BSAoZAbUwBLCYFUwAekPKsOCS5qEAWCfBIiZ3HQ8kvEkDjLTLZ1HFjlAsZTMUzSpBcDZ3T9iF1PRLlKDrfdcmvTy8Ca7QRbQjO3kRqhxb4dm3ODXeYEFS+lB7pkeJvSLhVq7i6GCTEkEflN10CNiWS9iKM02u5CeU6fVVgVdogmhUe7QvDWNH6W3PQALPBXIdXrUL8ryjz744kNXIWlPwuGdVeGMaXOcYAGpXkLl4KCKNFz3BrQXOJgACSvU4f7O6haDUe1hIkiJy9SvX7E2BS2dhw+pBrOyhztYLiAGN9Vl7Z246o8tZrvA0b14ldDoemKxZsNUKc9zOwmx6eHBbmzSe84WzR+EckdbETZohvormB2Y43NzzTtrlmHoudVIEiGjUl0WDRvK6CMqtNHbHsi7CXCPMbTxIIufILzW0bN5kyAtZlIVDBzAnQwbTyVXFfC9WZaRU4QRmPIDUrxdd1CNsXVUs58i2QaXYxAEUJtbBvYYc1zSOIIS4XONNdzKDClGGKcilMghpTGlAWrgnTFHZlyWuU5A0mtU5UYC5ZskC4XZUSkBAHAIwhhEEjA4hLe1OQuCUCs4JuDrBtnTyIN2n5RyUOagLFoovlRNTiNF4eUAabpdAgt72UWt+Zo4cuaRQA7QEaGR5OEj3laDaju7xYZbO6dR0PBVsXTBIeywJkD8pm7D0d813Gl1cNTDdH+V8Hp1TU0WKIAowd3bAdS5gWc5i18K8PZVMQQ1xH99RshZzgue60/wAsf2MepXuEtYSQBqTAA4r7J8MfD1PAUO0fHalozvduJ/7bf5deP+zj4e7WqcQ8dyl4Z31NQfLX0Wt8T7eLnlrToSGjnoanloPNT0zSeo9zH01O73MyvjfbRrVB3oa0hoYDoTBzHnp6QvQbE2BG66+c450usdHtEbzmPi9V9c+IttswdOGwajrNafdx5D3Xv6m1UQ2rsanxwI27tmngqW51Qg5WT/8ATjuaPfQL5di8bUxFQvqkl02LrAD8rR+FvJDtfaLqtQue4ufN3E7+EaWBiNyrYWtPddMbuq5//Jjbaoz7FDmovHks5omLwYt9VfoVy10ibRP0VChSMxzPzstPDU/HO8fuvUtqil7UDeS2/a2ZuV4Y5pvfceBn5rPxfw0HjNRgH8hI9puVWrAgneBJjkDdBhcY5pLAQ4agOG7i08QplpoXRxJC7VJGfXwrmOLXggjUHVBkXoHFtdkQ7MNHGT5GTosatSLXEHUWXg6rSSol9GecHERlQEJxS3lZCsCVyiVykDXXBQEbGyqEs9gAKkInua3UyeA+qKiwvNhAXoQ6bqJR3bRtjAldKuVNkvEQJnhu6q3gPhh9Q94ho9fks/8AhX527WRtZkyuJXtsL8EU4gl5PEua0ekFXanwlhKTM1SYESS5xiTEnLu5q1dMuY6qkz53CkNX1Oh8H4JzAWhjgfxB7j7gqljPs6ouH3NQsPB0OH1CSfT7Yg6Zo+dBiDEUCWmInUjjunrC9LtT4KxFEE5c7R+Knf21XnnGDzCXT22aSzd/0K5OuWSnhXwCOJMmdQRI9wULwuc37zXy8jCu7GoCpiaLDcOqMB6Tf2W3qEvWlCS8mjVLOGj31XEf6HZlJmj3NBP9T+8T5D5Lx1KqSx9Z3CG74mwj5p32h7ZNbFFjfCw5I+ftARV6eXCsBMS7XWCGmC4cLroNJiqEYryelCHp1I84RFRtw6HsIPFpII+i09t7Xe+q6o4zUeZ5MG4DoFm0Wd9pNmgkGd0SY6IKz8ziedum4LzutW4lFfRjsnsWfIpWcDSmo0cwkBqv7JH3gPAE8dy5+j3WRX2eenlmnUphpBGpM+m+E7fprCGk6XzB4ydYH8CtsEhtol0841XZWLg1djOxGH7ubdJHvqs2tRkNLYk6DmDccl6LEYMmi6YA7zvovPuIzQ06iR/UNU1I8C3syvFwJ4tNjzc08UG3qA7rwLEaxE9d3ogw2u8h1xG53BHtOp9zBmQ+eWnBZ9fWnVIS2PBjuSXlMc5IqOXKmM6VyDMuUkmxTcnPnKIm8yf2SGtTpdENdF55HqtHTr66dQpWdhoNJ8ljC7NzFehwWzQwX03QqmwnXNx0MFbGLG+3lou6Si+U+DUVq1Zo4ke66p8QOAim0D3S24Yuk7vmtPZ+ws9zACLJ1xXJaseTGdtTEP0J+XyUBtdwIJJBsQQDI817HDYLDMsalKdIzt14aq9/paUeKmBxzN+qxS1sF2SLFJHzNtd+FOV4cGu8LgP4CVbpfEVX8DwY0IkE+S99i9mYevSNNzqbmneHskHc4EGxXy34h+HqmCflcQ5pOanUGjgNQeDuSKr4Wva+40ZYZ6TCfaFWpWe0PHOQfUfRWMRXwO0P/TXOhsJPPc7qF4yltGZDgHNzADNuBHFDX2fMup6i5b8iFRqtLXKPuRa66rVh9yNs7GqUauR4hw0I0cNQQd6f8LCMWxx/AHv9Gkj5pVPbhczssRcDwvPiYd197UWHfkcXb+ze3pIP+V4c6XDEPGeCl6drEX4fBmCoamIzHe4uPmfovU7Rc3/TsBkEklsdCO9+nSV47AVYqDoFsba2jBb+hoI4TqfYAea22XOE4teDTd4Rn1iPCNCcwm8aAjnBBUZUmlWzOFtAR5STI9VaDV5XVbvVsR5WqfKQEKzgHw8FKIXNMFedVLbJS+DJk3MKyagBJ0JK3a5EnKB3WAcpP+AsTZjs1QO1kEn6K9iMQMjeLnnrGg9gu03eolJGtci8biZpAC0N377XXm8Q3QjlCu4h5IcDJjMFWrUpaOUHyWmuO1F0VgPA1733nQ2HruKnb2J7jADPUd6OB4o8PSkaXGk7+XVZG2MRL4tYRYRdYOozUan98Fdz4KrnpTnoHPQSuYMmBmZSlrkEnpWtRwpDVJWTIgyg8giDHnFl6GjWzN8TLC5c4QJ48+S8yr1WiG0gIhxJJgm4ixPuui6br7XH0ccLz8GiqT8jK+3TTkUnE2He3TxgrGxmLqVT97Uc7gNGjoNFNVzSBltqCL2P8KABYtbfd6ri5CzslnBFCmWiGvqtHBroHomQ7dVqj+4e9lACIrBvk/IqtmvI5u0qomexfOuem0T1LUNfHZ2gVGlu8mmQ4dY1SShlPC2UXlFi1E/ItxbByuDmui+8RuK1MBi8jnmCWAkGI/FdpvyHssPG4Y+JgvvAt581VZtQiWEuAO4200J4wV0VfUfUqcJdzbXZGSNzaeC7QB1PvTpAueUcVI2FXGHmo1zIuAZzZeYVz7LcaRtANPea6nUg7g4DN5GARPAr6dtrCB4NpkeSNM8tbvk0qzL2s+S7MoNFRjntBa4gGRoV9TpbIo4jDGi9jSxw/CADxDgdxXgjgMpqUzqDmb1G70Xs/hTF5qY4i30K9XVaaLjvihZvMcHzLaPw+cJiKlNxzEHuu0lh8Jjdz5gpa959pGz5YysNWHI7o8y0+RBH9y8GSuK1dbha0zxrM7nkgoCVJKW4rMis0tm4ssBjX67k/H4nvtA0a31JESs7COEOnlHVWa0Gcv6fkut6e/wJs11P2nUnSep147laosygSJAkfsfRUe2a0DNa+g/ZVsZtkmzO6N/FW3ayuru+R5WJFraO0uzENPfgjy4rzT3ElNeZN5UBi53UamV0svsZnLcKyrsqaQohUCi5XJkLkBk9OoIUFyjMseBR2FpZqjWjUuA91e2kz794J1FjpO6flZUMLWLXZmzmHh5ONmk8gSrFfEmo4nMCWkDTQZQJnqIXS9L07VLt+WX1rjJmVaJa5zTqDPqP8KGhW8WyTcySJ9LJLWLy+o8XsrmvcQAiIU5VOVYMiiSEDgrBagLEyYC2oalJrvEAeo/dMyqCpySivhKLqFZlaiSHMcHROo3t6EEjzX2jBY9mIoMqsJyvEibEXgtI3EEEHovj0r2v2fbYGV9B34ZqM6Gzm+Rg+ZXq6C9qex+S+FjzyN23hstYOG+/puRbMPZ1DGhv5FXtrCYPAqnTo2HFvyOn85rsoPdXhmvfwa+2aHb4Z7JEuYY/qF2k+YHqvkpPHUfNfUabyGkE6ac+Xqvmu0MPUa4mqIc4lx3iSTIkLl+r6fbiaMd0fJUJS3ORlKevAMw7DYvLMiZXVMed1uiqkoSVpjqLIw2J8E5fYJzpSiEYRZVVkgWGqcqYGqCEIkU4ICE4hAQnACFCOFyANrtFHaKv2iKnchUxrcmoryPgv0MQGiN8tdMSLHutPImD5JOz8RlLi6CKgF48N3X6R8gmNpnIXkG503wBDZ4XTcPgrObqQKflcgj3X0WuiNOnVXwjeoKMcE4lsEaakGN06HzQQnYqzGWmwBOvhOv7JQXG9YhicZGS3uSGoxTXNTGrxMlIlzUpwVmokPToBDkslMeUoqwkFxTdn1XtqsNIkPnukc9x5JJTcHHaNkkX1CupWZxX2Sj1WP8AiB8FrmtaSBIBJAI1grJobeeyoHEk2IcHHUC/7KvXxfiLgHASbkCeV15/G4pzzwANSACT4J14+Ert7dXVpYpS5ZtUco9N/wBccXHITe8jTU29kv8A6q54LXBpaT+LU9F5NmJfNiSLtLQBBBlzTG82PXRXmuaGl72uqMEE5O8RA7oIOrZNnbtCsUurVze3Zw/klwRq4vZJF2d6wJYLvb1A3ToVmVBFiCDzW3syuXlvZsw9Jsd5rajG1sx0IDxA9zzW1jNkmq0NNCq4wG9o6rh5bp3pbd0cCvKv6fGTcq+PoyyqXg8IV0LS2lsV9Jzo77GujtGAlh4X0VJrF5MoSreJIoawC1qMBFlRNYkIALULgnOCW5MgEEIYTF2VNkAMq5HkXKMgTnWrsahJzOEgA+ayqFIueGjeYXrcFlogZiAAZgxcgd0eq9fpem32eo+0f7NNa5yPrYEkGAcrQGg6AmQB11S8RTFFzxMhzmgxxBBF+EoMd8SZvAAdTmIyydJyjmqLcQX05Jl3iPMtK6K254wi9vIyvIGU31I6O8TfNVg5WMS6Yi0jXhNwR5qpUdB8zp/Oq8Pqle6hP4ZTYvaPYU0OVRlRMFRcvtMw5xSHos6BxTJAJcllqeUBCckS4K7sjCZn5tzb+Evk6BuUXP8AhVy1b+CoGnQzOBYwC9So7uEuFgyiL1HRaCYW/Q0+pZl+B4LLMfaGGpuzsyuNRs5jWZDKU6OaNJJ8LQSSs/DbEdTfQa8EEMdOe34O8OZmoPNerYxwdTBbmquzPpUqsd3ji8VHhjRrRpoL6Vdl7O7Wu81qvbUm0SaReA2c1a7hyLmHLyAXqa6qU4tx7myEknyeKwlA9wDV0snhUY77px6wPUrbwdRl6tMOIAc+rTkAi8VcgP5T4mmxF0irhCyk1whv3VCuHF0EZvuyRx8IsruzKWVtSqxrXAAValKzgaVWT2g/MWPDxG8WXm0Q3W7WWS4RojC0iQ1j2NcWyKOMpnKedMky0f0khAXNpnIcHTcTY5MU5tM/qDSZHQo/9RRYTTq5amGcGlgqiexcbtE76Tps6e7ELAxBqUw4GnQytObs6jA5zWk27N5jO3qumprb4ZTHlnqMLiW5MrWNptFi0uZUHDKO0qQOoasfaOzg05m6HUQ63MEgAj1WXhMTkdADWH9WZnDe0r0DWvd430TmkWrPdfjlc48Ems0kbINPv4IsgsGN2SkMVwU9yF9Ncc+HhmNopuCTUVp7VVqIFAa1NbSXUgrTWqGyUV+yXKzlUqNxJn0KuVwdw/cQtVmVwDrkQTfjpBWKHJ2HxRYbabwdD1Xo6XVOnh9h4ywX2U4ieIHqSV1Mw7lL7J1LEtqaWdM5T+3HQIMZRvYGQTBG+AJXQ12RmsxZoUsoYK+akz09bKrWMI6JPfaNJETuMT+yXi6skHl81k6i0qMfZXa/aEyojD1VDkYeuYwZi0HqC5Ka5FKUAiVyCUQKAGUmS4ASZOgEnyC2a+0nB12mvVbDKVMwaVI2H4bF4AlxGkxZZOCALjJdAaT3fEdwa3mZjzWjjiGPFPM2kcsVCy7cPS1NKn+t28m51XQ9Kh+Ny+WaalwBVxzcxoZs7qpDsVif0AwaFONxswAcTvR4fEsea9UgNaM7qbBMdlhqbqbRwH3jzE8F5rEbSgl9NuRuZpYNYDRFFnUk5jzK7GY0MpdlTmSKLCTPeaHZ3H+57o6Be26OOC9wZ6Dbey/uqFOG53bPqMhxAGal2TxrpHeuqGyNpGg2i5vee2q/DvaSJfTe4nI2LENdlg783NTi9udrVp1zB7E0acWy/fZu1aeNsoVagwZWhsgPJcCWwWuPdaSBweyn6rCtKlPcxcvGDQGKYATR/wBoSKYrRmoOc4ghzTc0HG3IrNx9dzWuYC2HT2lFzQRTvZ1E65fqg2jjWGK7CR2mZr2Tek8wKhgWyOO5VcRmpvb32uBaA0t1aAfA7jE25L1aY4HguR7QSweEg8CCI6blo7Nosi5IO7uZo8mkFZdEZZOXuz+GQW+XBbeDqWjuVW7tA8dHDetUsNF0uweJYLEbxwIvv1Vd6u4qrmYPFYkd+Mw5FUKjlwnUa1DUSS/c8+awyvXKqFWKrlXIWAoYbFZplVWKw0pWSNlcl5lyjAGLnTWuVeUxpVxI8FaOF2sWwHjMOP4gN996zGlGrq7ZVvMWCeDQfi2AgtzWi0RpvKquqySeKSESsu1E7f1A5N9xoKNqS0pjSsbFHByMFKajBVZIaJCEQKCCxs18VJvYEiLXAJF93Xdqq+2XTFMHukTpxEue7md06COKZQAn+R58kGPAe60wRJLteMnmdfQLqejv8X8s26fsYxBJANhd3kNHfzguGItEEZnF1tYDYYz3T8Q3MJ/MQByaN3oPdV6upPAaxvn/AIXvdzU+SCSGPY22Yt1vcfi9kx+KJILbDOXCTBJfEgkbswBXMs5tpjjv4qTh4NogzF9J3JNqF2oWyqGvdlbZw7zTHG4niDeeaTTZAjiYB+Q+iaaZBm5g3ngd/NS9sWNwT6Sm7BjA6nVmzjleI7w0dzKtYUiZEAzB1yu5g7iqlBs2vnHv5q5RduggzcRv/YpJTaFZfxOI7jdf7iCbbp3qk+onYp0noIVV4XFay31bpSRjmQ5yFcEQWQpZLEZclyhL0JAMzKUjMuU4AzJRtclSiBVrRI8FNa5V2uRByUgsSplJDlOdMQNzJjXKsHI2uStEltpRtKrscnMKqaAcEYCFpTGpQJZYplWhmBi2Zwb1Lr+gAPshCYx/7xyJET6L1OnaxUNxl2ZdVPbwyjimS79LWmByIgHzVJ1K0fpA9ySfRbVWiMpiO8W33gNGnqqtTD38o9j9V08b4tZybFNYKTqciY0i3lJQgy0i8zI6blqU9nzd1rC3kN3krVLBMEWmOKw39Vpr4Ty/orlcjz9UAEAxLhMH390Io6+hm190Kt8RUMteeN16fYrg+i2QDFriVl/3LitzjlFSveTLpsMC11fwtFwBJ32vrbT/AJWtljgq9cLDqOrzti4wWMkubkZ1RqqvVysqVQry0IwIRtQNTQmwUsB6Q4pz0hyeKIOlcoXJsAZsogUuVIKsJGhyLMlZl2ZK0QPDlMpbSjBSgFKJpQQjYFIFhhTmFV2BWKYVbQD2FOaksCsMVbAJoTA1Q0I0rA4GFOdA4pTnoTZJYzomvVQVEQqowBl/FVGQ13krXwpiBBb5pe2KmakeV1l7AxeWqBxVuN1eAPavqqrXrhC96qVAqIoZMXiKyqFyZVSgFckS2MY1GUIRFPgQU9JcnOSnhMgAUKVynIGWpUrk4EBSuXIYDAjClcqyA2pjVK5SSNYn01y5IwLDU1i5cqmA5qJcuSsgByS9cuQiRZQlcuTgKxP+27+krB2X/ut6qVyth+hgewSnrlyzolFHEIGKFyuRLGLipXJhRRQPXLkALXLlyAP/2Q=="/>
          <p:cNvSpPr>
            <a:spLocks noChangeAspect="1" noChangeArrowheads="1"/>
          </p:cNvSpPr>
          <p:nvPr/>
        </p:nvSpPr>
        <p:spPr bwMode="auto">
          <a:xfrm>
            <a:off x="4383088" y="-647700"/>
            <a:ext cx="1362075" cy="1362075"/>
          </a:xfrm>
          <a:prstGeom prst="rect">
            <a:avLst/>
          </a:prstGeom>
          <a:noFill/>
          <a:ln w="9525">
            <a:noFill/>
            <a:miter lim="800000"/>
            <a:headEnd/>
            <a:tailEnd/>
          </a:ln>
        </p:spPr>
        <p:txBody>
          <a:bodyPr/>
          <a:lstStyle/>
          <a:p>
            <a:endParaRPr lang="en-US"/>
          </a:p>
        </p:txBody>
      </p:sp>
      <p:sp>
        <p:nvSpPr>
          <p:cNvPr id="19464" name="AutoShape 12" descr="data:image/jpg;base64,/9j/4AAQSkZJRgABAQAAAQABAAD/2wCEAAkGBhQSEBUUEhQQFBQVFBQUFhQQFBAUFBUUFRQVFhQQFBQXHCYeGBkjGRQUHy8gJScpLCwsFR4xNTAqNSYrLCkBCQoKDgwOGg8PGikkHyQpLCksLCwpLCwpKSwsKSwsLCksKSwpKSksKSksKSwsKSksLCksLCwpLCwsLCksLCkpKf/AABEIAOEA4QMBIgACEQEDEQH/xAAbAAACAwEBAQAAAAAAAAAAAAACAwEEBQAGB//EADwQAAEDAgMFBgMHAwMFAAAAAAEAAhEDIQQSMQVBUWFxEyIygZGhBrHRByNCUmLB8HKC4RQz8RVDU2Oi/8QAGwEAAgMBAQEAAAAAAAAAAAAAAAIBAwQGBQf/xAAqEQACAgEDAwQBBAMAAAAAAAAAAQIDEQQSIQUxQRMiUWEjMnGBsRQVkf/aAAwDAQACEQMRAD8A8mFMLgoK8M88grgoRAIIOARAKWhHlStgQAuIRBqhwSZABQVDinHC21EwDHXRW1UztyoLOCUm+xXcgJRubGqElVNNcMg4IsyXmUhygA5RByXKkFOgLDXIs6r5lHaqQLOdASkiqrDMI9zZAnpr6J4wlL9KyNgU5Je1OdSdvB0nRJcUYa7hgDKhATFEJkBwKKEEImpiDoQlqZCghSArIpTIXKQGlQVKGFQBwCY0IWtRtCVkBtajDVDQmgKtsAIQvCY5KeUuQFtbJA/kKS7MSeMj6LmtkO5BAGEEide8Oo3LqejQ21uXy/6NdC8htqd2XaSRB6JOKolp5fzVHXdpweWnzBurroJqB3/kDR0I/wALXrdDHURyuJD21qS4MmUTVNajlcR6dFwC5CUHBuL7oxPgkBTCkLoUEEFLeE6ELgmJEDVeiOBIaADcD+FZ2yNlGs8/lZ3nHlK9XgcLmJJs39l0nRaXiVj/AGL615PP4SjWBO8b81+7v10WLiDDyOBXutqABkN0G/ivEbVoZXzucAQrusVL0lNLswmhbXI1Wa5GHrmEyoaVAKDOulNkgc0okppTAUxBMKVClSAwBcWo2tRFqz5ABrUYC4BSAoZAbUwBLCYFUwAekPKsOCS5qEAWCfBIiZ3HQ8kvEkDjLTLZ1HFjlAsZTMUzSpBcDZ3T9iF1PRLlKDrfdcmvTy8Ca7QRbQjO3kRqhxb4dm3ODXeYEFS+lB7pkeJvSLhVq7i6GCTEkEflN10CNiWS9iKM02u5CeU6fVVgVdogmhUe7QvDWNH6W3PQALPBXIdXrUL8ryjz744kNXIWlPwuGdVeGMaXOcYAGpXkLl4KCKNFz3BrQXOJgACSvU4f7O6haDUe1hIkiJy9SvX7E2BS2dhw+pBrOyhztYLiAGN9Vl7Z246o8tZrvA0b14ldDoemKxZsNUKc9zOwmx6eHBbmzSe84WzR+EckdbETZohvormB2Y43NzzTtrlmHoudVIEiGjUl0WDRvK6CMqtNHbHsi7CXCPMbTxIIufILzW0bN5kyAtZlIVDBzAnQwbTyVXFfC9WZaRU4QRmPIDUrxdd1CNsXVUs58i2QaXYxAEUJtbBvYYc1zSOIIS4XONNdzKDClGGKcilMghpTGlAWrgnTFHZlyWuU5A0mtU5UYC5ZskC4XZUSkBAHAIwhhEEjA4hLe1OQuCUCs4JuDrBtnTyIN2n5RyUOagLFoovlRNTiNF4eUAabpdAgt72UWt+Zo4cuaRQA7QEaGR5OEj3laDaju7xYZbO6dR0PBVsXTBIeywJkD8pm7D0d813Gl1cNTDdH+V8Hp1TU0WKIAowd3bAdS5gWc5i18K8PZVMQQ1xH99RshZzgue60/wAsf2MepXuEtYSQBqTAA4r7J8MfD1PAUO0fHalozvduJ/7bf5deP+zj4e7WqcQ8dyl4Z31NQfLX0Wt8T7eLnlrToSGjnoanloPNT0zSeo9zH01O73MyvjfbRrVB3oa0hoYDoTBzHnp6QvQbE2BG66+c450usdHtEbzmPi9V9c+IttswdOGwajrNafdx5D3Xv6m1UQ2rsanxwI27tmngqW51Qg5WT/8ATjuaPfQL5di8bUxFQvqkl02LrAD8rR+FvJDtfaLqtQue4ufN3E7+EaWBiNyrYWtPddMbuq5//Jjbaoz7FDmovHks5omLwYt9VfoVy10ibRP0VChSMxzPzstPDU/HO8fuvUtqil7UDeS2/a2ZuV4Y5pvfceBn5rPxfw0HjNRgH8hI9puVWrAgneBJjkDdBhcY5pLAQ4agOG7i08QplpoXRxJC7VJGfXwrmOLXggjUHVBkXoHFtdkQ7MNHGT5GTosatSLXEHUWXg6rSSol9GecHERlQEJxS3lZCsCVyiVykDXXBQEbGyqEs9gAKkInua3UyeA+qKiwvNhAXoQ6bqJR3bRtjAldKuVNkvEQJnhu6q3gPhh9Q94ho9fks/8AhX527WRtZkyuJXtsL8EU4gl5PEua0ekFXanwlhKTM1SYESS5xiTEnLu5q1dMuY6qkz53CkNX1Oh8H4JzAWhjgfxB7j7gqljPs6ouH3NQsPB0OH1CSfT7Yg6Zo+dBiDEUCWmInUjjunrC9LtT4KxFEE5c7R+Knf21XnnGDzCXT22aSzd/0K5OuWSnhXwCOJMmdQRI9wULwuc37zXy8jCu7GoCpiaLDcOqMB6Tf2W3qEvWlCS8mjVLOGj31XEf6HZlJmj3NBP9T+8T5D5Lx1KqSx9Z3CG74mwj5p32h7ZNbFFjfCw5I+ftARV6eXCsBMS7XWCGmC4cLroNJiqEYryelCHp1I84RFRtw6HsIPFpII+i09t7Xe+q6o4zUeZ5MG4DoFm0Wd9pNmgkGd0SY6IKz8ziedum4LzutW4lFfRjsnsWfIpWcDSmo0cwkBqv7JH3gPAE8dy5+j3WRX2eenlmnUphpBGpM+m+E7fprCGk6XzB4ydYH8CtsEhtol0841XZWLg1djOxGH7ubdJHvqs2tRkNLYk6DmDccl6LEYMmi6YA7zvovPuIzQ06iR/UNU1I8C3syvFwJ4tNjzc08UG3qA7rwLEaxE9d3ogw2u8h1xG53BHtOp9zBmQ+eWnBZ9fWnVIS2PBjuSXlMc5IqOXKmM6VyDMuUkmxTcnPnKIm8yf2SGtTpdENdF55HqtHTr66dQpWdhoNJ8ljC7NzFehwWzQwX03QqmwnXNx0MFbGLG+3lou6Si+U+DUVq1Zo4ke66p8QOAim0D3S24Yuk7vmtPZ+ws9zACLJ1xXJaseTGdtTEP0J+XyUBtdwIJJBsQQDI817HDYLDMsalKdIzt14aq9/paUeKmBxzN+qxS1sF2SLFJHzNtd+FOV4cGu8LgP4CVbpfEVX8DwY0IkE+S99i9mYevSNNzqbmneHskHc4EGxXy34h+HqmCflcQ5pOanUGjgNQeDuSKr4Wva+40ZYZ6TCfaFWpWe0PHOQfUfRWMRXwO0P/TXOhsJPPc7qF4yltGZDgHNzADNuBHFDX2fMup6i5b8iFRqtLXKPuRa66rVh9yNs7GqUauR4hw0I0cNQQd6f8LCMWxx/AHv9Gkj5pVPbhczssRcDwvPiYd197UWHfkcXb+ze3pIP+V4c6XDEPGeCl6drEX4fBmCoamIzHe4uPmfovU7Rc3/TsBkEklsdCO9+nSV47AVYqDoFsba2jBb+hoI4TqfYAea22XOE4teDTd4Rn1iPCNCcwm8aAjnBBUZUmlWzOFtAR5STI9VaDV5XVbvVsR5WqfKQEKzgHw8FKIXNMFedVLbJS+DJk3MKyagBJ0JK3a5EnKB3WAcpP+AsTZjs1QO1kEn6K9iMQMjeLnnrGg9gu03eolJGtci8biZpAC0N377XXm8Q3QjlCu4h5IcDJjMFWrUpaOUHyWmuO1F0VgPA1733nQ2HruKnb2J7jADPUd6OB4o8PSkaXGk7+XVZG2MRL4tYRYRdYOozUan98Fdz4KrnpTnoHPQSuYMmBmZSlrkEnpWtRwpDVJWTIgyg8giDHnFl6GjWzN8TLC5c4QJ48+S8yr1WiG0gIhxJJgm4ixPuui6br7XH0ccLz8GiqT8jK+3TTkUnE2He3TxgrGxmLqVT97Uc7gNGjoNFNVzSBltqCL2P8KABYtbfd6ri5CzslnBFCmWiGvqtHBroHomQ7dVqj+4e9lACIrBvk/IqtmvI5u0qomexfOuem0T1LUNfHZ2gVGlu8mmQ4dY1SShlPC2UXlFi1E/ItxbByuDmui+8RuK1MBi8jnmCWAkGI/FdpvyHssPG4Y+JgvvAt581VZtQiWEuAO4200J4wV0VfUfUqcJdzbXZGSNzaeC7QB1PvTpAueUcVI2FXGHmo1zIuAZzZeYVz7LcaRtANPea6nUg7g4DN5GARPAr6dtrCB4NpkeSNM8tbvk0qzL2s+S7MoNFRjntBa4gGRoV9TpbIo4jDGi9jSxw/CADxDgdxXgjgMpqUzqDmb1G70Xs/hTF5qY4i30K9XVaaLjvihZvMcHzLaPw+cJiKlNxzEHuu0lh8Jjdz5gpa959pGz5YysNWHI7o8y0+RBH9y8GSuK1dbha0zxrM7nkgoCVJKW4rMis0tm4ssBjX67k/H4nvtA0a31JESs7COEOnlHVWa0Gcv6fkut6e/wJs11P2nUnSep147laosygSJAkfsfRUe2a0DNa+g/ZVsZtkmzO6N/FW3ayuru+R5WJFraO0uzENPfgjy4rzT3ElNeZN5UBi53UamV0svsZnLcKyrsqaQohUCi5XJkLkBk9OoIUFyjMseBR2FpZqjWjUuA91e2kz794J1FjpO6flZUMLWLXZmzmHh5ONmk8gSrFfEmo4nMCWkDTQZQJnqIXS9L07VLt+WX1rjJmVaJa5zTqDPqP8KGhW8WyTcySJ9LJLWLy+o8XsrmvcQAiIU5VOVYMiiSEDgrBagLEyYC2oalJrvEAeo/dMyqCpySivhKLqFZlaiSHMcHROo3t6EEjzX2jBY9mIoMqsJyvEibEXgtI3EEEHovj0r2v2fbYGV9B34ZqM6Gzm+Rg+ZXq6C9qex+S+FjzyN23hstYOG+/puRbMPZ1DGhv5FXtrCYPAqnTo2HFvyOn85rsoPdXhmvfwa+2aHb4Z7JEuYY/qF2k+YHqvkpPHUfNfUabyGkE6ac+Xqvmu0MPUa4mqIc4lx3iSTIkLl+r6fbiaMd0fJUJS3ORlKevAMw7DYvLMiZXVMed1uiqkoSVpjqLIw2J8E5fYJzpSiEYRZVVkgWGqcqYGqCEIkU4ICE4hAQnACFCOFyANrtFHaKv2iKnchUxrcmoryPgv0MQGiN8tdMSLHutPImD5JOz8RlLi6CKgF48N3X6R8gmNpnIXkG503wBDZ4XTcPgrObqQKflcgj3X0WuiNOnVXwjeoKMcE4lsEaakGN06HzQQnYqzGWmwBOvhOv7JQXG9YhicZGS3uSGoxTXNTGrxMlIlzUpwVmokPToBDkslMeUoqwkFxTdn1XtqsNIkPnukc9x5JJTcHHaNkkX1CupWZxX2Sj1WP8AiB8FrmtaSBIBJAI1grJobeeyoHEk2IcHHUC/7KvXxfiLgHASbkCeV15/G4pzzwANSACT4J14+Ert7dXVpYpS5ZtUco9N/wBccXHITe8jTU29kv8A6q54LXBpaT+LU9F5NmJfNiSLtLQBBBlzTG82PXRXmuaGl72uqMEE5O8RA7oIOrZNnbtCsUurVze3Zw/klwRq4vZJF2d6wJYLvb1A3ToVmVBFiCDzW3syuXlvZsw9Jsd5rajG1sx0IDxA9zzW1jNkmq0NNCq4wG9o6rh5bp3pbd0cCvKv6fGTcq+PoyyqXg8IV0LS2lsV9Jzo77GujtGAlh4X0VJrF5MoSreJIoawC1qMBFlRNYkIALULgnOCW5MgEEIYTF2VNkAMq5HkXKMgTnWrsahJzOEgA+ayqFIueGjeYXrcFlogZiAAZgxcgd0eq9fpem32eo+0f7NNa5yPrYEkGAcrQGg6AmQB11S8RTFFzxMhzmgxxBBF+EoMd8SZvAAdTmIyydJyjmqLcQX05Jl3iPMtK6K254wi9vIyvIGU31I6O8TfNVg5WMS6Yi0jXhNwR5qpUdB8zp/Oq8Pqle6hP4ZTYvaPYU0OVRlRMFRcvtMw5xSHos6BxTJAJcllqeUBCckS4K7sjCZn5tzb+Evk6BuUXP8AhVy1b+CoGnQzOBYwC9So7uEuFgyiL1HRaCYW/Q0+pZl+B4LLMfaGGpuzsyuNRs5jWZDKU6OaNJJ8LQSSs/DbEdTfQa8EEMdOe34O8OZmoPNerYxwdTBbmquzPpUqsd3ji8VHhjRrRpoL6Vdl7O7Wu81qvbUm0SaReA2c1a7hyLmHLyAXqa6qU4tx7myEknyeKwlA9wDV0snhUY77px6wPUrbwdRl6tMOIAc+rTkAi8VcgP5T4mmxF0irhCyk1whv3VCuHF0EZvuyRx8IsruzKWVtSqxrXAAValKzgaVWT2g/MWPDxG8WXm0Q3W7WWS4RojC0iQ1j2NcWyKOMpnKedMky0f0khAXNpnIcHTcTY5MU5tM/qDSZHQo/9RRYTTq5amGcGlgqiexcbtE76Tps6e7ELAxBqUw4GnQytObs6jA5zWk27N5jO3qumprb4ZTHlnqMLiW5MrWNptFi0uZUHDKO0qQOoasfaOzg05m6HUQ63MEgAj1WXhMTkdADWH9WZnDe0r0DWvd430TmkWrPdfjlc48Ems0kbINPv4IsgsGN2SkMVwU9yF9Ncc+HhmNopuCTUVp7VVqIFAa1NbSXUgrTWqGyUV+yXKzlUqNxJn0KuVwdw/cQtVmVwDrkQTfjpBWKHJ2HxRYbabwdD1Xo6XVOnh9h4ywX2U4ieIHqSV1Mw7lL7J1LEtqaWdM5T+3HQIMZRvYGQTBG+AJXQ12RmsxZoUsoYK+akz09bKrWMI6JPfaNJETuMT+yXi6skHl81k6i0qMfZXa/aEyojD1VDkYeuYwZi0HqC5Ka5FKUAiVyCUQKAGUmS4ASZOgEnyC2a+0nB12mvVbDKVMwaVI2H4bF4AlxGkxZZOCALjJdAaT3fEdwa3mZjzWjjiGPFPM2kcsVCy7cPS1NKn+t28m51XQ9Kh+Ny+WaalwBVxzcxoZs7qpDsVif0AwaFONxswAcTvR4fEsea9UgNaM7qbBMdlhqbqbRwH3jzE8F5rEbSgl9NuRuZpYNYDRFFnUk5jzK7GY0MpdlTmSKLCTPeaHZ3H+57o6Be26OOC9wZ6Dbey/uqFOG53bPqMhxAGal2TxrpHeuqGyNpGg2i5vee2q/DvaSJfTe4nI2LENdlg783NTi9udrVp1zB7E0acWy/fZu1aeNsoVagwZWhsgPJcCWwWuPdaSBweyn6rCtKlPcxcvGDQGKYATR/wBoSKYrRmoOc4ghzTc0HG3IrNx9dzWuYC2HT2lFzQRTvZ1E65fqg2jjWGK7CR2mZr2Tek8wKhgWyOO5VcRmpvb32uBaA0t1aAfA7jE25L1aY4HguR7QSweEg8CCI6blo7Nosi5IO7uZo8mkFZdEZZOXuz+GQW+XBbeDqWjuVW7tA8dHDetUsNF0uweJYLEbxwIvv1Vd6u4qrmYPFYkd+Mw5FUKjlwnUa1DUSS/c8+awyvXKqFWKrlXIWAoYbFZplVWKw0pWSNlcl5lyjAGLnTWuVeUxpVxI8FaOF2sWwHjMOP4gN996zGlGrq7ZVvMWCeDQfi2AgtzWi0RpvKquqySeKSESsu1E7f1A5N9xoKNqS0pjSsbFHByMFKajBVZIaJCEQKCCxs18VJvYEiLXAJF93Xdqq+2XTFMHukTpxEue7md06COKZQAn+R58kGPAe60wRJLteMnmdfQLqejv8X8s26fsYxBJANhd3kNHfzguGItEEZnF1tYDYYz3T8Q3MJ/MQByaN3oPdV6upPAaxvn/AIXvdzU+SCSGPY22Yt1vcfi9kx+KJILbDOXCTBJfEgkbswBXMs5tpjjv4qTh4NogzF9J3JNqF2oWyqGvdlbZw7zTHG4niDeeaTTZAjiYB+Q+iaaZBm5g3ngd/NS9sWNwT6Sm7BjA6nVmzjleI7w0dzKtYUiZEAzB1yu5g7iqlBs2vnHv5q5RduggzcRv/YpJTaFZfxOI7jdf7iCbbp3qk+onYp0noIVV4XFay31bpSRjmQ5yFcEQWQpZLEZclyhL0JAMzKUjMuU4AzJRtclSiBVrRI8FNa5V2uRByUgsSplJDlOdMQNzJjXKsHI2uStEltpRtKrscnMKqaAcEYCFpTGpQJZYplWhmBi2Zwb1Lr+gAPshCYx/7xyJET6L1OnaxUNxl2ZdVPbwyjimS79LWmByIgHzVJ1K0fpA9ySfRbVWiMpiO8W33gNGnqqtTD38o9j9V08b4tZybFNYKTqciY0i3lJQgy0i8zI6blqU9nzd1rC3kN3krVLBMEWmOKw39Vpr4Ty/orlcjz9UAEAxLhMH390Io6+hm190Kt8RUMteeN16fYrg+i2QDFriVl/3LitzjlFSveTLpsMC11fwtFwBJ32vrbT/AJWtljgq9cLDqOrzti4wWMkubkZ1RqqvVysqVQry0IwIRtQNTQmwUsB6Q4pz0hyeKIOlcoXJsAZsogUuVIKsJGhyLMlZl2ZK0QPDlMpbSjBSgFKJpQQjYFIFhhTmFV2BWKYVbQD2FOaksCsMVbAJoTA1Q0I0rA4GFOdA4pTnoTZJYzomvVQVEQqowBl/FVGQ13krXwpiBBb5pe2KmakeV1l7AxeWqBxVuN1eAPavqqrXrhC96qVAqIoZMXiKyqFyZVSgFckS2MY1GUIRFPgQU9JcnOSnhMgAUKVynIGWpUrk4EBSuXIYDAjClcqyA2pjVK5SSNYn01y5IwLDU1i5cqmA5qJcuSsgByS9cuQiRZQlcuTgKxP+27+krB2X/ut6qVyth+hgewSnrlyzolFHEIGKFyuRLGLipXJhRRQPXLkALXLlyAP/2Q=="/>
          <p:cNvSpPr>
            <a:spLocks noChangeAspect="1" noChangeArrowheads="1"/>
          </p:cNvSpPr>
          <p:nvPr/>
        </p:nvSpPr>
        <p:spPr bwMode="auto">
          <a:xfrm>
            <a:off x="4383088" y="-647700"/>
            <a:ext cx="1362075" cy="1362075"/>
          </a:xfrm>
          <a:prstGeom prst="rect">
            <a:avLst/>
          </a:prstGeom>
          <a:noFill/>
          <a:ln w="9525">
            <a:noFill/>
            <a:miter lim="800000"/>
            <a:headEnd/>
            <a:tailEnd/>
          </a:ln>
        </p:spPr>
        <p:txBody>
          <a:bodyPr/>
          <a:lstStyle/>
          <a:p>
            <a:endParaRPr lang="en-US"/>
          </a:p>
        </p:txBody>
      </p:sp>
      <p:pic>
        <p:nvPicPr>
          <p:cNvPr id="1026" name="Picture 1" descr="http://1.bp.blogspot.com/_i9u1_OaCZM4/SbIAQaP_9oI/AAAAAAAADWM/9BdlEZjB7c8/s400/3449_hooked-fishzilla-1_10240768.jpg"/>
          <p:cNvPicPr>
            <a:picLocks noChangeAspect="1" noChangeArrowheads="1"/>
          </p:cNvPicPr>
          <p:nvPr/>
        </p:nvPicPr>
        <p:blipFill>
          <a:blip r:embed="rId3" cstate="print"/>
          <a:srcRect/>
          <a:stretch>
            <a:fillRect/>
          </a:stretch>
        </p:blipFill>
        <p:spPr bwMode="auto">
          <a:xfrm>
            <a:off x="0" y="838200"/>
            <a:ext cx="5090696"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descr="http://fl.biology.usgs.gov/Snakehead_circ_1251/Snakehead_1251_36a.jpg"/>
          <p:cNvPicPr>
            <a:picLocks noChangeAspect="1" noChangeArrowheads="1"/>
          </p:cNvPicPr>
          <p:nvPr/>
        </p:nvPicPr>
        <p:blipFill>
          <a:blip r:embed="rId4" r:link="rId5" cstate="print"/>
          <a:srcRect l="4872" t="20554" r="3143" b="51567"/>
          <a:stretch>
            <a:fillRect/>
          </a:stretch>
        </p:blipFill>
        <p:spPr bwMode="auto">
          <a:xfrm>
            <a:off x="4000748" y="1981200"/>
            <a:ext cx="5295652" cy="1368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http://frankenfish.com/wp-content/uploads/2010/12/northern-snakehead-description.jpg"/>
          <p:cNvPicPr>
            <a:picLocks noChangeAspect="1" noChangeArrowheads="1"/>
          </p:cNvPicPr>
          <p:nvPr/>
        </p:nvPicPr>
        <p:blipFill>
          <a:blip r:embed="rId6" r:link="rId7" cstate="print"/>
          <a:srcRect/>
          <a:stretch>
            <a:fillRect/>
          </a:stretch>
        </p:blipFill>
        <p:spPr bwMode="auto">
          <a:xfrm>
            <a:off x="4000747" y="3540125"/>
            <a:ext cx="5125009" cy="179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29" name="Rectangle 5"/>
          <p:cNvSpPr>
            <a:spLocks noChangeArrowheads="1"/>
          </p:cNvSpPr>
          <p:nvPr/>
        </p:nvSpPr>
        <p:spPr bwMode="auto">
          <a:xfrm>
            <a:off x="533400" y="5413177"/>
            <a:ext cx="7696200" cy="58477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lvl="0" algn="l"/>
            <a:endParaRPr lang="en-US" sz="2000" dirty="0" smtClean="0">
              <a:latin typeface="+mj-lt"/>
              <a:cs typeface="Arial" pitchFamily="34" charset="0"/>
            </a:endParaRPr>
          </a:p>
          <a:p>
            <a:pPr lvl="0" algn="l" eaLnBrk="0" hangingPunct="0"/>
            <a:r>
              <a:rPr lang="en-US" dirty="0">
                <a:latin typeface="+mn-lt"/>
              </a:rPr>
              <a:t>Stage </a:t>
            </a:r>
            <a:r>
              <a:rPr lang="en-US" dirty="0" smtClean="0">
                <a:latin typeface="+mn-lt"/>
              </a:rPr>
              <a:t>1 – Shallow ponds, swamps, slow streams, canals, rivers and lakes</a:t>
            </a:r>
            <a:endParaRPr kumimoji="0" lang="en-US" sz="18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FR_leaf_FI"/>
          <p:cNvPicPr/>
          <p:nvPr/>
        </p:nvPicPr>
        <p:blipFill>
          <a:blip r:embed="rId3" cstate="print"/>
          <a:srcRect/>
          <a:stretch>
            <a:fillRect/>
          </a:stretch>
        </p:blipFill>
        <p:spPr bwMode="auto">
          <a:xfrm>
            <a:off x="3263031" y="985136"/>
            <a:ext cx="3411747" cy="2028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PEFR_flower2_FI"/>
          <p:cNvPicPr/>
          <p:nvPr/>
        </p:nvPicPr>
        <p:blipFill>
          <a:blip r:embed="rId4" cstate="print"/>
          <a:srcRect/>
          <a:stretch>
            <a:fillRect/>
          </a:stretch>
        </p:blipFill>
        <p:spPr bwMode="auto">
          <a:xfrm>
            <a:off x="1304864" y="1999516"/>
            <a:ext cx="2332139" cy="2689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458" name="Title 1"/>
          <p:cNvSpPr>
            <a:spLocks noGrp="1"/>
          </p:cNvSpPr>
          <p:nvPr>
            <p:ph type="title" idx="4294967295"/>
          </p:nvPr>
        </p:nvSpPr>
        <p:spPr>
          <a:xfrm>
            <a:off x="533400" y="0"/>
            <a:ext cx="8229600" cy="639763"/>
          </a:xfrm>
        </p:spPr>
        <p:txBody>
          <a:bodyPr/>
          <a:lstStyle/>
          <a:p>
            <a:r>
              <a:rPr lang="en-US" sz="3200" dirty="0" err="1" smtClean="0"/>
              <a:t>Beefsteakplant</a:t>
            </a:r>
            <a:r>
              <a:rPr lang="en-US" sz="3200" dirty="0" smtClean="0"/>
              <a:t> (</a:t>
            </a:r>
            <a:r>
              <a:rPr lang="en-US" sz="3200" i="1" dirty="0" err="1" smtClean="0"/>
              <a:t>Perilla</a:t>
            </a:r>
            <a:r>
              <a:rPr lang="en-US" sz="3200" i="1" dirty="0" smtClean="0"/>
              <a:t> </a:t>
            </a:r>
            <a:r>
              <a:rPr lang="en-US" sz="3200" i="1" dirty="0" err="1" smtClean="0"/>
              <a:t>frutescens</a:t>
            </a:r>
            <a:r>
              <a:rPr lang="en-US" sz="3200" i="1" dirty="0" smtClean="0"/>
              <a:t>)</a:t>
            </a:r>
            <a:endParaRPr lang="en-US" sz="3200" dirty="0"/>
          </a:p>
        </p:txBody>
      </p:sp>
      <p:sp>
        <p:nvSpPr>
          <p:cNvPr id="19463" name="AutoShape 10" descr="data:image/jpg;base64,/9j/4AAQSkZJRgABAQAAAQABAAD/2wCEAAkGBhQSEBUUEhQQFBQVFBQUFhQQFBAUFBUUFRQVFhQQFBQXHCYeGBkjGRQUHy8gJScpLCwsFR4xNTAqNSYrLCkBCQoKDgwOGg8PGikkHyQpLCksLCwpLCwpKSwsKSwsLCksKSwpKSksKSksKSwsKSksLCksLCwpLCwsLCksLCkpKf/AABEIAOEA4QMBIgACEQEDEQH/xAAbAAACAwEBAQAAAAAAAAAAAAACAwEEBQAGB//EADwQAAEDAgMFBgMHAwMFAAAAAAEAAhEDIQQSMQVBUWFxEyIygZGhBrHRByNCUmLB8HKC4RQz8RVDU2Oi/8QAGwEAAgMBAQEAAAAAAAAAAAAAAAIBAwQGBQf/xAAqEQACAgEDAwQBBAMAAAAAAAAAAQIDEQQSIQUxQRMiUWEjMnGBsRQVkf/aAAwDAQACEQMRAD8A8mFMLgoK8M88grgoRAIIOARAKWhHlStgQAuIRBqhwSZABQVDinHC21EwDHXRW1UztyoLOCUm+xXcgJRubGqElVNNcMg4IsyXmUhygA5RByXKkFOgLDXIs6r5lHaqQLOdASkiqrDMI9zZAnpr6J4wlL9KyNgU5Je1OdSdvB0nRJcUYa7hgDKhATFEJkBwKKEEImpiDoQlqZCghSArIpTIXKQGlQVKGFQBwCY0IWtRtCVkBtajDVDQmgKtsAIQvCY5KeUuQFtbJA/kKS7MSeMj6LmtkO5BAGEEide8Oo3LqejQ21uXy/6NdC8htqd2XaSRB6JOKolp5fzVHXdpweWnzBurroJqB3/kDR0I/wALXrdDHURyuJD21qS4MmUTVNajlcR6dFwC5CUHBuL7oxPgkBTCkLoUEEFLeE6ELgmJEDVeiOBIaADcD+FZ2yNlGs8/lZ3nHlK9XgcLmJJs39l0nRaXiVj/AGL615PP4SjWBO8b81+7v10WLiDDyOBXutqABkN0G/ivEbVoZXzucAQrusVL0lNLswmhbXI1Wa5GHrmEyoaVAKDOulNkgc0okppTAUxBMKVClSAwBcWo2tRFqz5ABrUYC4BSAoZAbUwBLCYFUwAekPKsOCS5qEAWCfBIiZ3HQ8kvEkDjLTLZ1HFjlAsZTMUzSpBcDZ3T9iF1PRLlKDrfdcmvTy8Ca7QRbQjO3kRqhxb4dm3ODXeYEFS+lB7pkeJvSLhVq7i6GCTEkEflN10CNiWS9iKM02u5CeU6fVVgVdogmhUe7QvDWNH6W3PQALPBXIdXrUL8ryjz744kNXIWlPwuGdVeGMaXOcYAGpXkLl4KCKNFz3BrQXOJgACSvU4f7O6haDUe1hIkiJy9SvX7E2BS2dhw+pBrOyhztYLiAGN9Vl7Z246o8tZrvA0b14ldDoemKxZsNUKc9zOwmx6eHBbmzSe84WzR+EckdbETZohvormB2Y43NzzTtrlmHoudVIEiGjUl0WDRvK6CMqtNHbHsi7CXCPMbTxIIufILzW0bN5kyAtZlIVDBzAnQwbTyVXFfC9WZaRU4QRmPIDUrxdd1CNsXVUs58i2QaXYxAEUJtbBvYYc1zSOIIS4XONNdzKDClGGKcilMghpTGlAWrgnTFHZlyWuU5A0mtU5UYC5ZskC4XZUSkBAHAIwhhEEjA4hLe1OQuCUCs4JuDrBtnTyIN2n5RyUOagLFoovlRNTiNF4eUAabpdAgt72UWt+Zo4cuaRQA7QEaGR5OEj3laDaju7xYZbO6dR0PBVsXTBIeywJkD8pm7D0d813Gl1cNTDdH+V8Hp1TU0WKIAowd3bAdS5gWc5i18K8PZVMQQ1xH99RshZzgue60/wAsf2MepXuEtYSQBqTAA4r7J8MfD1PAUO0fHalozvduJ/7bf5deP+zj4e7WqcQ8dyl4Z31NQfLX0Wt8T7eLnlrToSGjnoanloPNT0zSeo9zH01O73MyvjfbRrVB3oa0hoYDoTBzHnp6QvQbE2BG66+c450usdHtEbzmPi9V9c+IttswdOGwajrNafdx5D3Xv6m1UQ2rsanxwI27tmngqW51Qg5WT/8ATjuaPfQL5di8bUxFQvqkl02LrAD8rR+FvJDtfaLqtQue4ufN3E7+EaWBiNyrYWtPddMbuq5//Jjbaoz7FDmovHks5omLwYt9VfoVy10ibRP0VChSMxzPzstPDU/HO8fuvUtqil7UDeS2/a2ZuV4Y5pvfceBn5rPxfw0HjNRgH8hI9puVWrAgneBJjkDdBhcY5pLAQ4agOG7i08QplpoXRxJC7VJGfXwrmOLXggjUHVBkXoHFtdkQ7MNHGT5GTosatSLXEHUWXg6rSSol9GecHERlQEJxS3lZCsCVyiVykDXXBQEbGyqEs9gAKkInua3UyeA+qKiwvNhAXoQ6bqJR3bRtjAldKuVNkvEQJnhu6q3gPhh9Q94ho9fks/8AhX527WRtZkyuJXtsL8EU4gl5PEua0ekFXanwlhKTM1SYESS5xiTEnLu5q1dMuY6qkz53CkNX1Oh8H4JzAWhjgfxB7j7gqljPs6ouH3NQsPB0OH1CSfT7Yg6Zo+dBiDEUCWmInUjjunrC9LtT4KxFEE5c7R+Knf21XnnGDzCXT22aSzd/0K5OuWSnhXwCOJMmdQRI9wULwuc37zXy8jCu7GoCpiaLDcOqMB6Tf2W3qEvWlCS8mjVLOGj31XEf6HZlJmj3NBP9T+8T5D5Lx1KqSx9Z3CG74mwj5p32h7ZNbFFjfCw5I+ftARV6eXCsBMS7XWCGmC4cLroNJiqEYryelCHp1I84RFRtw6HsIPFpII+i09t7Xe+q6o4zUeZ5MG4DoFm0Wd9pNmgkGd0SY6IKz8ziedum4LzutW4lFfRjsnsWfIpWcDSmo0cwkBqv7JH3gPAE8dy5+j3WRX2eenlmnUphpBGpM+m+E7fprCGk6XzB4ydYH8CtsEhtol0841XZWLg1djOxGH7ubdJHvqs2tRkNLYk6DmDccl6LEYMmi6YA7zvovPuIzQ06iR/UNU1I8C3syvFwJ4tNjzc08UG3qA7rwLEaxE9d3ogw2u8h1xG53BHtOp9zBmQ+eWnBZ9fWnVIS2PBjuSXlMc5IqOXKmM6VyDMuUkmxTcnPnKIm8yf2SGtTpdENdF55HqtHTr66dQpWdhoNJ8ljC7NzFehwWzQwX03QqmwnXNx0MFbGLG+3lou6Si+U+DUVq1Zo4ke66p8QOAim0D3S24Yuk7vmtPZ+ws9zACLJ1xXJaseTGdtTEP0J+XyUBtdwIJJBsQQDI817HDYLDMsalKdIzt14aq9/paUeKmBxzN+qxS1sF2SLFJHzNtd+FOV4cGu8LgP4CVbpfEVX8DwY0IkE+S99i9mYevSNNzqbmneHskHc4EGxXy34h+HqmCflcQ5pOanUGjgNQeDuSKr4Wva+40ZYZ6TCfaFWpWe0PHOQfUfRWMRXwO0P/TXOhsJPPc7qF4yltGZDgHNzADNuBHFDX2fMup6i5b8iFRqtLXKPuRa66rVh9yNs7GqUauR4hw0I0cNQQd6f8LCMWxx/AHv9Gkj5pVPbhczssRcDwvPiYd197UWHfkcXb+ze3pIP+V4c6XDEPGeCl6drEX4fBmCoamIzHe4uPmfovU7Rc3/TsBkEklsdCO9+nSV47AVYqDoFsba2jBb+hoI4TqfYAea22XOE4teDTd4Rn1iPCNCcwm8aAjnBBUZUmlWzOFtAR5STI9VaDV5XVbvVsR5WqfKQEKzgHw8FKIXNMFedVLbJS+DJk3MKyagBJ0JK3a5EnKB3WAcpP+AsTZjs1QO1kEn6K9iMQMjeLnnrGg9gu03eolJGtci8biZpAC0N377XXm8Q3QjlCu4h5IcDJjMFWrUpaOUHyWmuO1F0VgPA1733nQ2HruKnb2J7jADPUd6OB4o8PSkaXGk7+XVZG2MRL4tYRYRdYOozUan98Fdz4KrnpTnoHPQSuYMmBmZSlrkEnpWtRwpDVJWTIgyg8giDHnFl6GjWzN8TLC5c4QJ48+S8yr1WiG0gIhxJJgm4ixPuui6br7XH0ccLz8GiqT8jK+3TTkUnE2He3TxgrGxmLqVT97Uc7gNGjoNFNVzSBltqCL2P8KABYtbfd6ri5CzslnBFCmWiGvqtHBroHomQ7dVqj+4e9lACIrBvk/IqtmvI5u0qomexfOuem0T1LUNfHZ2gVGlu8mmQ4dY1SShlPC2UXlFi1E/ItxbByuDmui+8RuK1MBi8jnmCWAkGI/FdpvyHssPG4Y+JgvvAt581VZtQiWEuAO4200J4wV0VfUfUqcJdzbXZGSNzaeC7QB1PvTpAueUcVI2FXGHmo1zIuAZzZeYVz7LcaRtANPea6nUg7g4DN5GARPAr6dtrCB4NpkeSNM8tbvk0qzL2s+S7MoNFRjntBa4gGRoV9TpbIo4jDGi9jSxw/CADxDgdxXgjgMpqUzqDmb1G70Xs/hTF5qY4i30K9XVaaLjvihZvMcHzLaPw+cJiKlNxzEHuu0lh8Jjdz5gpa959pGz5YysNWHI7o8y0+RBH9y8GSuK1dbha0zxrM7nkgoCVJKW4rMis0tm4ssBjX67k/H4nvtA0a31JESs7COEOnlHVWa0Gcv6fkut6e/wJs11P2nUnSep147laosygSJAkfsfRUe2a0DNa+g/ZVsZtkmzO6N/FW3ayuru+R5WJFraO0uzENPfgjy4rzT3ElNeZN5UBi53UamV0svsZnLcKyrsqaQohUCi5XJkLkBk9OoIUFyjMseBR2FpZqjWjUuA91e2kz794J1FjpO6flZUMLWLXZmzmHh5ONmk8gSrFfEmo4nMCWkDTQZQJnqIXS9L07VLt+WX1rjJmVaJa5zTqDPqP8KGhW8WyTcySJ9LJLWLy+o8XsrmvcQAiIU5VOVYMiiSEDgrBagLEyYC2oalJrvEAeo/dMyqCpySivhKLqFZlaiSHMcHROo3t6EEjzX2jBY9mIoMqsJyvEibEXgtI3EEEHovj0r2v2fbYGV9B34ZqM6Gzm+Rg+ZXq6C9qex+S+FjzyN23hstYOG+/puRbMPZ1DGhv5FXtrCYPAqnTo2HFvyOn85rsoPdXhmvfwa+2aHb4Z7JEuYY/qF2k+YHqvkpPHUfNfUabyGkE6ac+Xqvmu0MPUa4mqIc4lx3iSTIkLl+r6fbiaMd0fJUJS3ORlKevAMw7DYvLMiZXVMed1uiqkoSVpjqLIw2J8E5fYJzpSiEYRZVVkgWGqcqYGqCEIkU4ICE4hAQnACFCOFyANrtFHaKv2iKnchUxrcmoryPgv0MQGiN8tdMSLHutPImD5JOz8RlLi6CKgF48N3X6R8gmNpnIXkG503wBDZ4XTcPgrObqQKflcgj3X0WuiNOnVXwjeoKMcE4lsEaakGN06HzQQnYqzGWmwBOvhOv7JQXG9YhicZGS3uSGoxTXNTGrxMlIlzUpwVmokPToBDkslMeUoqwkFxTdn1XtqsNIkPnukc9x5JJTcHHaNkkX1CupWZxX2Sj1WP8AiB8FrmtaSBIBJAI1grJobeeyoHEk2IcHHUC/7KvXxfiLgHASbkCeV15/G4pzzwANSACT4J14+Ert7dXVpYpS5ZtUco9N/wBccXHITe8jTU29kv8A6q54LXBpaT+LU9F5NmJfNiSLtLQBBBlzTG82PXRXmuaGl72uqMEE5O8RA7oIOrZNnbtCsUurVze3Zw/klwRq4vZJF2d6wJYLvb1A3ToVmVBFiCDzW3syuXlvZsw9Jsd5rajG1sx0IDxA9zzW1jNkmq0NNCq4wG9o6rh5bp3pbd0cCvKv6fGTcq+PoyyqXg8IV0LS2lsV9Jzo77GujtGAlh4X0VJrF5MoSreJIoawC1qMBFlRNYkIALULgnOCW5MgEEIYTF2VNkAMq5HkXKMgTnWrsahJzOEgA+ayqFIueGjeYXrcFlogZiAAZgxcgd0eq9fpem32eo+0f7NNa5yPrYEkGAcrQGg6AmQB11S8RTFFzxMhzmgxxBBF+EoMd8SZvAAdTmIyydJyjmqLcQX05Jl3iPMtK6K254wi9vIyvIGU31I6O8TfNVg5WMS6Yi0jXhNwR5qpUdB8zp/Oq8Pqle6hP4ZTYvaPYU0OVRlRMFRcvtMw5xSHos6BxTJAJcllqeUBCckS4K7sjCZn5tzb+Evk6BuUXP8AhVy1b+CoGnQzOBYwC9So7uEuFgyiL1HRaCYW/Q0+pZl+B4LLMfaGGpuzsyuNRs5jWZDKU6OaNJJ8LQSSs/DbEdTfQa8EEMdOe34O8OZmoPNerYxwdTBbmquzPpUqsd3ji8VHhjRrRpoL6Vdl7O7Wu81qvbUm0SaReA2c1a7hyLmHLyAXqa6qU4tx7myEknyeKwlA9wDV0snhUY77px6wPUrbwdRl6tMOIAc+rTkAi8VcgP5T4mmxF0irhCyk1whv3VCuHF0EZvuyRx8IsruzKWVtSqxrXAAValKzgaVWT2g/MWPDxG8WXm0Q3W7WWS4RojC0iQ1j2NcWyKOMpnKedMky0f0khAXNpnIcHTcTY5MU5tM/qDSZHQo/9RRYTTq5amGcGlgqiexcbtE76Tps6e7ELAxBqUw4GnQytObs6jA5zWk27N5jO3qumprb4ZTHlnqMLiW5MrWNptFi0uZUHDKO0qQOoasfaOzg05m6HUQ63MEgAj1WXhMTkdADWH9WZnDe0r0DWvd430TmkWrPdfjlc48Ems0kbINPv4IsgsGN2SkMVwU9yF9Ncc+HhmNopuCTUVp7VVqIFAa1NbSXUgrTWqGyUV+yXKzlUqNxJn0KuVwdw/cQtVmVwDrkQTfjpBWKHJ2HxRYbabwdD1Xo6XVOnh9h4ywX2U4ieIHqSV1Mw7lL7J1LEtqaWdM5T+3HQIMZRvYGQTBG+AJXQ12RmsxZoUsoYK+akz09bKrWMI6JPfaNJETuMT+yXi6skHl81k6i0qMfZXa/aEyojD1VDkYeuYwZi0HqC5Ka5FKUAiVyCUQKAGUmS4ASZOgEnyC2a+0nB12mvVbDKVMwaVI2H4bF4AlxGkxZZOCALjJdAaT3fEdwa3mZjzWjjiGPFPM2kcsVCy7cPS1NKn+t28m51XQ9Kh+Ny+WaalwBVxzcxoZs7qpDsVif0AwaFONxswAcTvR4fEsea9UgNaM7qbBMdlhqbqbRwH3jzE8F5rEbSgl9NuRuZpYNYDRFFnUk5jzK7GY0MpdlTmSKLCTPeaHZ3H+57o6Be26OOC9wZ6Dbey/uqFOG53bPqMhxAGal2TxrpHeuqGyNpGg2i5vee2q/DvaSJfTe4nI2LENdlg783NTi9udrVp1zB7E0acWy/fZu1aeNsoVagwZWhsgPJcCWwWuPdaSBweyn6rCtKlPcxcvGDQGKYATR/wBoSKYrRmoOc4ghzTc0HG3IrNx9dzWuYC2HT2lFzQRTvZ1E65fqg2jjWGK7CR2mZr2Tek8wKhgWyOO5VcRmpvb32uBaA0t1aAfA7jE25L1aY4HguR7QSweEg8CCI6blo7Nosi5IO7uZo8mkFZdEZZOXuz+GQW+XBbeDqWjuVW7tA8dHDetUsNF0uweJYLEbxwIvv1Vd6u4qrmYPFYkd+Mw5FUKjlwnUa1DUSS/c8+awyvXKqFWKrlXIWAoYbFZplVWKw0pWSNlcl5lyjAGLnTWuVeUxpVxI8FaOF2sWwHjMOP4gN996zGlGrq7ZVvMWCeDQfi2AgtzWi0RpvKquqySeKSESsu1E7f1A5N9xoKNqS0pjSsbFHByMFKajBVZIaJCEQKCCxs18VJvYEiLXAJF93Xdqq+2XTFMHukTpxEue7md06COKZQAn+R58kGPAe60wRJLteMnmdfQLqejv8X8s26fsYxBJANhd3kNHfzguGItEEZnF1tYDYYz3T8Q3MJ/MQByaN3oPdV6upPAaxvn/AIXvdzU+SCSGPY22Yt1vcfi9kx+KJILbDOXCTBJfEgkbswBXMs5tpjjv4qTh4NogzF9J3JNqF2oWyqGvdlbZw7zTHG4niDeeaTTZAjiYB+Q+iaaZBm5g3ngd/NS9sWNwT6Sm7BjA6nVmzjleI7w0dzKtYUiZEAzB1yu5g7iqlBs2vnHv5q5RduggzcRv/YpJTaFZfxOI7jdf7iCbbp3qk+onYp0noIVV4XFay31bpSRjmQ5yFcEQWQpZLEZclyhL0JAMzKUjMuU4AzJRtclSiBVrRI8FNa5V2uRByUgsSplJDlOdMQNzJjXKsHI2uStEltpRtKrscnMKqaAcEYCFpTGpQJZYplWhmBi2Zwb1Lr+gAPshCYx/7xyJET6L1OnaxUNxl2ZdVPbwyjimS79LWmByIgHzVJ1K0fpA9ySfRbVWiMpiO8W33gNGnqqtTD38o9j9V08b4tZybFNYKTqciY0i3lJQgy0i8zI6blqU9nzd1rC3kN3krVLBMEWmOKw39Vpr4Ty/orlcjz9UAEAxLhMH390Io6+hm190Kt8RUMteeN16fYrg+i2QDFriVl/3LitzjlFSveTLpsMC11fwtFwBJ32vrbT/AJWtljgq9cLDqOrzti4wWMkubkZ1RqqvVysqVQry0IwIRtQNTQmwUsB6Q4pz0hyeKIOlcoXJsAZsogUuVIKsJGhyLMlZl2ZK0QPDlMpbSjBSgFKJpQQjYFIFhhTmFV2BWKYVbQD2FOaksCsMVbAJoTA1Q0I0rA4GFOdA4pTnoTZJYzomvVQVEQqowBl/FVGQ13krXwpiBBb5pe2KmakeV1l7AxeWqBxVuN1eAPavqqrXrhC96qVAqIoZMXiKyqFyZVSgFckS2MY1GUIRFPgQU9JcnOSnhMgAUKVynIGWpUrk4EBSuXIYDAjClcqyA2pjVK5SSNYn01y5IwLDU1i5cqmA5qJcuSsgByS9cuQiRZQlcuTgKxP+27+krB2X/ut6qVyth+hgewSnrlyzolFHEIGKFyuRLGLipXJhRRQPXLkALXLlyAP/2Q=="/>
          <p:cNvSpPr>
            <a:spLocks noChangeAspect="1" noChangeArrowheads="1"/>
          </p:cNvSpPr>
          <p:nvPr/>
        </p:nvSpPr>
        <p:spPr bwMode="auto">
          <a:xfrm>
            <a:off x="4383088" y="-647700"/>
            <a:ext cx="1362075" cy="1362075"/>
          </a:xfrm>
          <a:prstGeom prst="rect">
            <a:avLst/>
          </a:prstGeom>
          <a:noFill/>
          <a:ln w="9525">
            <a:noFill/>
            <a:miter lim="800000"/>
            <a:headEnd/>
            <a:tailEnd/>
          </a:ln>
        </p:spPr>
        <p:txBody>
          <a:bodyPr/>
          <a:lstStyle/>
          <a:p>
            <a:endParaRPr lang="en-US"/>
          </a:p>
        </p:txBody>
      </p:sp>
      <p:sp>
        <p:nvSpPr>
          <p:cNvPr id="19464" name="AutoShape 12" descr="data:image/jpg;base64,/9j/4AAQSkZJRgABAQAAAQABAAD/2wCEAAkGBhQSEBUUEhQQFBQVFBQUFhQQFBAUFBUUFRQVFhQQFBQXHCYeGBkjGRQUHy8gJScpLCwsFR4xNTAqNSYrLCkBCQoKDgwOGg8PGikkHyQpLCksLCwpLCwpKSwsKSwsLCksKSwpKSksKSksKSwsKSksLCksLCwpLCwsLCksLCkpKf/AABEIAOEA4QMBIgACEQEDEQH/xAAbAAACAwEBAQAAAAAAAAAAAAACAwEEBQAGB//EADwQAAEDAgMFBgMHAwMFAAAAAAEAAhEDIQQSMQVBUWFxEyIygZGhBrHRByNCUmLB8HKC4RQz8RVDU2Oi/8QAGwEAAgMBAQEAAAAAAAAAAAAAAAIBAwQGBQf/xAAqEQACAgEDAwQBBAMAAAAAAAAAAQIDEQQSIQUxQRMiUWEjMnGBsRQVkf/aAAwDAQACEQMRAD8A8mFMLgoK8M88grgoRAIIOARAKWhHlStgQAuIRBqhwSZABQVDinHC21EwDHXRW1UztyoLOCUm+xXcgJRubGqElVNNcMg4IsyXmUhygA5RByXKkFOgLDXIs6r5lHaqQLOdASkiqrDMI9zZAnpr6J4wlL9KyNgU5Je1OdSdvB0nRJcUYa7hgDKhATFEJkBwKKEEImpiDoQlqZCghSArIpTIXKQGlQVKGFQBwCY0IWtRtCVkBtajDVDQmgKtsAIQvCY5KeUuQFtbJA/kKS7MSeMj6LmtkO5BAGEEide8Oo3LqejQ21uXy/6NdC8htqd2XaSRB6JOKolp5fzVHXdpweWnzBurroJqB3/kDR0I/wALXrdDHURyuJD21qS4MmUTVNajlcR6dFwC5CUHBuL7oxPgkBTCkLoUEEFLeE6ELgmJEDVeiOBIaADcD+FZ2yNlGs8/lZ3nHlK9XgcLmJJs39l0nRaXiVj/AGL615PP4SjWBO8b81+7v10WLiDDyOBXutqABkN0G/ivEbVoZXzucAQrusVL0lNLswmhbXI1Wa5GHrmEyoaVAKDOulNkgc0okppTAUxBMKVClSAwBcWo2tRFqz5ABrUYC4BSAoZAbUwBLCYFUwAekPKsOCS5qEAWCfBIiZ3HQ8kvEkDjLTLZ1HFjlAsZTMUzSpBcDZ3T9iF1PRLlKDrfdcmvTy8Ca7QRbQjO3kRqhxb4dm3ODXeYEFS+lB7pkeJvSLhVq7i6GCTEkEflN10CNiWS9iKM02u5CeU6fVVgVdogmhUe7QvDWNH6W3PQALPBXIdXrUL8ryjz744kNXIWlPwuGdVeGMaXOcYAGpXkLl4KCKNFz3BrQXOJgACSvU4f7O6haDUe1hIkiJy9SvX7E2BS2dhw+pBrOyhztYLiAGN9Vl7Z246o8tZrvA0b14ldDoemKxZsNUKc9zOwmx6eHBbmzSe84WzR+EckdbETZohvormB2Y43NzzTtrlmHoudVIEiGjUl0WDRvK6CMqtNHbHsi7CXCPMbTxIIufILzW0bN5kyAtZlIVDBzAnQwbTyVXFfC9WZaRU4QRmPIDUrxdd1CNsXVUs58i2QaXYxAEUJtbBvYYc1zSOIIS4XONNdzKDClGGKcilMghpTGlAWrgnTFHZlyWuU5A0mtU5UYC5ZskC4XZUSkBAHAIwhhEEjA4hLe1OQuCUCs4JuDrBtnTyIN2n5RyUOagLFoovlRNTiNF4eUAabpdAgt72UWt+Zo4cuaRQA7QEaGR5OEj3laDaju7xYZbO6dR0PBVsXTBIeywJkD8pm7D0d813Gl1cNTDdH+V8Hp1TU0WKIAowd3bAdS5gWc5i18K8PZVMQQ1xH99RshZzgue60/wAsf2MepXuEtYSQBqTAA4r7J8MfD1PAUO0fHalozvduJ/7bf5deP+zj4e7WqcQ8dyl4Z31NQfLX0Wt8T7eLnlrToSGjnoanloPNT0zSeo9zH01O73MyvjfbRrVB3oa0hoYDoTBzHnp6QvQbE2BG66+c450usdHtEbzmPi9V9c+IttswdOGwajrNafdx5D3Xv6m1UQ2rsanxwI27tmngqW51Qg5WT/8ATjuaPfQL5di8bUxFQvqkl02LrAD8rR+FvJDtfaLqtQue4ufN3E7+EaWBiNyrYWtPddMbuq5//Jjbaoz7FDmovHks5omLwYt9VfoVy10ibRP0VChSMxzPzstPDU/HO8fuvUtqil7UDeS2/a2ZuV4Y5pvfceBn5rPxfw0HjNRgH8hI9puVWrAgneBJjkDdBhcY5pLAQ4agOG7i08QplpoXRxJC7VJGfXwrmOLXggjUHVBkXoHFtdkQ7MNHGT5GTosatSLXEHUWXg6rSSol9GecHERlQEJxS3lZCsCVyiVykDXXBQEbGyqEs9gAKkInua3UyeA+qKiwvNhAXoQ6bqJR3bRtjAldKuVNkvEQJnhu6q3gPhh9Q94ho9fks/8AhX527WRtZkyuJXtsL8EU4gl5PEua0ekFXanwlhKTM1SYESS5xiTEnLu5q1dMuY6qkz53CkNX1Oh8H4JzAWhjgfxB7j7gqljPs6ouH3NQsPB0OH1CSfT7Yg6Zo+dBiDEUCWmInUjjunrC9LtT4KxFEE5c7R+Knf21XnnGDzCXT22aSzd/0K5OuWSnhXwCOJMmdQRI9wULwuc37zXy8jCu7GoCpiaLDcOqMB6Tf2W3qEvWlCS8mjVLOGj31XEf6HZlJmj3NBP9T+8T5D5Lx1KqSx9Z3CG74mwj5p32h7ZNbFFjfCw5I+ftARV6eXCsBMS7XWCGmC4cLroNJiqEYryelCHp1I84RFRtw6HsIPFpII+i09t7Xe+q6o4zUeZ5MG4DoFm0Wd9pNmgkGd0SY6IKz8ziedum4LzutW4lFfRjsnsWfIpWcDSmo0cwkBqv7JH3gPAE8dy5+j3WRX2eenlmnUphpBGpM+m+E7fprCGk6XzB4ydYH8CtsEhtol0841XZWLg1djOxGH7ubdJHvqs2tRkNLYk6DmDccl6LEYMmi6YA7zvovPuIzQ06iR/UNU1I8C3syvFwJ4tNjzc08UG3qA7rwLEaxE9d3ogw2u8h1xG53BHtOp9zBmQ+eWnBZ9fWnVIS2PBjuSXlMc5IqOXKmM6VyDMuUkmxTcnPnKIm8yf2SGtTpdENdF55HqtHTr66dQpWdhoNJ8ljC7NzFehwWzQwX03QqmwnXNx0MFbGLG+3lou6Si+U+DUVq1Zo4ke66p8QOAim0D3S24Yuk7vmtPZ+ws9zACLJ1xXJaseTGdtTEP0J+XyUBtdwIJJBsQQDI817HDYLDMsalKdIzt14aq9/paUeKmBxzN+qxS1sF2SLFJHzNtd+FOV4cGu8LgP4CVbpfEVX8DwY0IkE+S99i9mYevSNNzqbmneHskHc4EGxXy34h+HqmCflcQ5pOanUGjgNQeDuSKr4Wva+40ZYZ6TCfaFWpWe0PHOQfUfRWMRXwO0P/TXOhsJPPc7qF4yltGZDgHNzADNuBHFDX2fMup6i5b8iFRqtLXKPuRa66rVh9yNs7GqUauR4hw0I0cNQQd6f8LCMWxx/AHv9Gkj5pVPbhczssRcDwvPiYd197UWHfkcXb+ze3pIP+V4c6XDEPGeCl6drEX4fBmCoamIzHe4uPmfovU7Rc3/TsBkEklsdCO9+nSV47AVYqDoFsba2jBb+hoI4TqfYAea22XOE4teDTd4Rn1iPCNCcwm8aAjnBBUZUmlWzOFtAR5STI9VaDV5XVbvVsR5WqfKQEKzgHw8FKIXNMFedVLbJS+DJk3MKyagBJ0JK3a5EnKB3WAcpP+AsTZjs1QO1kEn6K9iMQMjeLnnrGg9gu03eolJGtci8biZpAC0N377XXm8Q3QjlCu4h5IcDJjMFWrUpaOUHyWmuO1F0VgPA1733nQ2HruKnb2J7jADPUd6OB4o8PSkaXGk7+XVZG2MRL4tYRYRdYOozUan98Fdz4KrnpTnoHPQSuYMmBmZSlrkEnpWtRwpDVJWTIgyg8giDHnFl6GjWzN8TLC5c4QJ48+S8yr1WiG0gIhxJJgm4ixPuui6br7XH0ccLz8GiqT8jK+3TTkUnE2He3TxgrGxmLqVT97Uc7gNGjoNFNVzSBltqCL2P8KABYtbfd6ri5CzslnBFCmWiGvqtHBroHomQ7dVqj+4e9lACIrBvk/IqtmvI5u0qomexfOuem0T1LUNfHZ2gVGlu8mmQ4dY1SShlPC2UXlFi1E/ItxbByuDmui+8RuK1MBi8jnmCWAkGI/FdpvyHssPG4Y+JgvvAt581VZtQiWEuAO4200J4wV0VfUfUqcJdzbXZGSNzaeC7QB1PvTpAueUcVI2FXGHmo1zIuAZzZeYVz7LcaRtANPea6nUg7g4DN5GARPAr6dtrCB4NpkeSNM8tbvk0qzL2s+S7MoNFRjntBa4gGRoV9TpbIo4jDGi9jSxw/CADxDgdxXgjgMpqUzqDmb1G70Xs/hTF5qY4i30K9XVaaLjvihZvMcHzLaPw+cJiKlNxzEHuu0lh8Jjdz5gpa959pGz5YysNWHI7o8y0+RBH9y8GSuK1dbha0zxrM7nkgoCVJKW4rMis0tm4ssBjX67k/H4nvtA0a31JESs7COEOnlHVWa0Gcv6fkut6e/wJs11P2nUnSep147laosygSJAkfsfRUe2a0DNa+g/ZVsZtkmzO6N/FW3ayuru+R5WJFraO0uzENPfgjy4rzT3ElNeZN5UBi53UamV0svsZnLcKyrsqaQohUCi5XJkLkBk9OoIUFyjMseBR2FpZqjWjUuA91e2kz794J1FjpO6flZUMLWLXZmzmHh5ONmk8gSrFfEmo4nMCWkDTQZQJnqIXS9L07VLt+WX1rjJmVaJa5zTqDPqP8KGhW8WyTcySJ9LJLWLy+o8XsrmvcQAiIU5VOVYMiiSEDgrBagLEyYC2oalJrvEAeo/dMyqCpySivhKLqFZlaiSHMcHROo3t6EEjzX2jBY9mIoMqsJyvEibEXgtI3EEEHovj0r2v2fbYGV9B34ZqM6Gzm+Rg+ZXq6C9qex+S+FjzyN23hstYOG+/puRbMPZ1DGhv5FXtrCYPAqnTo2HFvyOn85rsoPdXhmvfwa+2aHb4Z7JEuYY/qF2k+YHqvkpPHUfNfUabyGkE6ac+Xqvmu0MPUa4mqIc4lx3iSTIkLl+r6fbiaMd0fJUJS3ORlKevAMw7DYvLMiZXVMed1uiqkoSVpjqLIw2J8E5fYJzpSiEYRZVVkgWGqcqYGqCEIkU4ICE4hAQnACFCOFyANrtFHaKv2iKnchUxrcmoryPgv0MQGiN8tdMSLHutPImD5JOz8RlLi6CKgF48N3X6R8gmNpnIXkG503wBDZ4XTcPgrObqQKflcgj3X0WuiNOnVXwjeoKMcE4lsEaakGN06HzQQnYqzGWmwBOvhOv7JQXG9YhicZGS3uSGoxTXNTGrxMlIlzUpwVmokPToBDkslMeUoqwkFxTdn1XtqsNIkPnukc9x5JJTcHHaNkkX1CupWZxX2Sj1WP8AiB8FrmtaSBIBJAI1grJobeeyoHEk2IcHHUC/7KvXxfiLgHASbkCeV15/G4pzzwANSACT4J14+Ert7dXVpYpS5ZtUco9N/wBccXHITe8jTU29kv8A6q54LXBpaT+LU9F5NmJfNiSLtLQBBBlzTG82PXRXmuaGl72uqMEE5O8RA7oIOrZNnbtCsUurVze3Zw/klwRq4vZJF2d6wJYLvb1A3ToVmVBFiCDzW3syuXlvZsw9Jsd5rajG1sx0IDxA9zzW1jNkmq0NNCq4wG9o6rh5bp3pbd0cCvKv6fGTcq+PoyyqXg8IV0LS2lsV9Jzo77GujtGAlh4X0VJrF5MoSreJIoawC1qMBFlRNYkIALULgnOCW5MgEEIYTF2VNkAMq5HkXKMgTnWrsahJzOEgA+ayqFIueGjeYXrcFlogZiAAZgxcgd0eq9fpem32eo+0f7NNa5yPrYEkGAcrQGg6AmQB11S8RTFFzxMhzmgxxBBF+EoMd8SZvAAdTmIyydJyjmqLcQX05Jl3iPMtK6K254wi9vIyvIGU31I6O8TfNVg5WMS6Yi0jXhNwR5qpUdB8zp/Oq8Pqle6hP4ZTYvaPYU0OVRlRMFRcvtMw5xSHos6BxTJAJcllqeUBCckS4K7sjCZn5tzb+Evk6BuUXP8AhVy1b+CoGnQzOBYwC9So7uEuFgyiL1HRaCYW/Q0+pZl+B4LLMfaGGpuzsyuNRs5jWZDKU6OaNJJ8LQSSs/DbEdTfQa8EEMdOe34O8OZmoPNerYxwdTBbmquzPpUqsd3ji8VHhjRrRpoL6Vdl7O7Wu81qvbUm0SaReA2c1a7hyLmHLyAXqa6qU4tx7myEknyeKwlA9wDV0snhUY77px6wPUrbwdRl6tMOIAc+rTkAi8VcgP5T4mmxF0irhCyk1whv3VCuHF0EZvuyRx8IsruzKWVtSqxrXAAValKzgaVWT2g/MWPDxG8WXm0Q3W7WWS4RojC0iQ1j2NcWyKOMpnKedMky0f0khAXNpnIcHTcTY5MU5tM/qDSZHQo/9RRYTTq5amGcGlgqiexcbtE76Tps6e7ELAxBqUw4GnQytObs6jA5zWk27N5jO3qumprb4ZTHlnqMLiW5MrWNptFi0uZUHDKO0qQOoasfaOzg05m6HUQ63MEgAj1WXhMTkdADWH9WZnDe0r0DWvd430TmkWrPdfjlc48Ems0kbINPv4IsgsGN2SkMVwU9yF9Ncc+HhmNopuCTUVp7VVqIFAa1NbSXUgrTWqGyUV+yXKzlUqNxJn0KuVwdw/cQtVmVwDrkQTfjpBWKHJ2HxRYbabwdD1Xo6XVOnh9h4ywX2U4ieIHqSV1Mw7lL7J1LEtqaWdM5T+3HQIMZRvYGQTBG+AJXQ12RmsxZoUsoYK+akz09bKrWMI6JPfaNJETuMT+yXi6skHl81k6i0qMfZXa/aEyojD1VDkYeuYwZi0HqC5Ka5FKUAiVyCUQKAGUmS4ASZOgEnyC2a+0nB12mvVbDKVMwaVI2H4bF4AlxGkxZZOCALjJdAaT3fEdwa3mZjzWjjiGPFPM2kcsVCy7cPS1NKn+t28m51XQ9Kh+Ny+WaalwBVxzcxoZs7qpDsVif0AwaFONxswAcTvR4fEsea9UgNaM7qbBMdlhqbqbRwH3jzE8F5rEbSgl9NuRuZpYNYDRFFnUk5jzK7GY0MpdlTmSKLCTPeaHZ3H+57o6Be26OOC9wZ6Dbey/uqFOG53bPqMhxAGal2TxrpHeuqGyNpGg2i5vee2q/DvaSJfTe4nI2LENdlg783NTi9udrVp1zB7E0acWy/fZu1aeNsoVagwZWhsgPJcCWwWuPdaSBweyn6rCtKlPcxcvGDQGKYATR/wBoSKYrRmoOc4ghzTc0HG3IrNx9dzWuYC2HT2lFzQRTvZ1E65fqg2jjWGK7CR2mZr2Tek8wKhgWyOO5VcRmpvb32uBaA0t1aAfA7jE25L1aY4HguR7QSweEg8CCI6blo7Nosi5IO7uZo8mkFZdEZZOXuz+GQW+XBbeDqWjuVW7tA8dHDetUsNF0uweJYLEbxwIvv1Vd6u4qrmYPFYkd+Mw5FUKjlwnUa1DUSS/c8+awyvXKqFWKrlXIWAoYbFZplVWKw0pWSNlcl5lyjAGLnTWuVeUxpVxI8FaOF2sWwHjMOP4gN996zGlGrq7ZVvMWCeDQfi2AgtzWi0RpvKquqySeKSESsu1E7f1A5N9xoKNqS0pjSsbFHByMFKajBVZIaJCEQKCCxs18VJvYEiLXAJF93Xdqq+2XTFMHukTpxEue7md06COKZQAn+R58kGPAe60wRJLteMnmdfQLqejv8X8s26fsYxBJANhd3kNHfzguGItEEZnF1tYDYYz3T8Q3MJ/MQByaN3oPdV6upPAaxvn/AIXvdzU+SCSGPY22Yt1vcfi9kx+KJILbDOXCTBJfEgkbswBXMs5tpjjv4qTh4NogzF9J3JNqF2oWyqGvdlbZw7zTHG4niDeeaTTZAjiYB+Q+iaaZBm5g3ngd/NS9sWNwT6Sm7BjA6nVmzjleI7w0dzKtYUiZEAzB1yu5g7iqlBs2vnHv5q5RduggzcRv/YpJTaFZfxOI7jdf7iCbbp3qk+onYp0noIVV4XFay31bpSRjmQ5yFcEQWQpZLEZclyhL0JAMzKUjMuU4AzJRtclSiBVrRI8FNa5V2uRByUgsSplJDlOdMQNzJjXKsHI2uStEltpRtKrscnMKqaAcEYCFpTGpQJZYplWhmBi2Zwb1Lr+gAPshCYx/7xyJET6L1OnaxUNxl2ZdVPbwyjimS79LWmByIgHzVJ1K0fpA9ySfRbVWiMpiO8W33gNGnqqtTD38o9j9V08b4tZybFNYKTqciY0i3lJQgy0i8zI6blqU9nzd1rC3kN3krVLBMEWmOKw39Vpr4Ty/orlcjz9UAEAxLhMH390Io6+hm190Kt8RUMteeN16fYrg+i2QDFriVl/3LitzjlFSveTLpsMC11fwtFwBJ32vrbT/AJWtljgq9cLDqOrzti4wWMkubkZ1RqqvVysqVQry0IwIRtQNTQmwUsB6Q4pz0hyeKIOlcoXJsAZsogUuVIKsJGhyLMlZl2ZK0QPDlMpbSjBSgFKJpQQjYFIFhhTmFV2BWKYVbQD2FOaksCsMVbAJoTA1Q0I0rA4GFOdA4pTnoTZJYzomvVQVEQqowBl/FVGQ13krXwpiBBb5pe2KmakeV1l7AxeWqBxVuN1eAPavqqrXrhC96qVAqIoZMXiKyqFyZVSgFckS2MY1GUIRFPgQU9JcnOSnhMgAUKVynIGWpUrk4EBSuXIYDAjClcqyA2pjVK5SSNYn01y5IwLDU1i5cqmA5qJcuSsgByS9cuQiRZQlcuTgKxP+27+krB2X/ut6qVyth+hgewSnrlyzolFHEIGKFyuRLGLipXJhRRQPXLkALXLlyAP/2Q=="/>
          <p:cNvSpPr>
            <a:spLocks noChangeAspect="1" noChangeArrowheads="1"/>
          </p:cNvSpPr>
          <p:nvPr/>
        </p:nvSpPr>
        <p:spPr bwMode="auto">
          <a:xfrm>
            <a:off x="4383088" y="-647700"/>
            <a:ext cx="1362075" cy="1362075"/>
          </a:xfrm>
          <a:prstGeom prst="rect">
            <a:avLst/>
          </a:prstGeom>
          <a:noFill/>
          <a:ln w="9525">
            <a:noFill/>
            <a:miter lim="800000"/>
            <a:headEnd/>
            <a:tailEnd/>
          </a:ln>
        </p:spPr>
        <p:txBody>
          <a:bodyPr/>
          <a:lstStyle/>
          <a:p>
            <a:endParaRPr lang="en-US"/>
          </a:p>
        </p:txBody>
      </p:sp>
      <p:pic>
        <p:nvPicPr>
          <p:cNvPr id="10" name="Picture 9" descr="PEFR_plant_FI"/>
          <p:cNvPicPr/>
          <p:nvPr/>
        </p:nvPicPr>
        <p:blipFill>
          <a:blip r:embed="rId5" cstate="print"/>
          <a:srcRect/>
          <a:stretch>
            <a:fillRect/>
          </a:stretch>
        </p:blipFill>
        <p:spPr bwMode="auto">
          <a:xfrm>
            <a:off x="3602831" y="2924295"/>
            <a:ext cx="4284663" cy="3124200"/>
          </a:xfrm>
          <a:prstGeom prst="rect">
            <a:avLst/>
          </a:prstGeom>
          <a:noFill/>
          <a:ln w="9525">
            <a:solidFill>
              <a:srgbClr val="272727"/>
            </a:solidFill>
            <a:miter lim="800000"/>
            <a:headEnd/>
            <a:tailEnd/>
          </a:ln>
        </p:spPr>
      </p:pic>
      <p:sp>
        <p:nvSpPr>
          <p:cNvPr id="2" name="Rectangle 1"/>
          <p:cNvSpPr/>
          <p:nvPr/>
        </p:nvSpPr>
        <p:spPr>
          <a:xfrm>
            <a:off x="381000" y="5089611"/>
            <a:ext cx="3037775" cy="923330"/>
          </a:xfrm>
          <a:prstGeom prst="rect">
            <a:avLst/>
          </a:prstGeom>
        </p:spPr>
        <p:txBody>
          <a:bodyPr wrap="square">
            <a:spAutoFit/>
          </a:bodyPr>
          <a:lstStyle/>
          <a:p>
            <a:r>
              <a:rPr lang="en-US" dirty="0" smtClean="0">
                <a:latin typeface="+mn-lt"/>
              </a:rPr>
              <a:t>Stage </a:t>
            </a:r>
            <a:r>
              <a:rPr lang="en-US" dirty="0">
                <a:latin typeface="+mn-lt"/>
              </a:rPr>
              <a:t>1 </a:t>
            </a:r>
            <a:r>
              <a:rPr lang="en-US" dirty="0" smtClean="0">
                <a:latin typeface="+mn-lt"/>
              </a:rPr>
              <a:t>– </a:t>
            </a:r>
            <a:r>
              <a:rPr lang="en-US" dirty="0">
                <a:latin typeface="+mn-lt"/>
              </a:rPr>
              <a:t>Shaded roadsides, riparian areas, forests, gardens</a:t>
            </a:r>
            <a:r>
              <a:rPr lang="en-US" dirty="0" smtClean="0">
                <a:latin typeface="+mn-lt"/>
              </a:rPr>
              <a:t> </a:t>
            </a:r>
            <a:endParaRPr lang="en-US"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636246"/>
            <a:ext cx="6752891" cy="5064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557" y="3505200"/>
            <a:ext cx="381000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txBox="1">
            <a:spLocks/>
          </p:cNvSpPr>
          <p:nvPr/>
        </p:nvSpPr>
        <p:spPr bwMode="auto">
          <a:xfrm>
            <a:off x="5334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dirty="0" smtClean="0"/>
              <a:t>Kudzu (</a:t>
            </a:r>
            <a:r>
              <a:rPr lang="en-US" sz="3200" i="1" dirty="0" err="1" smtClean="0"/>
              <a:t>Pueraria</a:t>
            </a:r>
            <a:r>
              <a:rPr lang="en-US" sz="3200" i="1" dirty="0" smtClean="0"/>
              <a:t> </a:t>
            </a:r>
            <a:r>
              <a:rPr lang="en-US" sz="3200" i="1" dirty="0" err="1" smtClean="0"/>
              <a:t>montana</a:t>
            </a:r>
            <a:r>
              <a:rPr lang="en-US" sz="3200" dirty="0" smtClean="0"/>
              <a:t>)</a:t>
            </a:r>
          </a:p>
        </p:txBody>
      </p:sp>
      <p:sp>
        <p:nvSpPr>
          <p:cNvPr id="4" name="Rectangle 3"/>
          <p:cNvSpPr/>
          <p:nvPr/>
        </p:nvSpPr>
        <p:spPr>
          <a:xfrm>
            <a:off x="4343400" y="5717326"/>
            <a:ext cx="4099129" cy="646331"/>
          </a:xfrm>
          <a:prstGeom prst="rect">
            <a:avLst/>
          </a:prstGeom>
        </p:spPr>
        <p:txBody>
          <a:bodyPr wrap="square">
            <a:spAutoFit/>
          </a:bodyPr>
          <a:lstStyle/>
          <a:p>
            <a:r>
              <a:rPr lang="en-US" dirty="0" smtClean="0">
                <a:latin typeface="+mn-lt"/>
              </a:rPr>
              <a:t>Stage </a:t>
            </a:r>
            <a:r>
              <a:rPr lang="en-US" dirty="0">
                <a:latin typeface="+mn-lt"/>
              </a:rPr>
              <a:t>1 - Forest </a:t>
            </a:r>
            <a:r>
              <a:rPr lang="en-US" dirty="0" smtClean="0">
                <a:latin typeface="+mn-lt"/>
              </a:rPr>
              <a:t>edges, meadows, </a:t>
            </a:r>
            <a:r>
              <a:rPr lang="en-US" dirty="0">
                <a:latin typeface="+mn-lt"/>
              </a:rPr>
              <a:t>abandoned fields, </a:t>
            </a:r>
            <a:r>
              <a:rPr lang="en-US" dirty="0" smtClean="0">
                <a:latin typeface="+mn-lt"/>
              </a:rPr>
              <a:t>roadsides, </a:t>
            </a:r>
            <a:r>
              <a:rPr lang="en-US" dirty="0">
                <a:latin typeface="+mn-lt"/>
              </a:rPr>
              <a:t>dams</a:t>
            </a:r>
          </a:p>
        </p:txBody>
      </p:sp>
    </p:spTree>
    <p:extLst>
      <p:ext uri="{BB962C8B-B14F-4D97-AF65-F5344CB8AC3E}">
        <p14:creationId xmlns:p14="http://schemas.microsoft.com/office/powerpoint/2010/main" val="949091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76200" y="0"/>
            <a:ext cx="9296400" cy="7963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dirty="0" err="1"/>
              <a:t>Siebold’s</a:t>
            </a:r>
            <a:r>
              <a:rPr lang="en-US" sz="3200" dirty="0"/>
              <a:t> </a:t>
            </a:r>
            <a:r>
              <a:rPr lang="en-US" sz="3200" dirty="0" smtClean="0"/>
              <a:t>viburnum (</a:t>
            </a:r>
            <a:r>
              <a:rPr lang="en-US" sz="3200" i="1" dirty="0"/>
              <a:t>Viburnum </a:t>
            </a:r>
            <a:r>
              <a:rPr lang="en-US" sz="3200" i="1" dirty="0" err="1"/>
              <a:t>sieboldii</a:t>
            </a:r>
            <a:r>
              <a:rPr lang="en-US" sz="3200" dirty="0" smtClean="0"/>
              <a:t>)</a:t>
            </a:r>
          </a:p>
        </p:txBody>
      </p:sp>
      <p:sp>
        <p:nvSpPr>
          <p:cNvPr id="2" name="Rectangle 1"/>
          <p:cNvSpPr/>
          <p:nvPr/>
        </p:nvSpPr>
        <p:spPr>
          <a:xfrm>
            <a:off x="-76200" y="6172200"/>
            <a:ext cx="9144000" cy="923330"/>
          </a:xfrm>
          <a:prstGeom prst="rect">
            <a:avLst/>
          </a:prstGeom>
        </p:spPr>
        <p:txBody>
          <a:bodyPr wrap="square">
            <a:spAutoFit/>
          </a:bodyPr>
          <a:lstStyle/>
          <a:p>
            <a:r>
              <a:rPr lang="en-US" dirty="0" smtClean="0">
                <a:latin typeface="+mn-lt"/>
              </a:rPr>
              <a:t>Stage </a:t>
            </a:r>
            <a:r>
              <a:rPr lang="en-US" dirty="0">
                <a:latin typeface="+mn-lt"/>
              </a:rPr>
              <a:t>2</a:t>
            </a:r>
            <a:r>
              <a:rPr lang="en-US" dirty="0" smtClean="0">
                <a:latin typeface="+mn-lt"/>
              </a:rPr>
              <a:t> – Forests, edges</a:t>
            </a:r>
            <a:r>
              <a:rPr lang="en-US" dirty="0">
                <a:latin typeface="+mn-lt"/>
              </a:rPr>
              <a:t>, </a:t>
            </a:r>
            <a:r>
              <a:rPr lang="en-US" dirty="0" smtClean="0">
                <a:latin typeface="+mn-lt"/>
              </a:rPr>
              <a:t>hedgerows, cultivated landscapes</a:t>
            </a:r>
            <a:endParaRPr lang="en-US" dirty="0">
              <a:latin typeface="+mn-lt"/>
            </a:endParaRPr>
          </a:p>
          <a:p>
            <a:endParaRPr lang="en-US" dirty="0"/>
          </a:p>
          <a:p>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25" t="8000" r="-1"/>
          <a:stretch/>
        </p:blipFill>
        <p:spPr>
          <a:xfrm rot="5400000">
            <a:off x="3195942" y="1731658"/>
            <a:ext cx="5038115"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275" y="2931353"/>
            <a:ext cx="3666858" cy="2750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6326" y="1264955"/>
            <a:ext cx="2590800" cy="1943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9750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457200" y="76200"/>
            <a:ext cx="8229600" cy="639763"/>
          </a:xfrm>
        </p:spPr>
        <p:txBody>
          <a:bodyPr/>
          <a:lstStyle/>
          <a:p>
            <a:pPr>
              <a:defRPr/>
            </a:pPr>
            <a:r>
              <a:rPr lang="en-US" sz="3200" dirty="0" smtClean="0">
                <a:latin typeface="+mn-lt"/>
              </a:rPr>
              <a:t>Chinese silver grass (</a:t>
            </a:r>
            <a:r>
              <a:rPr lang="en-US" sz="3200" i="1" dirty="0" smtClean="0">
                <a:latin typeface="+mn-lt"/>
              </a:rPr>
              <a:t>Miscanthus sinensis</a:t>
            </a:r>
            <a:r>
              <a:rPr lang="en-US" sz="3200" dirty="0" smtClean="0">
                <a:latin typeface="+mn-lt"/>
              </a:rPr>
              <a:t>)</a:t>
            </a:r>
          </a:p>
        </p:txBody>
      </p:sp>
      <p:pic>
        <p:nvPicPr>
          <p:cNvPr id="10" name="Picture 4" descr="GMIS1_Miscanthus field w-Jason"/>
          <p:cNvPicPr>
            <a:picLocks noChangeAspect="1" noChangeArrowheads="1"/>
          </p:cNvPicPr>
          <p:nvPr/>
        </p:nvPicPr>
        <p:blipFill>
          <a:blip r:embed="rId3" cstate="print">
            <a:lum bright="-4000" contrast="4000"/>
          </a:blip>
          <a:srcRect l="15492"/>
          <a:stretch>
            <a:fillRect/>
          </a:stretch>
        </p:blipFill>
        <p:spPr bwMode="auto">
          <a:xfrm>
            <a:off x="1485900" y="715963"/>
            <a:ext cx="7353300" cy="54371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679" name="Picture 11" descr="C:\FOHVOS DOCUMENTS\Stewardship\CJISST Project\Fact Sheets\Images 2008\MISI_plant_forestryimages_org.jpg"/>
          <p:cNvPicPr>
            <a:picLocks noChangeAspect="1" noChangeArrowheads="1"/>
          </p:cNvPicPr>
          <p:nvPr/>
        </p:nvPicPr>
        <p:blipFill>
          <a:blip r:embed="rId4" cstate="print"/>
          <a:srcRect/>
          <a:stretch>
            <a:fillRect/>
          </a:stretch>
        </p:blipFill>
        <p:spPr bwMode="auto">
          <a:xfrm>
            <a:off x="228600" y="914400"/>
            <a:ext cx="3048000" cy="4570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386862" y="6354743"/>
            <a:ext cx="8452338" cy="369332"/>
          </a:xfrm>
          <a:prstGeom prst="rect">
            <a:avLst/>
          </a:prstGeom>
        </p:spPr>
        <p:txBody>
          <a:bodyPr wrap="square">
            <a:spAutoFit/>
          </a:bodyPr>
          <a:lstStyle/>
          <a:p>
            <a:r>
              <a:rPr lang="en-US" dirty="0" smtClean="0">
                <a:latin typeface="+mn-lt"/>
              </a:rPr>
              <a:t>Stage </a:t>
            </a:r>
            <a:r>
              <a:rPr lang="en-US" dirty="0">
                <a:latin typeface="+mn-lt"/>
              </a:rPr>
              <a:t>2 </a:t>
            </a:r>
            <a:r>
              <a:rPr lang="en-US" dirty="0" smtClean="0">
                <a:latin typeface="+mn-lt"/>
              </a:rPr>
              <a:t>- Forest edges, meadows, </a:t>
            </a:r>
            <a:r>
              <a:rPr lang="en-US" dirty="0">
                <a:latin typeface="+mn-lt"/>
              </a:rPr>
              <a:t>coastal areas, </a:t>
            </a:r>
            <a:r>
              <a:rPr lang="en-US" dirty="0" smtClean="0">
                <a:latin typeface="+mn-lt"/>
              </a:rPr>
              <a:t>roadsides</a:t>
            </a:r>
            <a:endParaRPr lang="en-US"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018067"/>
            <a:ext cx="7262227" cy="4814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4"/>
          <a:srcRect l="2778" t="2666" r="2778" b="1347"/>
          <a:stretch/>
        </p:blipFill>
        <p:spPr>
          <a:xfrm>
            <a:off x="304800" y="1752601"/>
            <a:ext cx="25908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txBox="1">
            <a:spLocks/>
          </p:cNvSpPr>
          <p:nvPr/>
        </p:nvSpPr>
        <p:spPr bwMode="auto">
          <a:xfrm>
            <a:off x="-76200" y="0"/>
            <a:ext cx="9296400" cy="7963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2900" dirty="0" smtClean="0"/>
              <a:t>Japanese &amp; Chinese wisteria (</a:t>
            </a:r>
            <a:r>
              <a:rPr lang="en-US" sz="2900" i="1" dirty="0" smtClean="0"/>
              <a:t>Wisteria floribunda &amp; </a:t>
            </a:r>
            <a:r>
              <a:rPr lang="en-US" sz="2900" i="1" dirty="0" err="1" smtClean="0"/>
              <a:t>sinensis</a:t>
            </a:r>
            <a:r>
              <a:rPr lang="en-US" sz="2900" dirty="0" smtClean="0"/>
              <a:t>)</a:t>
            </a:r>
          </a:p>
        </p:txBody>
      </p:sp>
      <p:sp>
        <p:nvSpPr>
          <p:cNvPr id="3" name="Rectangle 2"/>
          <p:cNvSpPr/>
          <p:nvPr/>
        </p:nvSpPr>
        <p:spPr>
          <a:xfrm>
            <a:off x="1650861" y="5950778"/>
            <a:ext cx="6094104" cy="923330"/>
          </a:xfrm>
          <a:prstGeom prst="rect">
            <a:avLst/>
          </a:prstGeom>
        </p:spPr>
        <p:txBody>
          <a:bodyPr wrap="none">
            <a:spAutoFit/>
          </a:bodyPr>
          <a:lstStyle/>
          <a:p>
            <a:r>
              <a:rPr lang="en-US" dirty="0" smtClean="0">
                <a:latin typeface="+mn-lt"/>
              </a:rPr>
              <a:t>Stage 2 and 3 -  </a:t>
            </a:r>
            <a:endParaRPr lang="en-US" dirty="0">
              <a:latin typeface="+mn-lt"/>
            </a:endParaRPr>
          </a:p>
          <a:p>
            <a:r>
              <a:rPr lang="en-US" dirty="0">
                <a:latin typeface="+mn-lt"/>
              </a:rPr>
              <a:t>Roadsides, forest </a:t>
            </a:r>
            <a:r>
              <a:rPr lang="en-US" dirty="0" smtClean="0">
                <a:latin typeface="+mn-lt"/>
              </a:rPr>
              <a:t>edges, </a:t>
            </a:r>
            <a:r>
              <a:rPr lang="en-US" dirty="0">
                <a:latin typeface="+mn-lt"/>
              </a:rPr>
              <a:t>open woods, stream edges, meadows</a:t>
            </a:r>
            <a:r>
              <a:rPr lang="en-US" dirty="0"/>
              <a:t> </a:t>
            </a:r>
          </a:p>
          <a:p>
            <a:r>
              <a:rPr lang="en-US" dirty="0" smtClean="0"/>
              <a:t> </a:t>
            </a:r>
            <a:endParaRPr lang="en-US" dirty="0"/>
          </a:p>
        </p:txBody>
      </p:sp>
    </p:spTree>
    <p:extLst>
      <p:ext uri="{BB962C8B-B14F-4D97-AF65-F5344CB8AC3E}">
        <p14:creationId xmlns:p14="http://schemas.microsoft.com/office/powerpoint/2010/main" val="3516469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402" y="743448"/>
            <a:ext cx="5314886" cy="3543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3855" y="3840830"/>
            <a:ext cx="4630146" cy="3042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49" y="743448"/>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242" name="Rectangle 14"/>
          <p:cNvSpPr>
            <a:spLocks noGrp="1" noChangeArrowheads="1"/>
          </p:cNvSpPr>
          <p:nvPr>
            <p:ph type="title" sz="quarter" idx="4294967295"/>
          </p:nvPr>
        </p:nvSpPr>
        <p:spPr>
          <a:xfrm>
            <a:off x="0" y="-7938"/>
            <a:ext cx="9158288" cy="714376"/>
          </a:xfrm>
          <a:solidFill>
            <a:schemeClr val="accent2">
              <a:lumMod val="75000"/>
            </a:schemeClr>
          </a:solidFill>
          <a:ln w="19050">
            <a:solidFill>
              <a:srgbClr val="0070C0"/>
            </a:solidFill>
          </a:ln>
        </p:spPr>
        <p:txBody>
          <a:bodyPr/>
          <a:lstStyle/>
          <a:p>
            <a:pPr eaLnBrk="1" hangingPunct="1">
              <a:defRPr/>
            </a:pPr>
            <a:r>
              <a:rPr lang="en-US" sz="2800" b="1" dirty="0" smtClean="0">
                <a:latin typeface="Calibri" panose="020F0502020204030204" pitchFamily="34" charset="0"/>
                <a:cs typeface="Arial" pitchFamily="34" charset="0"/>
              </a:rPr>
              <a:t>What are we protecting?</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49" y="3816330"/>
            <a:ext cx="5386396" cy="305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884846"/>
            <a:ext cx="4128231" cy="5064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958" y="3149613"/>
            <a:ext cx="3810000" cy="2535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txBox="1">
            <a:spLocks/>
          </p:cNvSpPr>
          <p:nvPr/>
        </p:nvSpPr>
        <p:spPr bwMode="auto">
          <a:xfrm>
            <a:off x="5334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dirty="0" smtClean="0"/>
              <a:t>Oriental </a:t>
            </a:r>
            <a:r>
              <a:rPr lang="en-US" sz="3200" dirty="0" err="1" smtClean="0"/>
              <a:t>Photinia</a:t>
            </a:r>
            <a:r>
              <a:rPr lang="en-US" sz="3200" dirty="0"/>
              <a:t> (</a:t>
            </a:r>
            <a:r>
              <a:rPr lang="en-US" sz="3200" i="1" dirty="0" err="1"/>
              <a:t>Photinia</a:t>
            </a:r>
            <a:r>
              <a:rPr lang="en-US" sz="3200" i="1" dirty="0"/>
              <a:t> </a:t>
            </a:r>
            <a:r>
              <a:rPr lang="en-US" sz="3200" i="1" dirty="0" err="1"/>
              <a:t>villosa</a:t>
            </a:r>
            <a:r>
              <a:rPr lang="en-US" sz="3200" dirty="0"/>
              <a:t>)</a:t>
            </a:r>
            <a:endParaRPr lang="en-US" sz="3200" dirty="0" smtClean="0"/>
          </a:p>
        </p:txBody>
      </p:sp>
      <p:sp>
        <p:nvSpPr>
          <p:cNvPr id="4" name="Rectangle 3"/>
          <p:cNvSpPr/>
          <p:nvPr/>
        </p:nvSpPr>
        <p:spPr>
          <a:xfrm>
            <a:off x="5410200" y="1981200"/>
            <a:ext cx="2718758" cy="923330"/>
          </a:xfrm>
          <a:prstGeom prst="rect">
            <a:avLst/>
          </a:prstGeom>
        </p:spPr>
        <p:txBody>
          <a:bodyPr wrap="square">
            <a:spAutoFit/>
          </a:bodyPr>
          <a:lstStyle/>
          <a:p>
            <a:r>
              <a:rPr lang="en-US" dirty="0" smtClean="0">
                <a:latin typeface="+mn-lt"/>
              </a:rPr>
              <a:t>Stage 3 </a:t>
            </a:r>
            <a:r>
              <a:rPr lang="en-US" dirty="0">
                <a:latin typeface="+mn-lt"/>
              </a:rPr>
              <a:t>- Forests, floodplains, </a:t>
            </a:r>
            <a:r>
              <a:rPr lang="en-US" dirty="0" smtClean="0">
                <a:latin typeface="+mn-lt"/>
              </a:rPr>
              <a:t>cultivated landscapes</a:t>
            </a:r>
            <a:endParaRPr lang="en-US" dirty="0">
              <a:latin typeface="+mn-lt"/>
            </a:endParaRPr>
          </a:p>
        </p:txBody>
      </p:sp>
    </p:spTree>
    <p:extLst>
      <p:ext uri="{BB962C8B-B14F-4D97-AF65-F5344CB8AC3E}">
        <p14:creationId xmlns:p14="http://schemas.microsoft.com/office/powerpoint/2010/main" val="1828602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www.ruhr-uni-bochum.de/boga/html/Trapa.natans.BGBO.ho5.jpg"/>
          <p:cNvPicPr/>
          <p:nvPr/>
        </p:nvPicPr>
        <p:blipFill>
          <a:blip r:embed="rId3" cstate="print"/>
          <a:srcRect l="6693" t="18848" r="11811" b="5236"/>
          <a:stretch>
            <a:fillRect/>
          </a:stretch>
        </p:blipFill>
        <p:spPr bwMode="auto">
          <a:xfrm>
            <a:off x="0" y="838200"/>
            <a:ext cx="6324600" cy="556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458" name="Title 1"/>
          <p:cNvSpPr>
            <a:spLocks noGrp="1"/>
          </p:cNvSpPr>
          <p:nvPr>
            <p:ph type="title" idx="4294967295"/>
          </p:nvPr>
        </p:nvSpPr>
        <p:spPr>
          <a:xfrm>
            <a:off x="533400" y="0"/>
            <a:ext cx="8229600" cy="639763"/>
          </a:xfrm>
        </p:spPr>
        <p:txBody>
          <a:bodyPr/>
          <a:lstStyle/>
          <a:p>
            <a:r>
              <a:rPr lang="en-US" sz="3200" dirty="0" smtClean="0"/>
              <a:t>Water Chestnut (</a:t>
            </a:r>
            <a:r>
              <a:rPr lang="en-US" sz="3200" i="1" dirty="0" err="1" smtClean="0"/>
              <a:t>Trapa</a:t>
            </a:r>
            <a:r>
              <a:rPr lang="en-US" sz="3200" i="1" dirty="0" smtClean="0"/>
              <a:t> </a:t>
            </a:r>
            <a:r>
              <a:rPr lang="en-US" sz="3200" i="1" dirty="0" err="1" smtClean="0"/>
              <a:t>natans</a:t>
            </a:r>
            <a:r>
              <a:rPr lang="en-US" sz="3200" dirty="0" smtClean="0"/>
              <a:t>)</a:t>
            </a:r>
            <a:endParaRPr lang="en-US" sz="3200" dirty="0"/>
          </a:p>
        </p:txBody>
      </p:sp>
      <p:sp>
        <p:nvSpPr>
          <p:cNvPr id="19463" name="AutoShape 10" descr="data:image/jpg;base64,/9j/4AAQSkZJRgABAQAAAQABAAD/2wCEAAkGBhQSEBUUEhQQFBQVFBQUFhQQFBAUFBUUFRQVFhQQFBQXHCYeGBkjGRQUHy8gJScpLCwsFR4xNTAqNSYrLCkBCQoKDgwOGg8PGikkHyQpLCksLCwpLCwpKSwsKSwsLCksKSwpKSksKSksKSwsKSksLCksLCwpLCwsLCksLCkpKf/AABEIAOEA4QMBIgACEQEDEQH/xAAbAAACAwEBAQAAAAAAAAAAAAACAwEEBQAGB//EADwQAAEDAgMFBgMHAwMFAAAAAAEAAhEDIQQSMQVBUWFxEyIygZGhBrHRByNCUmLB8HKC4RQz8RVDU2Oi/8QAGwEAAgMBAQEAAAAAAAAAAAAAAAIBAwQGBQf/xAAqEQACAgEDAwQBBAMAAAAAAAAAAQIDEQQSIQUxQRMiUWEjMnGBsRQVkf/aAAwDAQACEQMRAD8A8mFMLgoK8M88grgoRAIIOARAKWhHlStgQAuIRBqhwSZABQVDinHC21EwDHXRW1UztyoLOCUm+xXcgJRubGqElVNNcMg4IsyXmUhygA5RByXKkFOgLDXIs6r5lHaqQLOdASkiqrDMI9zZAnpr6J4wlL9KyNgU5Je1OdSdvB0nRJcUYa7hgDKhATFEJkBwKKEEImpiDoQlqZCghSArIpTIXKQGlQVKGFQBwCY0IWtRtCVkBtajDVDQmgKtsAIQvCY5KeUuQFtbJA/kKS7MSeMj6LmtkO5BAGEEide8Oo3LqejQ21uXy/6NdC8htqd2XaSRB6JOKolp5fzVHXdpweWnzBurroJqB3/kDR0I/wALXrdDHURyuJD21qS4MmUTVNajlcR6dFwC5CUHBuL7oxPgkBTCkLoUEEFLeE6ELgmJEDVeiOBIaADcD+FZ2yNlGs8/lZ3nHlK9XgcLmJJs39l0nRaXiVj/AGL615PP4SjWBO8b81+7v10WLiDDyOBXutqABkN0G/ivEbVoZXzucAQrusVL0lNLswmhbXI1Wa5GHrmEyoaVAKDOulNkgc0okppTAUxBMKVClSAwBcWo2tRFqz5ABrUYC4BSAoZAbUwBLCYFUwAekPKsOCS5qEAWCfBIiZ3HQ8kvEkDjLTLZ1HFjlAsZTMUzSpBcDZ3T9iF1PRLlKDrfdcmvTy8Ca7QRbQjO3kRqhxb4dm3ODXeYEFS+lB7pkeJvSLhVq7i6GCTEkEflN10CNiWS9iKM02u5CeU6fVVgVdogmhUe7QvDWNH6W3PQALPBXIdXrUL8ryjz744kNXIWlPwuGdVeGMaXOcYAGpXkLl4KCKNFz3BrQXOJgACSvU4f7O6haDUe1hIkiJy9SvX7E2BS2dhw+pBrOyhztYLiAGN9Vl7Z246o8tZrvA0b14ldDoemKxZsNUKc9zOwmx6eHBbmzSe84WzR+EckdbETZohvormB2Y43NzzTtrlmHoudVIEiGjUl0WDRvK6CMqtNHbHsi7CXCPMbTxIIufILzW0bN5kyAtZlIVDBzAnQwbTyVXFfC9WZaRU4QRmPIDUrxdd1CNsXVUs58i2QaXYxAEUJtbBvYYc1zSOIIS4XONNdzKDClGGKcilMghpTGlAWrgnTFHZlyWuU5A0mtU5UYC5ZskC4XZUSkBAHAIwhhEEjA4hLe1OQuCUCs4JuDrBtnTyIN2n5RyUOagLFoovlRNTiNF4eUAabpdAgt72UWt+Zo4cuaRQA7QEaGR5OEj3laDaju7xYZbO6dR0PBVsXTBIeywJkD8pm7D0d813Gl1cNTDdH+V8Hp1TU0WKIAowd3bAdS5gWc5i18K8PZVMQQ1xH99RshZzgue60/wAsf2MepXuEtYSQBqTAA4r7J8MfD1PAUO0fHalozvduJ/7bf5deP+zj4e7WqcQ8dyl4Z31NQfLX0Wt8T7eLnlrToSGjnoanloPNT0zSeo9zH01O73MyvjfbRrVB3oa0hoYDoTBzHnp6QvQbE2BG66+c450usdHtEbzmPi9V9c+IttswdOGwajrNafdx5D3Xv6m1UQ2rsanxwI27tmngqW51Qg5WT/8ATjuaPfQL5di8bUxFQvqkl02LrAD8rR+FvJDtfaLqtQue4ufN3E7+EaWBiNyrYWtPddMbuq5//Jjbaoz7FDmovHks5omLwYt9VfoVy10ibRP0VChSMxzPzstPDU/HO8fuvUtqil7UDeS2/a2ZuV4Y5pvfceBn5rPxfw0HjNRgH8hI9puVWrAgneBJjkDdBhcY5pLAQ4agOG7i08QplpoXRxJC7VJGfXwrmOLXggjUHVBkXoHFtdkQ7MNHGT5GTosatSLXEHUWXg6rSSol9GecHERlQEJxS3lZCsCVyiVykDXXBQEbGyqEs9gAKkInua3UyeA+qKiwvNhAXoQ6bqJR3bRtjAldKuVNkvEQJnhu6q3gPhh9Q94ho9fks/8AhX527WRtZkyuJXtsL8EU4gl5PEua0ekFXanwlhKTM1SYESS5xiTEnLu5q1dMuY6qkz53CkNX1Oh8H4JzAWhjgfxB7j7gqljPs6ouH3NQsPB0OH1CSfT7Yg6Zo+dBiDEUCWmInUjjunrC9LtT4KxFEE5c7R+Knf21XnnGDzCXT22aSzd/0K5OuWSnhXwCOJMmdQRI9wULwuc37zXy8jCu7GoCpiaLDcOqMB6Tf2W3qEvWlCS8mjVLOGj31XEf6HZlJmj3NBP9T+8T5D5Lx1KqSx9Z3CG74mwj5p32h7ZNbFFjfCw5I+ftARV6eXCsBMS7XWCGmC4cLroNJiqEYryelCHp1I84RFRtw6HsIPFpII+i09t7Xe+q6o4zUeZ5MG4DoFm0Wd9pNmgkGd0SY6IKz8ziedum4LzutW4lFfRjsnsWfIpWcDSmo0cwkBqv7JH3gPAE8dy5+j3WRX2eenlmnUphpBGpM+m+E7fprCGk6XzB4ydYH8CtsEhtol0841XZWLg1djOxGH7ubdJHvqs2tRkNLYk6DmDccl6LEYMmi6YA7zvovPuIzQ06iR/UNU1I8C3syvFwJ4tNjzc08UG3qA7rwLEaxE9d3ogw2u8h1xG53BHtOp9zBmQ+eWnBZ9fWnVIS2PBjuSXlMc5IqOXKmM6VyDMuUkmxTcnPnKIm8yf2SGtTpdENdF55HqtHTr66dQpWdhoNJ8ljC7NzFehwWzQwX03QqmwnXNx0MFbGLG+3lou6Si+U+DUVq1Zo4ke66p8QOAim0D3S24Yuk7vmtPZ+ws9zACLJ1xXJaseTGdtTEP0J+XyUBtdwIJJBsQQDI817HDYLDMsalKdIzt14aq9/paUeKmBxzN+qxS1sF2SLFJHzNtd+FOV4cGu8LgP4CVbpfEVX8DwY0IkE+S99i9mYevSNNzqbmneHskHc4EGxXy34h+HqmCflcQ5pOanUGjgNQeDuSKr4Wva+40ZYZ6TCfaFWpWe0PHOQfUfRWMRXwO0P/TXOhsJPPc7qF4yltGZDgHNzADNuBHFDX2fMup6i5b8iFRqtLXKPuRa66rVh9yNs7GqUauR4hw0I0cNQQd6f8LCMWxx/AHv9Gkj5pVPbhczssRcDwvPiYd197UWHfkcXb+ze3pIP+V4c6XDEPGeCl6drEX4fBmCoamIzHe4uPmfovU7Rc3/TsBkEklsdCO9+nSV47AVYqDoFsba2jBb+hoI4TqfYAea22XOE4teDTd4Rn1iPCNCcwm8aAjnBBUZUmlWzOFtAR5STI9VaDV5XVbvVsR5WqfKQEKzgHw8FKIXNMFedVLbJS+DJk3MKyagBJ0JK3a5EnKB3WAcpP+AsTZjs1QO1kEn6K9iMQMjeLnnrGg9gu03eolJGtci8biZpAC0N377XXm8Q3QjlCu4h5IcDJjMFWrUpaOUHyWmuO1F0VgPA1733nQ2HruKnb2J7jADPUd6OB4o8PSkaXGk7+XVZG2MRL4tYRYRdYOozUan98Fdz4KrnpTnoHPQSuYMmBmZSlrkEnpWtRwpDVJWTIgyg8giDHnFl6GjWzN8TLC5c4QJ48+S8yr1WiG0gIhxJJgm4ixPuui6br7XH0ccLz8GiqT8jK+3TTkUnE2He3TxgrGxmLqVT97Uc7gNGjoNFNVzSBltqCL2P8KABYtbfd6ri5CzslnBFCmWiGvqtHBroHomQ7dVqj+4e9lACIrBvk/IqtmvI5u0qomexfOuem0T1LUNfHZ2gVGlu8mmQ4dY1SShlPC2UXlFi1E/ItxbByuDmui+8RuK1MBi8jnmCWAkGI/FdpvyHssPG4Y+JgvvAt581VZtQiWEuAO4200J4wV0VfUfUqcJdzbXZGSNzaeC7QB1PvTpAueUcVI2FXGHmo1zIuAZzZeYVz7LcaRtANPea6nUg7g4DN5GARPAr6dtrCB4NpkeSNM8tbvk0qzL2s+S7MoNFRjntBa4gGRoV9TpbIo4jDGi9jSxw/CADxDgdxXgjgMpqUzqDmb1G70Xs/hTF5qY4i30K9XVaaLjvihZvMcHzLaPw+cJiKlNxzEHuu0lh8Jjdz5gpa959pGz5YysNWHI7o8y0+RBH9y8GSuK1dbha0zxrM7nkgoCVJKW4rMis0tm4ssBjX67k/H4nvtA0a31JESs7COEOnlHVWa0Gcv6fkut6e/wJs11P2nUnSep147laosygSJAkfsfRUe2a0DNa+g/ZVsZtkmzO6N/FW3ayuru+R5WJFraO0uzENPfgjy4rzT3ElNeZN5UBi53UamV0svsZnLcKyrsqaQohUCi5XJkLkBk9OoIUFyjMseBR2FpZqjWjUuA91e2kz794J1FjpO6flZUMLWLXZmzmHh5ONmk8gSrFfEmo4nMCWkDTQZQJnqIXS9L07VLt+WX1rjJmVaJa5zTqDPqP8KGhW8WyTcySJ9LJLWLy+o8XsrmvcQAiIU5VOVYMiiSEDgrBagLEyYC2oalJrvEAeo/dMyqCpySivhKLqFZlaiSHMcHROo3t6EEjzX2jBY9mIoMqsJyvEibEXgtI3EEEHovj0r2v2fbYGV9B34ZqM6Gzm+Rg+ZXq6C9qex+S+FjzyN23hstYOG+/puRbMPZ1DGhv5FXtrCYPAqnTo2HFvyOn85rsoPdXhmvfwa+2aHb4Z7JEuYY/qF2k+YHqvkpPHUfNfUabyGkE6ac+Xqvmu0MPUa4mqIc4lx3iSTIkLl+r6fbiaMd0fJUJS3ORlKevAMw7DYvLMiZXVMed1uiqkoSVpjqLIw2J8E5fYJzpSiEYRZVVkgWGqcqYGqCEIkU4ICE4hAQnACFCOFyANrtFHaKv2iKnchUxrcmoryPgv0MQGiN8tdMSLHutPImD5JOz8RlLi6CKgF48N3X6R8gmNpnIXkG503wBDZ4XTcPgrObqQKflcgj3X0WuiNOnVXwjeoKMcE4lsEaakGN06HzQQnYqzGWmwBOvhOv7JQXG9YhicZGS3uSGoxTXNTGrxMlIlzUpwVmokPToBDkslMeUoqwkFxTdn1XtqsNIkPnukc9x5JJTcHHaNkkX1CupWZxX2Sj1WP8AiB8FrmtaSBIBJAI1grJobeeyoHEk2IcHHUC/7KvXxfiLgHASbkCeV15/G4pzzwANSACT4J14+Ert7dXVpYpS5ZtUco9N/wBccXHITe8jTU29kv8A6q54LXBpaT+LU9F5NmJfNiSLtLQBBBlzTG82PXRXmuaGl72uqMEE5O8RA7oIOrZNnbtCsUurVze3Zw/klwRq4vZJF2d6wJYLvb1A3ToVmVBFiCDzW3syuXlvZsw9Jsd5rajG1sx0IDxA9zzW1jNkmq0NNCq4wG9o6rh5bp3pbd0cCvKv6fGTcq+PoyyqXg8IV0LS2lsV9Jzo77GujtGAlh4X0VJrF5MoSreJIoawC1qMBFlRNYkIALULgnOCW5MgEEIYTF2VNkAMq5HkXKMgTnWrsahJzOEgA+ayqFIueGjeYXrcFlogZiAAZgxcgd0eq9fpem32eo+0f7NNa5yPrYEkGAcrQGg6AmQB11S8RTFFzxMhzmgxxBBF+EoMd8SZvAAdTmIyydJyjmqLcQX05Jl3iPMtK6K254wi9vIyvIGU31I6O8TfNVg5WMS6Yi0jXhNwR5qpUdB8zp/Oq8Pqle6hP4ZTYvaPYU0OVRlRMFRcvtMw5xSHos6BxTJAJcllqeUBCckS4K7sjCZn5tzb+Evk6BuUXP8AhVy1b+CoGnQzOBYwC9So7uEuFgyiL1HRaCYW/Q0+pZl+B4LLMfaGGpuzsyuNRs5jWZDKU6OaNJJ8LQSSs/DbEdTfQa8EEMdOe34O8OZmoPNerYxwdTBbmquzPpUqsd3ji8VHhjRrRpoL6Vdl7O7Wu81qvbUm0SaReA2c1a7hyLmHLyAXqa6qU4tx7myEknyeKwlA9wDV0snhUY77px6wPUrbwdRl6tMOIAc+rTkAi8VcgP5T4mmxF0irhCyk1whv3VCuHF0EZvuyRx8IsruzKWVtSqxrXAAValKzgaVWT2g/MWPDxG8WXm0Q3W7WWS4RojC0iQ1j2NcWyKOMpnKedMky0f0khAXNpnIcHTcTY5MU5tM/qDSZHQo/9RRYTTq5amGcGlgqiexcbtE76Tps6e7ELAxBqUw4GnQytObs6jA5zWk27N5jO3qumprb4ZTHlnqMLiW5MrWNptFi0uZUHDKO0qQOoasfaOzg05m6HUQ63MEgAj1WXhMTkdADWH9WZnDe0r0DWvd430TmkWrPdfjlc48Ems0kbINPv4IsgsGN2SkMVwU9yF9Ncc+HhmNopuCTUVp7VVqIFAa1NbSXUgrTWqGyUV+yXKzlUqNxJn0KuVwdw/cQtVmVwDrkQTfjpBWKHJ2HxRYbabwdD1Xo6XVOnh9h4ywX2U4ieIHqSV1Mw7lL7J1LEtqaWdM5T+3HQIMZRvYGQTBG+AJXQ12RmsxZoUsoYK+akz09bKrWMI6JPfaNJETuMT+yXi6skHl81k6i0qMfZXa/aEyojD1VDkYeuYwZi0HqC5Ka5FKUAiVyCUQKAGUmS4ASZOgEnyC2a+0nB12mvVbDKVMwaVI2H4bF4AlxGkxZZOCALjJdAaT3fEdwa3mZjzWjjiGPFPM2kcsVCy7cPS1NKn+t28m51XQ9Kh+Ny+WaalwBVxzcxoZs7qpDsVif0AwaFONxswAcTvR4fEsea9UgNaM7qbBMdlhqbqbRwH3jzE8F5rEbSgl9NuRuZpYNYDRFFnUk5jzK7GY0MpdlTmSKLCTPeaHZ3H+57o6Be26OOC9wZ6Dbey/uqFOG53bPqMhxAGal2TxrpHeuqGyNpGg2i5vee2q/DvaSJfTe4nI2LENdlg783NTi9udrVp1zB7E0acWy/fZu1aeNsoVagwZWhsgPJcCWwWuPdaSBweyn6rCtKlPcxcvGDQGKYATR/wBoSKYrRmoOc4ghzTc0HG3IrNx9dzWuYC2HT2lFzQRTvZ1E65fqg2jjWGK7CR2mZr2Tek8wKhgWyOO5VcRmpvb32uBaA0t1aAfA7jE25L1aY4HguR7QSweEg8CCI6blo7Nosi5IO7uZo8mkFZdEZZOXuz+GQW+XBbeDqWjuVW7tA8dHDetUsNF0uweJYLEbxwIvv1Vd6u4qrmYPFYkd+Mw5FUKjlwnUa1DUSS/c8+awyvXKqFWKrlXIWAoYbFZplVWKw0pWSNlcl5lyjAGLnTWuVeUxpVxI8FaOF2sWwHjMOP4gN996zGlGrq7ZVvMWCeDQfi2AgtzWi0RpvKquqySeKSESsu1E7f1A5N9xoKNqS0pjSsbFHByMFKajBVZIaJCEQKCCxs18VJvYEiLXAJF93Xdqq+2XTFMHukTpxEue7md06COKZQAn+R58kGPAe60wRJLteMnmdfQLqejv8X8s26fsYxBJANhd3kNHfzguGItEEZnF1tYDYYz3T8Q3MJ/MQByaN3oPdV6upPAaxvn/AIXvdzU+SCSGPY22Yt1vcfi9kx+KJILbDOXCTBJfEgkbswBXMs5tpjjv4qTh4NogzF9J3JNqF2oWyqGvdlbZw7zTHG4niDeeaTTZAjiYB+Q+iaaZBm5g3ngd/NS9sWNwT6Sm7BjA6nVmzjleI7w0dzKtYUiZEAzB1yu5g7iqlBs2vnHv5q5RduggzcRv/YpJTaFZfxOI7jdf7iCbbp3qk+onYp0noIVV4XFay31bpSRjmQ5yFcEQWQpZLEZclyhL0JAMzKUjMuU4AzJRtclSiBVrRI8FNa5V2uRByUgsSplJDlOdMQNzJjXKsHI2uStEltpRtKrscnMKqaAcEYCFpTGpQJZYplWhmBi2Zwb1Lr+gAPshCYx/7xyJET6L1OnaxUNxl2ZdVPbwyjimS79LWmByIgHzVJ1K0fpA9ySfRbVWiMpiO8W33gNGnqqtTD38o9j9V08b4tZybFNYKTqciY0i3lJQgy0i8zI6blqU9nzd1rC3kN3krVLBMEWmOKw39Vpr4Ty/orlcjz9UAEAxLhMH390Io6+hm190Kt8RUMteeN16fYrg+i2QDFriVl/3LitzjlFSveTLpsMC11fwtFwBJ32vrbT/AJWtljgq9cLDqOrzti4wWMkubkZ1RqqvVysqVQry0IwIRtQNTQmwUsB6Q4pz0hyeKIOlcoXJsAZsogUuVIKsJGhyLMlZl2ZK0QPDlMpbSjBSgFKJpQQjYFIFhhTmFV2BWKYVbQD2FOaksCsMVbAJoTA1Q0I0rA4GFOdA4pTnoTZJYzomvVQVEQqowBl/FVGQ13krXwpiBBb5pe2KmakeV1l7AxeWqBxVuN1eAPavqqrXrhC96qVAqIoZMXiKyqFyZVSgFckS2MY1GUIRFPgQU9JcnOSnhMgAUKVynIGWpUrk4EBSuXIYDAjClcqyA2pjVK5SSNYn01y5IwLDU1i5cqmA5qJcuSsgByS9cuQiRZQlcuTgKxP+27+krB2X/ut6qVyth+hgewSnrlyzolFHEIGKFyuRLGLipXJhRRQPXLkALXLlyAP/2Q=="/>
          <p:cNvSpPr>
            <a:spLocks noChangeAspect="1" noChangeArrowheads="1"/>
          </p:cNvSpPr>
          <p:nvPr/>
        </p:nvSpPr>
        <p:spPr bwMode="auto">
          <a:xfrm>
            <a:off x="4383088" y="-647700"/>
            <a:ext cx="1362075" cy="1362075"/>
          </a:xfrm>
          <a:prstGeom prst="rect">
            <a:avLst/>
          </a:prstGeom>
          <a:noFill/>
          <a:ln w="9525">
            <a:noFill/>
            <a:miter lim="800000"/>
            <a:headEnd/>
            <a:tailEnd/>
          </a:ln>
        </p:spPr>
        <p:txBody>
          <a:bodyPr/>
          <a:lstStyle/>
          <a:p>
            <a:endParaRPr lang="en-US"/>
          </a:p>
        </p:txBody>
      </p:sp>
      <p:sp>
        <p:nvSpPr>
          <p:cNvPr id="19464" name="AutoShape 12" descr="data:image/jpg;base64,/9j/4AAQSkZJRgABAQAAAQABAAD/2wCEAAkGBhQSEBUUEhQQFBQVFBQUFhQQFBAUFBUUFRQVFhQQFBQXHCYeGBkjGRQUHy8gJScpLCwsFR4xNTAqNSYrLCkBCQoKDgwOGg8PGikkHyQpLCksLCwpLCwpKSwsKSwsLCksKSwpKSksKSksKSwsKSksLCksLCwpLCwsLCksLCkpKf/AABEIAOEA4QMBIgACEQEDEQH/xAAbAAACAwEBAQAAAAAAAAAAAAACAwEEBQAGB//EADwQAAEDAgMFBgMHAwMFAAAAAAEAAhEDIQQSMQVBUWFxEyIygZGhBrHRByNCUmLB8HKC4RQz8RVDU2Oi/8QAGwEAAgMBAQEAAAAAAAAAAAAAAAIBAwQGBQf/xAAqEQACAgEDAwQBBAMAAAAAAAAAAQIDEQQSIQUxQRMiUWEjMnGBsRQVkf/aAAwDAQACEQMRAD8A8mFMLgoK8M88grgoRAIIOARAKWhHlStgQAuIRBqhwSZABQVDinHC21EwDHXRW1UztyoLOCUm+xXcgJRubGqElVNNcMg4IsyXmUhygA5RByXKkFOgLDXIs6r5lHaqQLOdASkiqrDMI9zZAnpr6J4wlL9KyNgU5Je1OdSdvB0nRJcUYa7hgDKhATFEJkBwKKEEImpiDoQlqZCghSArIpTIXKQGlQVKGFQBwCY0IWtRtCVkBtajDVDQmgKtsAIQvCY5KeUuQFtbJA/kKS7MSeMj6LmtkO5BAGEEide8Oo3LqejQ21uXy/6NdC8htqd2XaSRB6JOKolp5fzVHXdpweWnzBurroJqB3/kDR0I/wALXrdDHURyuJD21qS4MmUTVNajlcR6dFwC5CUHBuL7oxPgkBTCkLoUEEFLeE6ELgmJEDVeiOBIaADcD+FZ2yNlGs8/lZ3nHlK9XgcLmJJs39l0nRaXiVj/AGL615PP4SjWBO8b81+7v10WLiDDyOBXutqABkN0G/ivEbVoZXzucAQrusVL0lNLswmhbXI1Wa5GHrmEyoaVAKDOulNkgc0okppTAUxBMKVClSAwBcWo2tRFqz5ABrUYC4BSAoZAbUwBLCYFUwAekPKsOCS5qEAWCfBIiZ3HQ8kvEkDjLTLZ1HFjlAsZTMUzSpBcDZ3T9iF1PRLlKDrfdcmvTy8Ca7QRbQjO3kRqhxb4dm3ODXeYEFS+lB7pkeJvSLhVq7i6GCTEkEflN10CNiWS9iKM02u5CeU6fVVgVdogmhUe7QvDWNH6W3PQALPBXIdXrUL8ryjz744kNXIWlPwuGdVeGMaXOcYAGpXkLl4KCKNFz3BrQXOJgACSvU4f7O6haDUe1hIkiJy9SvX7E2BS2dhw+pBrOyhztYLiAGN9Vl7Z246o8tZrvA0b14ldDoemKxZsNUKc9zOwmx6eHBbmzSe84WzR+EckdbETZohvormB2Y43NzzTtrlmHoudVIEiGjUl0WDRvK6CMqtNHbHsi7CXCPMbTxIIufILzW0bN5kyAtZlIVDBzAnQwbTyVXFfC9WZaRU4QRmPIDUrxdd1CNsXVUs58i2QaXYxAEUJtbBvYYc1zSOIIS4XONNdzKDClGGKcilMghpTGlAWrgnTFHZlyWuU5A0mtU5UYC5ZskC4XZUSkBAHAIwhhEEjA4hLe1OQuCUCs4JuDrBtnTyIN2n5RyUOagLFoovlRNTiNF4eUAabpdAgt72UWt+Zo4cuaRQA7QEaGR5OEj3laDaju7xYZbO6dR0PBVsXTBIeywJkD8pm7D0d813Gl1cNTDdH+V8Hp1TU0WKIAowd3bAdS5gWc5i18K8PZVMQQ1xH99RshZzgue60/wAsf2MepXuEtYSQBqTAA4r7J8MfD1PAUO0fHalozvduJ/7bf5deP+zj4e7WqcQ8dyl4Z31NQfLX0Wt8T7eLnlrToSGjnoanloPNT0zSeo9zH01O73MyvjfbRrVB3oa0hoYDoTBzHnp6QvQbE2BG66+c450usdHtEbzmPi9V9c+IttswdOGwajrNafdx5D3Xv6m1UQ2rsanxwI27tmngqW51Qg5WT/8ATjuaPfQL5di8bUxFQvqkl02LrAD8rR+FvJDtfaLqtQue4ufN3E7+EaWBiNyrYWtPddMbuq5//Jjbaoz7FDmovHks5omLwYt9VfoVy10ibRP0VChSMxzPzstPDU/HO8fuvUtqil7UDeS2/a2ZuV4Y5pvfceBn5rPxfw0HjNRgH8hI9puVWrAgneBJjkDdBhcY5pLAQ4agOG7i08QplpoXRxJC7VJGfXwrmOLXggjUHVBkXoHFtdkQ7MNHGT5GTosatSLXEHUWXg6rSSol9GecHERlQEJxS3lZCsCVyiVykDXXBQEbGyqEs9gAKkInua3UyeA+qKiwvNhAXoQ6bqJR3bRtjAldKuVNkvEQJnhu6q3gPhh9Q94ho9fks/8AhX527WRtZkyuJXtsL8EU4gl5PEua0ekFXanwlhKTM1SYESS5xiTEnLu5q1dMuY6qkz53CkNX1Oh8H4JzAWhjgfxB7j7gqljPs6ouH3NQsPB0OH1CSfT7Yg6Zo+dBiDEUCWmInUjjunrC9LtT4KxFEE5c7R+Knf21XnnGDzCXT22aSzd/0K5OuWSnhXwCOJMmdQRI9wULwuc37zXy8jCu7GoCpiaLDcOqMB6Tf2W3qEvWlCS8mjVLOGj31XEf6HZlJmj3NBP9T+8T5D5Lx1KqSx9Z3CG74mwj5p32h7ZNbFFjfCw5I+ftARV6eXCsBMS7XWCGmC4cLroNJiqEYryelCHp1I84RFRtw6HsIPFpII+i09t7Xe+q6o4zUeZ5MG4DoFm0Wd9pNmgkGd0SY6IKz8ziedum4LzutW4lFfRjsnsWfIpWcDSmo0cwkBqv7JH3gPAE8dy5+j3WRX2eenlmnUphpBGpM+m+E7fprCGk6XzB4ydYH8CtsEhtol0841XZWLg1djOxGH7ubdJHvqs2tRkNLYk6DmDccl6LEYMmi6YA7zvovPuIzQ06iR/UNU1I8C3syvFwJ4tNjzc08UG3qA7rwLEaxE9d3ogw2u8h1xG53BHtOp9zBmQ+eWnBZ9fWnVIS2PBjuSXlMc5IqOXKmM6VyDMuUkmxTcnPnKIm8yf2SGtTpdENdF55HqtHTr66dQpWdhoNJ8ljC7NzFehwWzQwX03QqmwnXNx0MFbGLG+3lou6Si+U+DUVq1Zo4ke66p8QOAim0D3S24Yuk7vmtPZ+ws9zACLJ1xXJaseTGdtTEP0J+XyUBtdwIJJBsQQDI817HDYLDMsalKdIzt14aq9/paUeKmBxzN+qxS1sF2SLFJHzNtd+FOV4cGu8LgP4CVbpfEVX8DwY0IkE+S99i9mYevSNNzqbmneHskHc4EGxXy34h+HqmCflcQ5pOanUGjgNQeDuSKr4Wva+40ZYZ6TCfaFWpWe0PHOQfUfRWMRXwO0P/TXOhsJPPc7qF4yltGZDgHNzADNuBHFDX2fMup6i5b8iFRqtLXKPuRa66rVh9yNs7GqUauR4hw0I0cNQQd6f8LCMWxx/AHv9Gkj5pVPbhczssRcDwvPiYd197UWHfkcXb+ze3pIP+V4c6XDEPGeCl6drEX4fBmCoamIzHe4uPmfovU7Rc3/TsBkEklsdCO9+nSV47AVYqDoFsba2jBb+hoI4TqfYAea22XOE4teDTd4Rn1iPCNCcwm8aAjnBBUZUmlWzOFtAR5STI9VaDV5XVbvVsR5WqfKQEKzgHw8FKIXNMFedVLbJS+DJk3MKyagBJ0JK3a5EnKB3WAcpP+AsTZjs1QO1kEn6K9iMQMjeLnnrGg9gu03eolJGtci8biZpAC0N377XXm8Q3QjlCu4h5IcDJjMFWrUpaOUHyWmuO1F0VgPA1733nQ2HruKnb2J7jADPUd6OB4o8PSkaXGk7+XVZG2MRL4tYRYRdYOozUan98Fdz4KrnpTnoHPQSuYMmBmZSlrkEnpWtRwpDVJWTIgyg8giDHnFl6GjWzN8TLC5c4QJ48+S8yr1WiG0gIhxJJgm4ixPuui6br7XH0ccLz8GiqT8jK+3TTkUnE2He3TxgrGxmLqVT97Uc7gNGjoNFNVzSBltqCL2P8KABYtbfd6ri5CzslnBFCmWiGvqtHBroHomQ7dVqj+4e9lACIrBvk/IqtmvI5u0qomexfOuem0T1LUNfHZ2gVGlu8mmQ4dY1SShlPC2UXlFi1E/ItxbByuDmui+8RuK1MBi8jnmCWAkGI/FdpvyHssPG4Y+JgvvAt581VZtQiWEuAO4200J4wV0VfUfUqcJdzbXZGSNzaeC7QB1PvTpAueUcVI2FXGHmo1zIuAZzZeYVz7LcaRtANPea6nUg7g4DN5GARPAr6dtrCB4NpkeSNM8tbvk0qzL2s+S7MoNFRjntBa4gGRoV9TpbIo4jDGi9jSxw/CADxDgdxXgjgMpqUzqDmb1G70Xs/hTF5qY4i30K9XVaaLjvihZvMcHzLaPw+cJiKlNxzEHuu0lh8Jjdz5gpa959pGz5YysNWHI7o8y0+RBH9y8GSuK1dbha0zxrM7nkgoCVJKW4rMis0tm4ssBjX67k/H4nvtA0a31JESs7COEOnlHVWa0Gcv6fkut6e/wJs11P2nUnSep147laosygSJAkfsfRUe2a0DNa+g/ZVsZtkmzO6N/FW3ayuru+R5WJFraO0uzENPfgjy4rzT3ElNeZN5UBi53UamV0svsZnLcKyrsqaQohUCi5XJkLkBk9OoIUFyjMseBR2FpZqjWjUuA91e2kz794J1FjpO6flZUMLWLXZmzmHh5ONmk8gSrFfEmo4nMCWkDTQZQJnqIXS9L07VLt+WX1rjJmVaJa5zTqDPqP8KGhW8WyTcySJ9LJLWLy+o8XsrmvcQAiIU5VOVYMiiSEDgrBagLEyYC2oalJrvEAeo/dMyqCpySivhKLqFZlaiSHMcHROo3t6EEjzX2jBY9mIoMqsJyvEibEXgtI3EEEHovj0r2v2fbYGV9B34ZqM6Gzm+Rg+ZXq6C9qex+S+FjzyN23hstYOG+/puRbMPZ1DGhv5FXtrCYPAqnTo2HFvyOn85rsoPdXhmvfwa+2aHb4Z7JEuYY/qF2k+YHqvkpPHUfNfUabyGkE6ac+Xqvmu0MPUa4mqIc4lx3iSTIkLl+r6fbiaMd0fJUJS3ORlKevAMw7DYvLMiZXVMed1uiqkoSVpjqLIw2J8E5fYJzpSiEYRZVVkgWGqcqYGqCEIkU4ICE4hAQnACFCOFyANrtFHaKv2iKnchUxrcmoryPgv0MQGiN8tdMSLHutPImD5JOz8RlLi6CKgF48N3X6R8gmNpnIXkG503wBDZ4XTcPgrObqQKflcgj3X0WuiNOnVXwjeoKMcE4lsEaakGN06HzQQnYqzGWmwBOvhOv7JQXG9YhicZGS3uSGoxTXNTGrxMlIlzUpwVmokPToBDkslMeUoqwkFxTdn1XtqsNIkPnukc9x5JJTcHHaNkkX1CupWZxX2Sj1WP8AiB8FrmtaSBIBJAI1grJobeeyoHEk2IcHHUC/7KvXxfiLgHASbkCeV15/G4pzzwANSACT4J14+Ert7dXVpYpS5ZtUco9N/wBccXHITe8jTU29kv8A6q54LXBpaT+LU9F5NmJfNiSLtLQBBBlzTG82PXRXmuaGl72uqMEE5O8RA7oIOrZNnbtCsUurVze3Zw/klwRq4vZJF2d6wJYLvb1A3ToVmVBFiCDzW3syuXlvZsw9Jsd5rajG1sx0IDxA9zzW1jNkmq0NNCq4wG9o6rh5bp3pbd0cCvKv6fGTcq+PoyyqXg8IV0LS2lsV9Jzo77GujtGAlh4X0VJrF5MoSreJIoawC1qMBFlRNYkIALULgnOCW5MgEEIYTF2VNkAMq5HkXKMgTnWrsahJzOEgA+ayqFIueGjeYXrcFlogZiAAZgxcgd0eq9fpem32eo+0f7NNa5yPrYEkGAcrQGg6AmQB11S8RTFFzxMhzmgxxBBF+EoMd8SZvAAdTmIyydJyjmqLcQX05Jl3iPMtK6K254wi9vIyvIGU31I6O8TfNVg5WMS6Yi0jXhNwR5qpUdB8zp/Oq8Pqle6hP4ZTYvaPYU0OVRlRMFRcvtMw5xSHos6BxTJAJcllqeUBCckS4K7sjCZn5tzb+Evk6BuUXP8AhVy1b+CoGnQzOBYwC9So7uEuFgyiL1HRaCYW/Q0+pZl+B4LLMfaGGpuzsyuNRs5jWZDKU6OaNJJ8LQSSs/DbEdTfQa8EEMdOe34O8OZmoPNerYxwdTBbmquzPpUqsd3ji8VHhjRrRpoL6Vdl7O7Wu81qvbUm0SaReA2c1a7hyLmHLyAXqa6qU4tx7myEknyeKwlA9wDV0snhUY77px6wPUrbwdRl6tMOIAc+rTkAi8VcgP5T4mmxF0irhCyk1whv3VCuHF0EZvuyRx8IsruzKWVtSqxrXAAValKzgaVWT2g/MWPDxG8WXm0Q3W7WWS4RojC0iQ1j2NcWyKOMpnKedMky0f0khAXNpnIcHTcTY5MU5tM/qDSZHQo/9RRYTTq5amGcGlgqiexcbtE76Tps6e7ELAxBqUw4GnQytObs6jA5zWk27N5jO3qumprb4ZTHlnqMLiW5MrWNptFi0uZUHDKO0qQOoasfaOzg05m6HUQ63MEgAj1WXhMTkdADWH9WZnDe0r0DWvd430TmkWrPdfjlc48Ems0kbINPv4IsgsGN2SkMVwU9yF9Ncc+HhmNopuCTUVp7VVqIFAa1NbSXUgrTWqGyUV+yXKzlUqNxJn0KuVwdw/cQtVmVwDrkQTfjpBWKHJ2HxRYbabwdD1Xo6XVOnh9h4ywX2U4ieIHqSV1Mw7lL7J1LEtqaWdM5T+3HQIMZRvYGQTBG+AJXQ12RmsxZoUsoYK+akz09bKrWMI6JPfaNJETuMT+yXi6skHl81k6i0qMfZXa/aEyojD1VDkYeuYwZi0HqC5Ka5FKUAiVyCUQKAGUmS4ASZOgEnyC2a+0nB12mvVbDKVMwaVI2H4bF4AlxGkxZZOCALjJdAaT3fEdwa3mZjzWjjiGPFPM2kcsVCy7cPS1NKn+t28m51XQ9Kh+Ny+WaalwBVxzcxoZs7qpDsVif0AwaFONxswAcTvR4fEsea9UgNaM7qbBMdlhqbqbRwH3jzE8F5rEbSgl9NuRuZpYNYDRFFnUk5jzK7GY0MpdlTmSKLCTPeaHZ3H+57o6Be26OOC9wZ6Dbey/uqFOG53bPqMhxAGal2TxrpHeuqGyNpGg2i5vee2q/DvaSJfTe4nI2LENdlg783NTi9udrVp1zB7E0acWy/fZu1aeNsoVagwZWhsgPJcCWwWuPdaSBweyn6rCtKlPcxcvGDQGKYATR/wBoSKYrRmoOc4ghzTc0HG3IrNx9dzWuYC2HT2lFzQRTvZ1E65fqg2jjWGK7CR2mZr2Tek8wKhgWyOO5VcRmpvb32uBaA0t1aAfA7jE25L1aY4HguR7QSweEg8CCI6blo7Nosi5IO7uZo8mkFZdEZZOXuz+GQW+XBbeDqWjuVW7tA8dHDetUsNF0uweJYLEbxwIvv1Vd6u4qrmYPFYkd+Mw5FUKjlwnUa1DUSS/c8+awyvXKqFWKrlXIWAoYbFZplVWKw0pWSNlcl5lyjAGLnTWuVeUxpVxI8FaOF2sWwHjMOP4gN996zGlGrq7ZVvMWCeDQfi2AgtzWi0RpvKquqySeKSESsu1E7f1A5N9xoKNqS0pjSsbFHByMFKajBVZIaJCEQKCCxs18VJvYEiLXAJF93Xdqq+2XTFMHukTpxEue7md06COKZQAn+R58kGPAe60wRJLteMnmdfQLqejv8X8s26fsYxBJANhd3kNHfzguGItEEZnF1tYDYYz3T8Q3MJ/MQByaN3oPdV6upPAaxvn/AIXvdzU+SCSGPY22Yt1vcfi9kx+KJILbDOXCTBJfEgkbswBXMs5tpjjv4qTh4NogzF9J3JNqF2oWyqGvdlbZw7zTHG4niDeeaTTZAjiYB+Q+iaaZBm5g3ngd/NS9sWNwT6Sm7BjA6nVmzjleI7w0dzKtYUiZEAzB1yu5g7iqlBs2vnHv5q5RduggzcRv/YpJTaFZfxOI7jdf7iCbbp3qk+onYp0noIVV4XFay31bpSRjmQ5yFcEQWQpZLEZclyhL0JAMzKUjMuU4AzJRtclSiBVrRI8FNa5V2uRByUgsSplJDlOdMQNzJjXKsHI2uStEltpRtKrscnMKqaAcEYCFpTGpQJZYplWhmBi2Zwb1Lr+gAPshCYx/7xyJET6L1OnaxUNxl2ZdVPbwyjimS79LWmByIgHzVJ1K0fpA9ySfRbVWiMpiO8W33gNGnqqtTD38o9j9V08b4tZybFNYKTqciY0i3lJQgy0i8zI6blqU9nzd1rC3kN3krVLBMEWmOKw39Vpr4Ty/orlcjz9UAEAxLhMH390Io6+hm190Kt8RUMteeN16fYrg+i2QDFriVl/3LitzjlFSveTLpsMC11fwtFwBJ32vrbT/AJWtljgq9cLDqOrzti4wWMkubkZ1RqqvVysqVQry0IwIRtQNTQmwUsB6Q4pz0hyeKIOlcoXJsAZsogUuVIKsJGhyLMlZl2ZK0QPDlMpbSjBSgFKJpQQjYFIFhhTmFV2BWKYVbQD2FOaksCsMVbAJoTA1Q0I0rA4GFOdA4pTnoTZJYzomvVQVEQqowBl/FVGQ13krXwpiBBb5pe2KmakeV1l7AxeWqBxVuN1eAPavqqrXrhC96qVAqIoZMXiKyqFyZVSgFckS2MY1GUIRFPgQU9JcnOSnhMgAUKVynIGWpUrk4EBSuXIYDAjClcqyA2pjVK5SSNYn01y5IwLDU1i5cqmA5qJcuSsgByS9cuQiRZQlcuTgKxP+27+krB2X/ut6qVyth+hgewSnrlyzolFHEIGKFyuRLGLipXJhRRQPXLkALXLlyAP/2Q=="/>
          <p:cNvSpPr>
            <a:spLocks noChangeAspect="1" noChangeArrowheads="1"/>
          </p:cNvSpPr>
          <p:nvPr/>
        </p:nvSpPr>
        <p:spPr bwMode="auto">
          <a:xfrm>
            <a:off x="4383088" y="-647700"/>
            <a:ext cx="1362075" cy="1362075"/>
          </a:xfrm>
          <a:prstGeom prst="rect">
            <a:avLst/>
          </a:prstGeom>
          <a:noFill/>
          <a:ln w="9525">
            <a:noFill/>
            <a:miter lim="800000"/>
            <a:headEnd/>
            <a:tailEnd/>
          </a:ln>
        </p:spPr>
        <p:txBody>
          <a:bodyPr/>
          <a:lstStyle/>
          <a:p>
            <a:endParaRPr lang="en-US"/>
          </a:p>
        </p:txBody>
      </p:sp>
      <p:pic>
        <p:nvPicPr>
          <p:cNvPr id="8" name="Picture 7" descr="TRNA_seeds_forestryimages_org"/>
          <p:cNvPicPr/>
          <p:nvPr/>
        </p:nvPicPr>
        <p:blipFill>
          <a:blip r:embed="rId4" cstate="print"/>
          <a:srcRect/>
          <a:stretch>
            <a:fillRect/>
          </a:stretch>
        </p:blipFill>
        <p:spPr bwMode="auto">
          <a:xfrm>
            <a:off x="5849005" y="1752600"/>
            <a:ext cx="3311208" cy="2940685"/>
          </a:xfrm>
          <a:prstGeom prst="rect">
            <a:avLst/>
          </a:prstGeom>
          <a:noFill/>
          <a:ln w="9525">
            <a:solidFill>
              <a:srgbClr val="000000"/>
            </a:solidFill>
            <a:miter lim="800000"/>
            <a:headEnd/>
            <a:tailEnd/>
          </a:ln>
        </p:spPr>
      </p:pic>
      <p:sp>
        <p:nvSpPr>
          <p:cNvPr id="2" name="TextBox 1"/>
          <p:cNvSpPr txBox="1"/>
          <p:nvPr/>
        </p:nvSpPr>
        <p:spPr>
          <a:xfrm>
            <a:off x="6441455" y="5029200"/>
            <a:ext cx="2562991" cy="646331"/>
          </a:xfrm>
          <a:prstGeom prst="rect">
            <a:avLst/>
          </a:prstGeom>
          <a:noFill/>
        </p:spPr>
        <p:txBody>
          <a:bodyPr wrap="square" rtlCol="0">
            <a:spAutoFit/>
          </a:bodyPr>
          <a:lstStyle/>
          <a:p>
            <a:r>
              <a:rPr lang="en-US" dirty="0" smtClean="0">
                <a:latin typeface="+mn-lt"/>
              </a:rPr>
              <a:t>Stage 3 - </a:t>
            </a:r>
            <a:r>
              <a:rPr lang="en-US" dirty="0"/>
              <a:t>Ponds, lakes, </a:t>
            </a:r>
            <a:r>
              <a:rPr lang="en-US" dirty="0" smtClean="0"/>
              <a:t>rivers &amp; streams</a:t>
            </a:r>
            <a:r>
              <a:rPr lang="en-US" dirty="0" smtClean="0">
                <a:latin typeface="+mn-lt"/>
              </a:rPr>
              <a:t> </a:t>
            </a:r>
            <a:endParaRPr lang="en-US"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46037"/>
            <a:ext cx="82296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dirty="0"/>
              <a:t>Japanese angelica </a:t>
            </a:r>
            <a:r>
              <a:rPr lang="en-US" sz="3200" i="1" dirty="0" smtClean="0"/>
              <a:t>tree (</a:t>
            </a:r>
            <a:r>
              <a:rPr lang="en-US" sz="3200" i="1" dirty="0"/>
              <a:t>Aralia </a:t>
            </a:r>
            <a:r>
              <a:rPr lang="en-US" sz="3200" i="1" dirty="0" err="1" smtClean="0"/>
              <a:t>elata</a:t>
            </a:r>
            <a:r>
              <a:rPr lang="en-US" sz="3200" dirty="0" smtClean="0"/>
              <a:t>)</a:t>
            </a:r>
          </a:p>
        </p:txBody>
      </p:sp>
      <p:sp>
        <p:nvSpPr>
          <p:cNvPr id="2" name="Rectangle 1"/>
          <p:cNvSpPr/>
          <p:nvPr/>
        </p:nvSpPr>
        <p:spPr>
          <a:xfrm>
            <a:off x="283698" y="5814060"/>
            <a:ext cx="8403102" cy="369332"/>
          </a:xfrm>
          <a:prstGeom prst="rect">
            <a:avLst/>
          </a:prstGeom>
        </p:spPr>
        <p:txBody>
          <a:bodyPr wrap="square">
            <a:spAutoFit/>
          </a:bodyPr>
          <a:lstStyle/>
          <a:p>
            <a:r>
              <a:rPr lang="en-US" dirty="0" smtClean="0">
                <a:latin typeface="+mn-lt"/>
              </a:rPr>
              <a:t>Stage </a:t>
            </a:r>
            <a:r>
              <a:rPr lang="en-US" dirty="0">
                <a:latin typeface="+mn-lt"/>
              </a:rPr>
              <a:t>3 - </a:t>
            </a:r>
            <a:r>
              <a:rPr lang="en-US" dirty="0" smtClean="0">
                <a:latin typeface="+mn-lt"/>
              </a:rPr>
              <a:t>Forests, </a:t>
            </a:r>
            <a:r>
              <a:rPr lang="en-US" dirty="0" err="1" smtClean="0">
                <a:latin typeface="+mn-lt"/>
              </a:rPr>
              <a:t>shrublands</a:t>
            </a:r>
            <a:r>
              <a:rPr lang="en-US" dirty="0" smtClean="0">
                <a:latin typeface="+mn-lt"/>
              </a:rPr>
              <a:t>, meadows, cultivated landscapes</a:t>
            </a:r>
            <a:endParaRPr lang="en-US" dirty="0">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59" y="930639"/>
            <a:ext cx="3195335" cy="4719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259" y="1411244"/>
            <a:ext cx="3730664" cy="2501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3670215"/>
            <a:ext cx="2992914" cy="1979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9456" y="2763489"/>
            <a:ext cx="1924276" cy="2886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3484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46037"/>
            <a:ext cx="82296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dirty="0" smtClean="0"/>
              <a:t>Flathead catfish </a:t>
            </a:r>
            <a:r>
              <a:rPr lang="en-US" sz="3200" i="1" dirty="0"/>
              <a:t>(</a:t>
            </a:r>
            <a:r>
              <a:rPr lang="en-US" sz="3200" i="1" dirty="0" err="1"/>
              <a:t>Pylodictis</a:t>
            </a:r>
            <a:r>
              <a:rPr lang="en-US" sz="3200" i="1" dirty="0"/>
              <a:t> </a:t>
            </a:r>
            <a:r>
              <a:rPr lang="en-US" sz="3200" i="1" dirty="0" err="1" smtClean="0"/>
              <a:t>olivaris</a:t>
            </a:r>
            <a:r>
              <a:rPr lang="en-US" sz="3200" dirty="0" smtClean="0"/>
              <a:t>)</a:t>
            </a:r>
          </a:p>
        </p:txBody>
      </p:sp>
      <p:sp>
        <p:nvSpPr>
          <p:cNvPr id="2" name="Rectangle 1"/>
          <p:cNvSpPr/>
          <p:nvPr/>
        </p:nvSpPr>
        <p:spPr>
          <a:xfrm>
            <a:off x="283698" y="5879068"/>
            <a:ext cx="8403102" cy="369332"/>
          </a:xfrm>
          <a:prstGeom prst="rect">
            <a:avLst/>
          </a:prstGeom>
        </p:spPr>
        <p:txBody>
          <a:bodyPr wrap="square">
            <a:spAutoFit/>
          </a:bodyPr>
          <a:lstStyle/>
          <a:p>
            <a:r>
              <a:rPr lang="en-US" dirty="0" smtClean="0">
                <a:latin typeface="+mn-lt"/>
              </a:rPr>
              <a:t>Stage </a:t>
            </a:r>
            <a:r>
              <a:rPr lang="en-US" dirty="0">
                <a:latin typeface="+mn-lt"/>
              </a:rPr>
              <a:t>3 -  Deep, slow moving water ways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01292"/>
            <a:ext cx="5799906" cy="4627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295400"/>
            <a:ext cx="2819400" cy="3767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68530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Intern1\Dropbox\Strike Team shared docs\Photographs\emerging species\HEHE\hehe @ mt. holly 2012.jpg"/>
          <p:cNvPicPr>
            <a:picLocks noChangeAspect="1" noChangeArrowheads="1"/>
          </p:cNvPicPr>
          <p:nvPr/>
        </p:nvPicPr>
        <p:blipFill>
          <a:blip r:embed="rId3" cstate="print"/>
          <a:srcRect/>
          <a:stretch>
            <a:fillRect/>
          </a:stretch>
        </p:blipFill>
        <p:spPr bwMode="auto">
          <a:xfrm>
            <a:off x="838200" y="685800"/>
            <a:ext cx="7467600" cy="497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5" descr="HEHE_leaves_forestry_images_org"/>
          <p:cNvPicPr>
            <a:picLocks noChangeAspect="1" noChangeArrowheads="1"/>
          </p:cNvPicPr>
          <p:nvPr/>
        </p:nvPicPr>
        <p:blipFill>
          <a:blip r:embed="rId4"/>
          <a:srcRect/>
          <a:stretch>
            <a:fillRect/>
          </a:stretch>
        </p:blipFill>
        <p:spPr bwMode="auto">
          <a:xfrm>
            <a:off x="283698" y="1143000"/>
            <a:ext cx="2627313"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p:cNvSpPr txBox="1">
            <a:spLocks/>
          </p:cNvSpPr>
          <p:nvPr/>
        </p:nvSpPr>
        <p:spPr bwMode="auto">
          <a:xfrm>
            <a:off x="457200" y="-106363"/>
            <a:ext cx="82296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dirty="0" smtClean="0"/>
              <a:t>English ivy (</a:t>
            </a:r>
            <a:r>
              <a:rPr lang="en-US" sz="3200" i="1" dirty="0" err="1" smtClean="0"/>
              <a:t>Hedera</a:t>
            </a:r>
            <a:r>
              <a:rPr lang="en-US" sz="3200" i="1" dirty="0" smtClean="0"/>
              <a:t> helix</a:t>
            </a:r>
            <a:r>
              <a:rPr lang="en-US" sz="3200" dirty="0" smtClean="0"/>
              <a:t>)</a:t>
            </a:r>
          </a:p>
        </p:txBody>
      </p:sp>
      <p:sp>
        <p:nvSpPr>
          <p:cNvPr id="2" name="Rectangle 1"/>
          <p:cNvSpPr/>
          <p:nvPr/>
        </p:nvSpPr>
        <p:spPr>
          <a:xfrm>
            <a:off x="283698" y="5814060"/>
            <a:ext cx="8403102" cy="369332"/>
          </a:xfrm>
          <a:prstGeom prst="rect">
            <a:avLst/>
          </a:prstGeom>
        </p:spPr>
        <p:txBody>
          <a:bodyPr wrap="square">
            <a:spAutoFit/>
          </a:bodyPr>
          <a:lstStyle/>
          <a:p>
            <a:r>
              <a:rPr lang="en-US" dirty="0" smtClean="0">
                <a:latin typeface="+mn-lt"/>
              </a:rPr>
              <a:t>Stage </a:t>
            </a:r>
            <a:r>
              <a:rPr lang="en-US" dirty="0">
                <a:latin typeface="+mn-lt"/>
              </a:rPr>
              <a:t>3 - Forest, edge, field, coastal </a:t>
            </a:r>
            <a:r>
              <a:rPr lang="en-US" dirty="0" smtClean="0">
                <a:latin typeface="+mn-lt"/>
              </a:rPr>
              <a:t>areas</a:t>
            </a:r>
          </a:p>
        </p:txBody>
      </p:sp>
    </p:spTree>
    <p:extLst>
      <p:ext uri="{BB962C8B-B14F-4D97-AF65-F5344CB8AC3E}">
        <p14:creationId xmlns:p14="http://schemas.microsoft.com/office/powerpoint/2010/main" val="476654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533400" y="0"/>
            <a:ext cx="8229600" cy="639763"/>
          </a:xfrm>
        </p:spPr>
        <p:txBody>
          <a:bodyPr/>
          <a:lstStyle/>
          <a:p>
            <a:pPr eaLnBrk="1" hangingPunct="1"/>
            <a:r>
              <a:rPr lang="en-US" sz="3200" dirty="0" smtClean="0"/>
              <a:t>Yellow iris (</a:t>
            </a:r>
            <a:r>
              <a:rPr lang="en-US" sz="3200" i="1" dirty="0" smtClean="0"/>
              <a:t>Iris </a:t>
            </a:r>
            <a:r>
              <a:rPr lang="en-US" sz="3200" i="1" dirty="0" err="1" smtClean="0"/>
              <a:t>pseudoacorus</a:t>
            </a:r>
            <a:r>
              <a:rPr lang="en-US" sz="3200" dirty="0" smtClean="0"/>
              <a:t>)</a:t>
            </a:r>
          </a:p>
        </p:txBody>
      </p:sp>
      <p:sp>
        <p:nvSpPr>
          <p:cNvPr id="19463" name="AutoShape 10" descr="data:image/jpg;base64,/9j/4AAQSkZJRgABAQAAAQABAAD/2wCEAAkGBhQSEBUUEhQQFBQVFBQUFhQQFBAUFBUUFRQVFhQQFBQXHCYeGBkjGRQUHy8gJScpLCwsFR4xNTAqNSYrLCkBCQoKDgwOGg8PGikkHyQpLCksLCwpLCwpKSwsKSwsLCksKSwpKSksKSksKSwsKSksLCksLCwpLCwsLCksLCkpKf/AABEIAOEA4QMBIgACEQEDEQH/xAAbAAACAwEBAQAAAAAAAAAAAAACAwEEBQAGB//EADwQAAEDAgMFBgMHAwMFAAAAAAEAAhEDIQQSMQVBUWFxEyIygZGhBrHRByNCUmLB8HKC4RQz8RVDU2Oi/8QAGwEAAgMBAQEAAAAAAAAAAAAAAAIBAwQGBQf/xAAqEQACAgEDAwQBBAMAAAAAAAAAAQIDEQQSIQUxQRMiUWEjMnGBsRQVkf/aAAwDAQACEQMRAD8A8mFMLgoK8M88grgoRAIIOARAKWhHlStgQAuIRBqhwSZABQVDinHC21EwDHXRW1UztyoLOCUm+xXcgJRubGqElVNNcMg4IsyXmUhygA5RByXKkFOgLDXIs6r5lHaqQLOdASkiqrDMI9zZAnpr6J4wlL9KyNgU5Je1OdSdvB0nRJcUYa7hgDKhATFEJkBwKKEEImpiDoQlqZCghSArIpTIXKQGlQVKGFQBwCY0IWtRtCVkBtajDVDQmgKtsAIQvCY5KeUuQFtbJA/kKS7MSeMj6LmtkO5BAGEEide8Oo3LqejQ21uXy/6NdC8htqd2XaSRB6JOKolp5fzVHXdpweWnzBurroJqB3/kDR0I/wALXrdDHURyuJD21qS4MmUTVNajlcR6dFwC5CUHBuL7oxPgkBTCkLoUEEFLeE6ELgmJEDVeiOBIaADcD+FZ2yNlGs8/lZ3nHlK9XgcLmJJs39l0nRaXiVj/AGL615PP4SjWBO8b81+7v10WLiDDyOBXutqABkN0G/ivEbVoZXzucAQrusVL0lNLswmhbXI1Wa5GHrmEyoaVAKDOulNkgc0okppTAUxBMKVClSAwBcWo2tRFqz5ABrUYC4BSAoZAbUwBLCYFUwAekPKsOCS5qEAWCfBIiZ3HQ8kvEkDjLTLZ1HFjlAsZTMUzSpBcDZ3T9iF1PRLlKDrfdcmvTy8Ca7QRbQjO3kRqhxb4dm3ODXeYEFS+lB7pkeJvSLhVq7i6GCTEkEflN10CNiWS9iKM02u5CeU6fVVgVdogmhUe7QvDWNH6W3PQALPBXIdXrUL8ryjz744kNXIWlPwuGdVeGMaXOcYAGpXkLl4KCKNFz3BrQXOJgACSvU4f7O6haDUe1hIkiJy9SvX7E2BS2dhw+pBrOyhztYLiAGN9Vl7Z246o8tZrvA0b14ldDoemKxZsNUKc9zOwmx6eHBbmzSe84WzR+EckdbETZohvormB2Y43NzzTtrlmHoudVIEiGjUl0WDRvK6CMqtNHbHsi7CXCPMbTxIIufILzW0bN5kyAtZlIVDBzAnQwbTyVXFfC9WZaRU4QRmPIDUrxdd1CNsXVUs58i2QaXYxAEUJtbBvYYc1zSOIIS4XONNdzKDClGGKcilMghpTGlAWrgnTFHZlyWuU5A0mtU5UYC5ZskC4XZUSkBAHAIwhhEEjA4hLe1OQuCUCs4JuDrBtnTyIN2n5RyUOagLFoovlRNTiNF4eUAabpdAgt72UWt+Zo4cuaRQA7QEaGR5OEj3laDaju7xYZbO6dR0PBVsXTBIeywJkD8pm7D0d813Gl1cNTDdH+V8Hp1TU0WKIAowd3bAdS5gWc5i18K8PZVMQQ1xH99RshZzgue60/wAsf2MepXuEtYSQBqTAA4r7J8MfD1PAUO0fHalozvduJ/7bf5deP+zj4e7WqcQ8dyl4Z31NQfLX0Wt8T7eLnlrToSGjnoanloPNT0zSeo9zH01O73MyvjfbRrVB3oa0hoYDoTBzHnp6QvQbE2BG66+c450usdHtEbzmPi9V9c+IttswdOGwajrNafdx5D3Xv6m1UQ2rsanxwI27tmngqW51Qg5WT/8ATjuaPfQL5di8bUxFQvqkl02LrAD8rR+FvJDtfaLqtQue4ufN3E7+EaWBiNyrYWtPddMbuq5//Jjbaoz7FDmovHks5omLwYt9VfoVy10ibRP0VChSMxzPzstPDU/HO8fuvUtqil7UDeS2/a2ZuV4Y5pvfceBn5rPxfw0HjNRgH8hI9puVWrAgneBJjkDdBhcY5pLAQ4agOG7i08QplpoXRxJC7VJGfXwrmOLXggjUHVBkXoHFtdkQ7MNHGT5GTosatSLXEHUWXg6rSSol9GecHERlQEJxS3lZCsCVyiVykDXXBQEbGyqEs9gAKkInua3UyeA+qKiwvNhAXoQ6bqJR3bRtjAldKuVNkvEQJnhu6q3gPhh9Q94ho9fks/8AhX527WRtZkyuJXtsL8EU4gl5PEua0ekFXanwlhKTM1SYESS5xiTEnLu5q1dMuY6qkz53CkNX1Oh8H4JzAWhjgfxB7j7gqljPs6ouH3NQsPB0OH1CSfT7Yg6Zo+dBiDEUCWmInUjjunrC9LtT4KxFEE5c7R+Knf21XnnGDzCXT22aSzd/0K5OuWSnhXwCOJMmdQRI9wULwuc37zXy8jCu7GoCpiaLDcOqMB6Tf2W3qEvWlCS8mjVLOGj31XEf6HZlJmj3NBP9T+8T5D5Lx1KqSx9Z3CG74mwj5p32h7ZNbFFjfCw5I+ftARV6eXCsBMS7XWCGmC4cLroNJiqEYryelCHp1I84RFRtw6HsIPFpII+i09t7Xe+q6o4zUeZ5MG4DoFm0Wd9pNmgkGd0SY6IKz8ziedum4LzutW4lFfRjsnsWfIpWcDSmo0cwkBqv7JH3gPAE8dy5+j3WRX2eenlmnUphpBGpM+m+E7fprCGk6XzB4ydYH8CtsEhtol0841XZWLg1djOxGH7ubdJHvqs2tRkNLYk6DmDccl6LEYMmi6YA7zvovPuIzQ06iR/UNU1I8C3syvFwJ4tNjzc08UG3qA7rwLEaxE9d3ogw2u8h1xG53BHtOp9zBmQ+eWnBZ9fWnVIS2PBjuSXlMc5IqOXKmM6VyDMuUkmxTcnPnKIm8yf2SGtTpdENdF55HqtHTr66dQpWdhoNJ8ljC7NzFehwWzQwX03QqmwnXNx0MFbGLG+3lou6Si+U+DUVq1Zo4ke66p8QOAim0D3S24Yuk7vmtPZ+ws9zACLJ1xXJaseTGdtTEP0J+XyUBtdwIJJBsQQDI817HDYLDMsalKdIzt14aq9/paUeKmBxzN+qxS1sF2SLFJHzNtd+FOV4cGu8LgP4CVbpfEVX8DwY0IkE+S99i9mYevSNNzqbmneHskHc4EGxXy34h+HqmCflcQ5pOanUGjgNQeDuSKr4Wva+40ZYZ6TCfaFWpWe0PHOQfUfRWMRXwO0P/TXOhsJPPc7qF4yltGZDgHNzADNuBHFDX2fMup6i5b8iFRqtLXKPuRa66rVh9yNs7GqUauR4hw0I0cNQQd6f8LCMWxx/AHv9Gkj5pVPbhczssRcDwvPiYd197UWHfkcXb+ze3pIP+V4c6XDEPGeCl6drEX4fBmCoamIzHe4uPmfovU7Rc3/TsBkEklsdCO9+nSV47AVYqDoFsba2jBb+hoI4TqfYAea22XOE4teDTd4Rn1iPCNCcwm8aAjnBBUZUmlWzOFtAR5STI9VaDV5XVbvVsR5WqfKQEKzgHw8FKIXNMFedVLbJS+DJk3MKyagBJ0JK3a5EnKB3WAcpP+AsTZjs1QO1kEn6K9iMQMjeLnnrGg9gu03eolJGtci8biZpAC0N377XXm8Q3QjlCu4h5IcDJjMFWrUpaOUHyWmuO1F0VgPA1733nQ2HruKnb2J7jADPUd6OB4o8PSkaXGk7+XVZG2MRL4tYRYRdYOozUan98Fdz4KrnpTnoHPQSuYMmBmZSlrkEnpWtRwpDVJWTIgyg8giDHnFl6GjWzN8TLC5c4QJ48+S8yr1WiG0gIhxJJgm4ixPuui6br7XH0ccLz8GiqT8jK+3TTkUnE2He3TxgrGxmLqVT97Uc7gNGjoNFNVzSBltqCL2P8KABYtbfd6ri5CzslnBFCmWiGvqtHBroHomQ7dVqj+4e9lACIrBvk/IqtmvI5u0qomexfOuem0T1LUNfHZ2gVGlu8mmQ4dY1SShlPC2UXlFi1E/ItxbByuDmui+8RuK1MBi8jnmCWAkGI/FdpvyHssPG4Y+JgvvAt581VZtQiWEuAO4200J4wV0VfUfUqcJdzbXZGSNzaeC7QB1PvTpAueUcVI2FXGHmo1zIuAZzZeYVz7LcaRtANPea6nUg7g4DN5GARPAr6dtrCB4NpkeSNM8tbvk0qzL2s+S7MoNFRjntBa4gGRoV9TpbIo4jDGi9jSxw/CADxDgdxXgjgMpqUzqDmb1G70Xs/hTF5qY4i30K9XVaaLjvihZvMcHzLaPw+cJiKlNxzEHuu0lh8Jjdz5gpa959pGz5YysNWHI7o8y0+RBH9y8GSuK1dbha0zxrM7nkgoCVJKW4rMis0tm4ssBjX67k/H4nvtA0a31JESs7COEOnlHVWa0Gcv6fkut6e/wJs11P2nUnSep147laosygSJAkfsfRUe2a0DNa+g/ZVsZtkmzO6N/FW3ayuru+R5WJFraO0uzENPfgjy4rzT3ElNeZN5UBi53UamV0svsZnLcKyrsqaQohUCi5XJkLkBk9OoIUFyjMseBR2FpZqjWjUuA91e2kz794J1FjpO6flZUMLWLXZmzmHh5ONmk8gSrFfEmo4nMCWkDTQZQJnqIXS9L07VLt+WX1rjJmVaJa5zTqDPqP8KGhW8WyTcySJ9LJLWLy+o8XsrmvcQAiIU5VOVYMiiSEDgrBagLEyYC2oalJrvEAeo/dMyqCpySivhKLqFZlaiSHMcHROo3t6EEjzX2jBY9mIoMqsJyvEibEXgtI3EEEHovj0r2v2fbYGV9B34ZqM6Gzm+Rg+ZXq6C9qex+S+FjzyN23hstYOG+/puRbMPZ1DGhv5FXtrCYPAqnTo2HFvyOn85rsoPdXhmvfwa+2aHb4Z7JEuYY/qF2k+YHqvkpPHUfNfUabyGkE6ac+Xqvmu0MPUa4mqIc4lx3iSTIkLl+r6fbiaMd0fJUJS3ORlKevAMw7DYvLMiZXVMed1uiqkoSVpjqLIw2J8E5fYJzpSiEYRZVVkgWGqcqYGqCEIkU4ICE4hAQnACFCOFyANrtFHaKv2iKnchUxrcmoryPgv0MQGiN8tdMSLHutPImD5JOz8RlLi6CKgF48N3X6R8gmNpnIXkG503wBDZ4XTcPgrObqQKflcgj3X0WuiNOnVXwjeoKMcE4lsEaakGN06HzQQnYqzGWmwBOvhOv7JQXG9YhicZGS3uSGoxTXNTGrxMlIlzUpwVmokPToBDkslMeUoqwkFxTdn1XtqsNIkPnukc9x5JJTcHHaNkkX1CupWZxX2Sj1WP8AiB8FrmtaSBIBJAI1grJobeeyoHEk2IcHHUC/7KvXxfiLgHASbkCeV15/G4pzzwANSACT4J14+Ert7dXVpYpS5ZtUco9N/wBccXHITe8jTU29kv8A6q54LXBpaT+LU9F5NmJfNiSLtLQBBBlzTG82PXRXmuaGl72uqMEE5O8RA7oIOrZNnbtCsUurVze3Zw/klwRq4vZJF2d6wJYLvb1A3ToVmVBFiCDzW3syuXlvZsw9Jsd5rajG1sx0IDxA9zzW1jNkmq0NNCq4wG9o6rh5bp3pbd0cCvKv6fGTcq+PoyyqXg8IV0LS2lsV9Jzo77GujtGAlh4X0VJrF5MoSreJIoawC1qMBFlRNYkIALULgnOCW5MgEEIYTF2VNkAMq5HkXKMgTnWrsahJzOEgA+ayqFIueGjeYXrcFlogZiAAZgxcgd0eq9fpem32eo+0f7NNa5yPrYEkGAcrQGg6AmQB11S8RTFFzxMhzmgxxBBF+EoMd8SZvAAdTmIyydJyjmqLcQX05Jl3iPMtK6K254wi9vIyvIGU31I6O8TfNVg5WMS6Yi0jXhNwR5qpUdB8zp/Oq8Pqle6hP4ZTYvaPYU0OVRlRMFRcvtMw5xSHos6BxTJAJcllqeUBCckS4K7sjCZn5tzb+Evk6BuUXP8AhVy1b+CoGnQzOBYwC9So7uEuFgyiL1HRaCYW/Q0+pZl+B4LLMfaGGpuzsyuNRs5jWZDKU6OaNJJ8LQSSs/DbEdTfQa8EEMdOe34O8OZmoPNerYxwdTBbmquzPpUqsd3ji8VHhjRrRpoL6Vdl7O7Wu81qvbUm0SaReA2c1a7hyLmHLyAXqa6qU4tx7myEknyeKwlA9wDV0snhUY77px6wPUrbwdRl6tMOIAc+rTkAi8VcgP5T4mmxF0irhCyk1whv3VCuHF0EZvuyRx8IsruzKWVtSqxrXAAValKzgaVWT2g/MWPDxG8WXm0Q3W7WWS4RojC0iQ1j2NcWyKOMpnKedMky0f0khAXNpnIcHTcTY5MU5tM/qDSZHQo/9RRYTTq5amGcGlgqiexcbtE76Tps6e7ELAxBqUw4GnQytObs6jA5zWk27N5jO3qumprb4ZTHlnqMLiW5MrWNptFi0uZUHDKO0qQOoasfaOzg05m6HUQ63MEgAj1WXhMTkdADWH9WZnDe0r0DWvd430TmkWrPdfjlc48Ems0kbINPv4IsgsGN2SkMVwU9yF9Ncc+HhmNopuCTUVp7VVqIFAa1NbSXUgrTWqGyUV+yXKzlUqNxJn0KuVwdw/cQtVmVwDrkQTfjpBWKHJ2HxRYbabwdD1Xo6XVOnh9h4ywX2U4ieIHqSV1Mw7lL7J1LEtqaWdM5T+3HQIMZRvYGQTBG+AJXQ12RmsxZoUsoYK+akz09bKrWMI6JPfaNJETuMT+yXi6skHl81k6i0qMfZXa/aEyojD1VDkYeuYwZi0HqC5Ka5FKUAiVyCUQKAGUmS4ASZOgEnyC2a+0nB12mvVbDKVMwaVI2H4bF4AlxGkxZZOCALjJdAaT3fEdwa3mZjzWjjiGPFPM2kcsVCy7cPS1NKn+t28m51XQ9Kh+Ny+WaalwBVxzcxoZs7qpDsVif0AwaFONxswAcTvR4fEsea9UgNaM7qbBMdlhqbqbRwH3jzE8F5rEbSgl9NuRuZpYNYDRFFnUk5jzK7GY0MpdlTmSKLCTPeaHZ3H+57o6Be26OOC9wZ6Dbey/uqFOG53bPqMhxAGal2TxrpHeuqGyNpGg2i5vee2q/DvaSJfTe4nI2LENdlg783NTi9udrVp1zB7E0acWy/fZu1aeNsoVagwZWhsgPJcCWwWuPdaSBweyn6rCtKlPcxcvGDQGKYATR/wBoSKYrRmoOc4ghzTc0HG3IrNx9dzWuYC2HT2lFzQRTvZ1E65fqg2jjWGK7CR2mZr2Tek8wKhgWyOO5VcRmpvb32uBaA0t1aAfA7jE25L1aY4HguR7QSweEg8CCI6blo7Nosi5IO7uZo8mkFZdEZZOXuz+GQW+XBbeDqWjuVW7tA8dHDetUsNF0uweJYLEbxwIvv1Vd6u4qrmYPFYkd+Mw5FUKjlwnUa1DUSS/c8+awyvXKqFWKrlXIWAoYbFZplVWKw0pWSNlcl5lyjAGLnTWuVeUxpVxI8FaOF2sWwHjMOP4gN996zGlGrq7ZVvMWCeDQfi2AgtzWi0RpvKquqySeKSESsu1E7f1A5N9xoKNqS0pjSsbFHByMFKajBVZIaJCEQKCCxs18VJvYEiLXAJF93Xdqq+2XTFMHukTpxEue7md06COKZQAn+R58kGPAe60wRJLteMnmdfQLqejv8X8s26fsYxBJANhd3kNHfzguGItEEZnF1tYDYYz3T8Q3MJ/MQByaN3oPdV6upPAaxvn/AIXvdzU+SCSGPY22Yt1vcfi9kx+KJILbDOXCTBJfEgkbswBXMs5tpjjv4qTh4NogzF9J3JNqF2oWyqGvdlbZw7zTHG4niDeeaTTZAjiYB+Q+iaaZBm5g3ngd/NS9sWNwT6Sm7BjA6nVmzjleI7w0dzKtYUiZEAzB1yu5g7iqlBs2vnHv5q5RduggzcRv/YpJTaFZfxOI7jdf7iCbbp3qk+onYp0noIVV4XFay31bpSRjmQ5yFcEQWQpZLEZclyhL0JAMzKUjMuU4AzJRtclSiBVrRI8FNa5V2uRByUgsSplJDlOdMQNzJjXKsHI2uStEltpRtKrscnMKqaAcEYCFpTGpQJZYplWhmBi2Zwb1Lr+gAPshCYx/7xyJET6L1OnaxUNxl2ZdVPbwyjimS79LWmByIgHzVJ1K0fpA9ySfRbVWiMpiO8W33gNGnqqtTD38o9j9V08b4tZybFNYKTqciY0i3lJQgy0i8zI6blqU9nzd1rC3kN3krVLBMEWmOKw39Vpr4Ty/orlcjz9UAEAxLhMH390Io6+hm190Kt8RUMteeN16fYrg+i2QDFriVl/3LitzjlFSveTLpsMC11fwtFwBJ32vrbT/AJWtljgq9cLDqOrzti4wWMkubkZ1RqqvVysqVQry0IwIRtQNTQmwUsB6Q4pz0hyeKIOlcoXJsAZsogUuVIKsJGhyLMlZl2ZK0QPDlMpbSjBSgFKJpQQjYFIFhhTmFV2BWKYVbQD2FOaksCsMVbAJoTA1Q0I0rA4GFOdA4pTnoTZJYzomvVQVEQqowBl/FVGQ13krXwpiBBb5pe2KmakeV1l7AxeWqBxVuN1eAPavqqrXrhC96qVAqIoZMXiKyqFyZVSgFckS2MY1GUIRFPgQU9JcnOSnhMgAUKVynIGWpUrk4EBSuXIYDAjClcqyA2pjVK5SSNYn01y5IwLDU1i5cqmA5qJcuSsgByS9cuQiRZQlcuTgKxP+27+krB2X/ut6qVyth+hgewSnrlyzolFHEIGKFyuRLGLipXJhRRQPXLkALXLlyAP/2Q=="/>
          <p:cNvSpPr>
            <a:spLocks noChangeAspect="1" noChangeArrowheads="1"/>
          </p:cNvSpPr>
          <p:nvPr/>
        </p:nvSpPr>
        <p:spPr bwMode="auto">
          <a:xfrm>
            <a:off x="4383088" y="-647700"/>
            <a:ext cx="1362075" cy="1362075"/>
          </a:xfrm>
          <a:prstGeom prst="rect">
            <a:avLst/>
          </a:prstGeom>
          <a:noFill/>
          <a:ln w="9525">
            <a:noFill/>
            <a:miter lim="800000"/>
            <a:headEnd/>
            <a:tailEnd/>
          </a:ln>
        </p:spPr>
        <p:txBody>
          <a:bodyPr/>
          <a:lstStyle/>
          <a:p>
            <a:endParaRPr lang="en-US"/>
          </a:p>
        </p:txBody>
      </p:sp>
      <p:sp>
        <p:nvSpPr>
          <p:cNvPr id="19464" name="AutoShape 12" descr="data:image/jpg;base64,/9j/4AAQSkZJRgABAQAAAQABAAD/2wCEAAkGBhQSEBUUEhQQFBQVFBQUFhQQFBAUFBUUFRQVFhQQFBQXHCYeGBkjGRQUHy8gJScpLCwsFR4xNTAqNSYrLCkBCQoKDgwOGg8PGikkHyQpLCksLCwpLCwpKSwsKSwsLCksKSwpKSksKSksKSwsKSksLCksLCwpLCwsLCksLCkpKf/AABEIAOEA4QMBIgACEQEDEQH/xAAbAAACAwEBAQAAAAAAAAAAAAACAwEEBQAGB//EADwQAAEDAgMFBgMHAwMFAAAAAAEAAhEDIQQSMQVBUWFxEyIygZGhBrHRByNCUmLB8HKC4RQz8RVDU2Oi/8QAGwEAAgMBAQEAAAAAAAAAAAAAAAIBAwQGBQf/xAAqEQACAgEDAwQBBAMAAAAAAAAAAQIDEQQSIQUxQRMiUWEjMnGBsRQVkf/aAAwDAQACEQMRAD8A8mFMLgoK8M88grgoRAIIOARAKWhHlStgQAuIRBqhwSZABQVDinHC21EwDHXRW1UztyoLOCUm+xXcgJRubGqElVNNcMg4IsyXmUhygA5RByXKkFOgLDXIs6r5lHaqQLOdASkiqrDMI9zZAnpr6J4wlL9KyNgU5Je1OdSdvB0nRJcUYa7hgDKhATFEJkBwKKEEImpiDoQlqZCghSArIpTIXKQGlQVKGFQBwCY0IWtRtCVkBtajDVDQmgKtsAIQvCY5KeUuQFtbJA/kKS7MSeMj6LmtkO5BAGEEide8Oo3LqejQ21uXy/6NdC8htqd2XaSRB6JOKolp5fzVHXdpweWnzBurroJqB3/kDR0I/wALXrdDHURyuJD21qS4MmUTVNajlcR6dFwC5CUHBuL7oxPgkBTCkLoUEEFLeE6ELgmJEDVeiOBIaADcD+FZ2yNlGs8/lZ3nHlK9XgcLmJJs39l0nRaXiVj/AGL615PP4SjWBO8b81+7v10WLiDDyOBXutqABkN0G/ivEbVoZXzucAQrusVL0lNLswmhbXI1Wa5GHrmEyoaVAKDOulNkgc0okppTAUxBMKVClSAwBcWo2tRFqz5ABrUYC4BSAoZAbUwBLCYFUwAekPKsOCS5qEAWCfBIiZ3HQ8kvEkDjLTLZ1HFjlAsZTMUzSpBcDZ3T9iF1PRLlKDrfdcmvTy8Ca7QRbQjO3kRqhxb4dm3ODXeYEFS+lB7pkeJvSLhVq7i6GCTEkEflN10CNiWS9iKM02u5CeU6fVVgVdogmhUe7QvDWNH6W3PQALPBXIdXrUL8ryjz744kNXIWlPwuGdVeGMaXOcYAGpXkLl4KCKNFz3BrQXOJgACSvU4f7O6haDUe1hIkiJy9SvX7E2BS2dhw+pBrOyhztYLiAGN9Vl7Z246o8tZrvA0b14ldDoemKxZsNUKc9zOwmx6eHBbmzSe84WzR+EckdbETZohvormB2Y43NzzTtrlmHoudVIEiGjUl0WDRvK6CMqtNHbHsi7CXCPMbTxIIufILzW0bN5kyAtZlIVDBzAnQwbTyVXFfC9WZaRU4QRmPIDUrxdd1CNsXVUs58i2QaXYxAEUJtbBvYYc1zSOIIS4XONNdzKDClGGKcilMghpTGlAWrgnTFHZlyWuU5A0mtU5UYC5ZskC4XZUSkBAHAIwhhEEjA4hLe1OQuCUCs4JuDrBtnTyIN2n5RyUOagLFoovlRNTiNF4eUAabpdAgt72UWt+Zo4cuaRQA7QEaGR5OEj3laDaju7xYZbO6dR0PBVsXTBIeywJkD8pm7D0d813Gl1cNTDdH+V8Hp1TU0WKIAowd3bAdS5gWc5i18K8PZVMQQ1xH99RshZzgue60/wAsf2MepXuEtYSQBqTAA4r7J8MfD1PAUO0fHalozvduJ/7bf5deP+zj4e7WqcQ8dyl4Z31NQfLX0Wt8T7eLnlrToSGjnoanloPNT0zSeo9zH01O73MyvjfbRrVB3oa0hoYDoTBzHnp6QvQbE2BG66+c450usdHtEbzmPi9V9c+IttswdOGwajrNafdx5D3Xv6m1UQ2rsanxwI27tmngqW51Qg5WT/8ATjuaPfQL5di8bUxFQvqkl02LrAD8rR+FvJDtfaLqtQue4ufN3E7+EaWBiNyrYWtPddMbuq5//Jjbaoz7FDmovHks5omLwYt9VfoVy10ibRP0VChSMxzPzstPDU/HO8fuvUtqil7UDeS2/a2ZuV4Y5pvfceBn5rPxfw0HjNRgH8hI9puVWrAgneBJjkDdBhcY5pLAQ4agOG7i08QplpoXRxJC7VJGfXwrmOLXggjUHVBkXoHFtdkQ7MNHGT5GTosatSLXEHUWXg6rSSol9GecHERlQEJxS3lZCsCVyiVykDXXBQEbGyqEs9gAKkInua3UyeA+qKiwvNhAXoQ6bqJR3bRtjAldKuVNkvEQJnhu6q3gPhh9Q94ho9fks/8AhX527WRtZkyuJXtsL8EU4gl5PEua0ekFXanwlhKTM1SYESS5xiTEnLu5q1dMuY6qkz53CkNX1Oh8H4JzAWhjgfxB7j7gqljPs6ouH3NQsPB0OH1CSfT7Yg6Zo+dBiDEUCWmInUjjunrC9LtT4KxFEE5c7R+Knf21XnnGDzCXT22aSzd/0K5OuWSnhXwCOJMmdQRI9wULwuc37zXy8jCu7GoCpiaLDcOqMB6Tf2W3qEvWlCS8mjVLOGj31XEf6HZlJmj3NBP9T+8T5D5Lx1KqSx9Z3CG74mwj5p32h7ZNbFFjfCw5I+ftARV6eXCsBMS7XWCGmC4cLroNJiqEYryelCHp1I84RFRtw6HsIPFpII+i09t7Xe+q6o4zUeZ5MG4DoFm0Wd9pNmgkGd0SY6IKz8ziedum4LzutW4lFfRjsnsWfIpWcDSmo0cwkBqv7JH3gPAE8dy5+j3WRX2eenlmnUphpBGpM+m+E7fprCGk6XzB4ydYH8CtsEhtol0841XZWLg1djOxGH7ubdJHvqs2tRkNLYk6DmDccl6LEYMmi6YA7zvovPuIzQ06iR/UNU1I8C3syvFwJ4tNjzc08UG3qA7rwLEaxE9d3ogw2u8h1xG53BHtOp9zBmQ+eWnBZ9fWnVIS2PBjuSXlMc5IqOXKmM6VyDMuUkmxTcnPnKIm8yf2SGtTpdENdF55HqtHTr66dQpWdhoNJ8ljC7NzFehwWzQwX03QqmwnXNx0MFbGLG+3lou6Si+U+DUVq1Zo4ke66p8QOAim0D3S24Yuk7vmtPZ+ws9zACLJ1xXJaseTGdtTEP0J+XyUBtdwIJJBsQQDI817HDYLDMsalKdIzt14aq9/paUeKmBxzN+qxS1sF2SLFJHzNtd+FOV4cGu8LgP4CVbpfEVX8DwY0IkE+S99i9mYevSNNzqbmneHskHc4EGxXy34h+HqmCflcQ5pOanUGjgNQeDuSKr4Wva+40ZYZ6TCfaFWpWe0PHOQfUfRWMRXwO0P/TXOhsJPPc7qF4yltGZDgHNzADNuBHFDX2fMup6i5b8iFRqtLXKPuRa66rVh9yNs7GqUauR4hw0I0cNQQd6f8LCMWxx/AHv9Gkj5pVPbhczssRcDwvPiYd197UWHfkcXb+ze3pIP+V4c6XDEPGeCl6drEX4fBmCoamIzHe4uPmfovU7Rc3/TsBkEklsdCO9+nSV47AVYqDoFsba2jBb+hoI4TqfYAea22XOE4teDTd4Rn1iPCNCcwm8aAjnBBUZUmlWzOFtAR5STI9VaDV5XVbvVsR5WqfKQEKzgHw8FKIXNMFedVLbJS+DJk3MKyagBJ0JK3a5EnKB3WAcpP+AsTZjs1QO1kEn6K9iMQMjeLnnrGg9gu03eolJGtci8biZpAC0N377XXm8Q3QjlCu4h5IcDJjMFWrUpaOUHyWmuO1F0VgPA1733nQ2HruKnb2J7jADPUd6OB4o8PSkaXGk7+XVZG2MRL4tYRYRdYOozUan98Fdz4KrnpTnoHPQSuYMmBmZSlrkEnpWtRwpDVJWTIgyg8giDHnFl6GjWzN8TLC5c4QJ48+S8yr1WiG0gIhxJJgm4ixPuui6br7XH0ccLz8GiqT8jK+3TTkUnE2He3TxgrGxmLqVT97Uc7gNGjoNFNVzSBltqCL2P8KABYtbfd6ri5CzslnBFCmWiGvqtHBroHomQ7dVqj+4e9lACIrBvk/IqtmvI5u0qomexfOuem0T1LUNfHZ2gVGlu8mmQ4dY1SShlPC2UXlFi1E/ItxbByuDmui+8RuK1MBi8jnmCWAkGI/FdpvyHssPG4Y+JgvvAt581VZtQiWEuAO4200J4wV0VfUfUqcJdzbXZGSNzaeC7QB1PvTpAueUcVI2FXGHmo1zIuAZzZeYVz7LcaRtANPea6nUg7g4DN5GARPAr6dtrCB4NpkeSNM8tbvk0qzL2s+S7MoNFRjntBa4gGRoV9TpbIo4jDGi9jSxw/CADxDgdxXgjgMpqUzqDmb1G70Xs/hTF5qY4i30K9XVaaLjvihZvMcHzLaPw+cJiKlNxzEHuu0lh8Jjdz5gpa959pGz5YysNWHI7o8y0+RBH9y8GSuK1dbha0zxrM7nkgoCVJKW4rMis0tm4ssBjX67k/H4nvtA0a31JESs7COEOnlHVWa0Gcv6fkut6e/wJs11P2nUnSep147laosygSJAkfsfRUe2a0DNa+g/ZVsZtkmzO6N/FW3ayuru+R5WJFraO0uzENPfgjy4rzT3ElNeZN5UBi53UamV0svsZnLcKyrsqaQohUCi5XJkLkBk9OoIUFyjMseBR2FpZqjWjUuA91e2kz794J1FjpO6flZUMLWLXZmzmHh5ONmk8gSrFfEmo4nMCWkDTQZQJnqIXS9L07VLt+WX1rjJmVaJa5zTqDPqP8KGhW8WyTcySJ9LJLWLy+o8XsrmvcQAiIU5VOVYMiiSEDgrBagLEyYC2oalJrvEAeo/dMyqCpySivhKLqFZlaiSHMcHROo3t6EEjzX2jBY9mIoMqsJyvEibEXgtI3EEEHovj0r2v2fbYGV9B34ZqM6Gzm+Rg+ZXq6C9qex+S+FjzyN23hstYOG+/puRbMPZ1DGhv5FXtrCYPAqnTo2HFvyOn85rsoPdXhmvfwa+2aHb4Z7JEuYY/qF2k+YHqvkpPHUfNfUabyGkE6ac+Xqvmu0MPUa4mqIc4lx3iSTIkLl+r6fbiaMd0fJUJS3ORlKevAMw7DYvLMiZXVMed1uiqkoSVpjqLIw2J8E5fYJzpSiEYRZVVkgWGqcqYGqCEIkU4ICE4hAQnACFCOFyANrtFHaKv2iKnchUxrcmoryPgv0MQGiN8tdMSLHutPImD5JOz8RlLi6CKgF48N3X6R8gmNpnIXkG503wBDZ4XTcPgrObqQKflcgj3X0WuiNOnVXwjeoKMcE4lsEaakGN06HzQQnYqzGWmwBOvhOv7JQXG9YhicZGS3uSGoxTXNTGrxMlIlzUpwVmokPToBDkslMeUoqwkFxTdn1XtqsNIkPnukc9x5JJTcHHaNkkX1CupWZxX2Sj1WP8AiB8FrmtaSBIBJAI1grJobeeyoHEk2IcHHUC/7KvXxfiLgHASbkCeV15/G4pzzwANSACT4J14+Ert7dXVpYpS5ZtUco9N/wBccXHITe8jTU29kv8A6q54LXBpaT+LU9F5NmJfNiSLtLQBBBlzTG82PXRXmuaGl72uqMEE5O8RA7oIOrZNnbtCsUurVze3Zw/klwRq4vZJF2d6wJYLvb1A3ToVmVBFiCDzW3syuXlvZsw9Jsd5rajG1sx0IDxA9zzW1jNkmq0NNCq4wG9o6rh5bp3pbd0cCvKv6fGTcq+PoyyqXg8IV0LS2lsV9Jzo77GujtGAlh4X0VJrF5MoSreJIoawC1qMBFlRNYkIALULgnOCW5MgEEIYTF2VNkAMq5HkXKMgTnWrsahJzOEgA+ayqFIueGjeYXrcFlogZiAAZgxcgd0eq9fpem32eo+0f7NNa5yPrYEkGAcrQGg6AmQB11S8RTFFzxMhzmgxxBBF+EoMd8SZvAAdTmIyydJyjmqLcQX05Jl3iPMtK6K254wi9vIyvIGU31I6O8TfNVg5WMS6Yi0jXhNwR5qpUdB8zp/Oq8Pqle6hP4ZTYvaPYU0OVRlRMFRcvtMw5xSHos6BxTJAJcllqeUBCckS4K7sjCZn5tzb+Evk6BuUXP8AhVy1b+CoGnQzOBYwC9So7uEuFgyiL1HRaCYW/Q0+pZl+B4LLMfaGGpuzsyuNRs5jWZDKU6OaNJJ8LQSSs/DbEdTfQa8EEMdOe34O8OZmoPNerYxwdTBbmquzPpUqsd3ji8VHhjRrRpoL6Vdl7O7Wu81qvbUm0SaReA2c1a7hyLmHLyAXqa6qU4tx7myEknyeKwlA9wDV0snhUY77px6wPUrbwdRl6tMOIAc+rTkAi8VcgP5T4mmxF0irhCyk1whv3VCuHF0EZvuyRx8IsruzKWVtSqxrXAAValKzgaVWT2g/MWPDxG8WXm0Q3W7WWS4RojC0iQ1j2NcWyKOMpnKedMky0f0khAXNpnIcHTcTY5MU5tM/qDSZHQo/9RRYTTq5amGcGlgqiexcbtE76Tps6e7ELAxBqUw4GnQytObs6jA5zWk27N5jO3qumprb4ZTHlnqMLiW5MrWNptFi0uZUHDKO0qQOoasfaOzg05m6HUQ63MEgAj1WXhMTkdADWH9WZnDe0r0DWvd430TmkWrPdfjlc48Ems0kbINPv4IsgsGN2SkMVwU9yF9Ncc+HhmNopuCTUVp7VVqIFAa1NbSXUgrTWqGyUV+yXKzlUqNxJn0KuVwdw/cQtVmVwDrkQTfjpBWKHJ2HxRYbabwdD1Xo6XVOnh9h4ywX2U4ieIHqSV1Mw7lL7J1LEtqaWdM5T+3HQIMZRvYGQTBG+AJXQ12RmsxZoUsoYK+akz09bKrWMI6JPfaNJETuMT+yXi6skHl81k6i0qMfZXa/aEyojD1VDkYeuYwZi0HqC5Ka5FKUAiVyCUQKAGUmS4ASZOgEnyC2a+0nB12mvVbDKVMwaVI2H4bF4AlxGkxZZOCALjJdAaT3fEdwa3mZjzWjjiGPFPM2kcsVCy7cPS1NKn+t28m51XQ9Kh+Ny+WaalwBVxzcxoZs7qpDsVif0AwaFONxswAcTvR4fEsea9UgNaM7qbBMdlhqbqbRwH3jzE8F5rEbSgl9NuRuZpYNYDRFFnUk5jzK7GY0MpdlTmSKLCTPeaHZ3H+57o6Be26OOC9wZ6Dbey/uqFOG53bPqMhxAGal2TxrpHeuqGyNpGg2i5vee2q/DvaSJfTe4nI2LENdlg783NTi9udrVp1zB7E0acWy/fZu1aeNsoVagwZWhsgPJcCWwWuPdaSBweyn6rCtKlPcxcvGDQGKYATR/wBoSKYrRmoOc4ghzTc0HG3IrNx9dzWuYC2HT2lFzQRTvZ1E65fqg2jjWGK7CR2mZr2Tek8wKhgWyOO5VcRmpvb32uBaA0t1aAfA7jE25L1aY4HguR7QSweEg8CCI6blo7Nosi5IO7uZo8mkFZdEZZOXuz+GQW+XBbeDqWjuVW7tA8dHDetUsNF0uweJYLEbxwIvv1Vd6u4qrmYPFYkd+Mw5FUKjlwnUa1DUSS/c8+awyvXKqFWKrlXIWAoYbFZplVWKw0pWSNlcl5lyjAGLnTWuVeUxpVxI8FaOF2sWwHjMOP4gN996zGlGrq7ZVvMWCeDQfi2AgtzWi0RpvKquqySeKSESsu1E7f1A5N9xoKNqS0pjSsbFHByMFKajBVZIaJCEQKCCxs18VJvYEiLXAJF93Xdqq+2XTFMHukTpxEue7md06COKZQAn+R58kGPAe60wRJLteMnmdfQLqejv8X8s26fsYxBJANhd3kNHfzguGItEEZnF1tYDYYz3T8Q3MJ/MQByaN3oPdV6upPAaxvn/AIXvdzU+SCSGPY22Yt1vcfi9kx+KJILbDOXCTBJfEgkbswBXMs5tpjjv4qTh4NogzF9J3JNqF2oWyqGvdlbZw7zTHG4niDeeaTTZAjiYB+Q+iaaZBm5g3ngd/NS9sWNwT6Sm7BjA6nVmzjleI7w0dzKtYUiZEAzB1yu5g7iqlBs2vnHv5q5RduggzcRv/YpJTaFZfxOI7jdf7iCbbp3qk+onYp0noIVV4XFay31bpSRjmQ5yFcEQWQpZLEZclyhL0JAMzKUjMuU4AzJRtclSiBVrRI8FNa5V2uRByUgsSplJDlOdMQNzJjXKsHI2uStEltpRtKrscnMKqaAcEYCFpTGpQJZYplWhmBi2Zwb1Lr+gAPshCYx/7xyJET6L1OnaxUNxl2ZdVPbwyjimS79LWmByIgHzVJ1K0fpA9ySfRbVWiMpiO8W33gNGnqqtTD38o9j9V08b4tZybFNYKTqciY0i3lJQgy0i8zI6blqU9nzd1rC3kN3krVLBMEWmOKw39Vpr4Ty/orlcjz9UAEAxLhMH390Io6+hm190Kt8RUMteeN16fYrg+i2QDFriVl/3LitzjlFSveTLpsMC11fwtFwBJ32vrbT/AJWtljgq9cLDqOrzti4wWMkubkZ1RqqvVysqVQry0IwIRtQNTQmwUsB6Q4pz0hyeKIOlcoXJsAZsogUuVIKsJGhyLMlZl2ZK0QPDlMpbSjBSgFKJpQQjYFIFhhTmFV2BWKYVbQD2FOaksCsMVbAJoTA1Q0I0rA4GFOdA4pTnoTZJYzomvVQVEQqowBl/FVGQ13krXwpiBBb5pe2KmakeV1l7AxeWqBxVuN1eAPavqqrXrhC96qVAqIoZMXiKyqFyZVSgFckS2MY1GUIRFPgQU9JcnOSnhMgAUKVynIGWpUrk4EBSuXIYDAjClcqyA2pjVK5SSNYn01y5IwLDU1i5cqmA5qJcuSsgByS9cuQiRZQlcuTgKxP+27+krB2X/ut6qVyth+hgewSnrlyzolFHEIGKFyuRLGLipXJhRRQPXLkALXLlyAP/2Q=="/>
          <p:cNvSpPr>
            <a:spLocks noChangeAspect="1" noChangeArrowheads="1"/>
          </p:cNvSpPr>
          <p:nvPr/>
        </p:nvSpPr>
        <p:spPr bwMode="auto">
          <a:xfrm>
            <a:off x="4383088" y="-647700"/>
            <a:ext cx="1362075" cy="1362075"/>
          </a:xfrm>
          <a:prstGeom prst="rect">
            <a:avLst/>
          </a:prstGeom>
          <a:noFill/>
          <a:ln w="9525">
            <a:noFill/>
            <a:miter lim="800000"/>
            <a:headEnd/>
            <a:tailEnd/>
          </a:ln>
        </p:spPr>
        <p:txBody>
          <a:bodyPr/>
          <a:lstStyle/>
          <a:p>
            <a:endParaRPr lang="en-US"/>
          </a:p>
        </p:txBody>
      </p:sp>
      <p:pic>
        <p:nvPicPr>
          <p:cNvPr id="2" name="Picture 1"/>
          <p:cNvPicPr>
            <a:picLocks noChangeAspect="1"/>
          </p:cNvPicPr>
          <p:nvPr/>
        </p:nvPicPr>
        <p:blipFill>
          <a:blip r:embed="rId3"/>
          <a:stretch>
            <a:fillRect/>
          </a:stretch>
        </p:blipFill>
        <p:spPr>
          <a:xfrm>
            <a:off x="1181100" y="639763"/>
            <a:ext cx="6934200" cy="539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459" name="Picture 4" descr="IRPS_flowers_wiki"/>
          <p:cNvPicPr>
            <a:picLocks noChangeAspect="1" noChangeArrowheads="1"/>
          </p:cNvPicPr>
          <p:nvPr/>
        </p:nvPicPr>
        <p:blipFill>
          <a:blip r:embed="rId4"/>
          <a:srcRect/>
          <a:stretch>
            <a:fillRect/>
          </a:stretch>
        </p:blipFill>
        <p:spPr bwMode="auto">
          <a:xfrm>
            <a:off x="533400" y="1600200"/>
            <a:ext cx="2286311"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742850" y="6179146"/>
            <a:ext cx="5801909" cy="369332"/>
          </a:xfrm>
          <a:prstGeom prst="rect">
            <a:avLst/>
          </a:prstGeom>
        </p:spPr>
        <p:txBody>
          <a:bodyPr wrap="none">
            <a:spAutoFit/>
          </a:bodyPr>
          <a:lstStyle/>
          <a:p>
            <a:r>
              <a:rPr lang="en-US" dirty="0" smtClean="0">
                <a:latin typeface="+mn-lt"/>
              </a:rPr>
              <a:t>Stage </a:t>
            </a:r>
            <a:r>
              <a:rPr lang="en-US" dirty="0">
                <a:latin typeface="+mn-lt"/>
              </a:rPr>
              <a:t>3 - Floodplain forest, marsh, wet meadow, </a:t>
            </a:r>
            <a:r>
              <a:rPr lang="en-US" dirty="0" smtClean="0">
                <a:latin typeface="+mn-lt"/>
              </a:rPr>
              <a:t>shorelines</a:t>
            </a:r>
            <a:endParaRPr lang="en-US" dirty="0">
              <a:latin typeface="+mn-lt"/>
            </a:endParaRPr>
          </a:p>
        </p:txBody>
      </p:sp>
    </p:spTree>
    <p:extLst>
      <p:ext uri="{BB962C8B-B14F-4D97-AF65-F5344CB8AC3E}">
        <p14:creationId xmlns:p14="http://schemas.microsoft.com/office/powerpoint/2010/main" val="1000636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2" y="876561"/>
            <a:ext cx="9146789" cy="5135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9" descr="PYCA_plant_forestryimages_org"/>
          <p:cNvPicPr>
            <a:picLocks noChangeAspect="1" noChangeArrowheads="1"/>
          </p:cNvPicPr>
          <p:nvPr/>
        </p:nvPicPr>
        <p:blipFill>
          <a:blip r:embed="rId4" cstate="print"/>
          <a:srcRect/>
          <a:stretch>
            <a:fillRect/>
          </a:stretch>
        </p:blipFill>
        <p:spPr bwMode="auto">
          <a:xfrm>
            <a:off x="0" y="1539081"/>
            <a:ext cx="266700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txBox="1">
            <a:spLocks/>
          </p:cNvSpPr>
          <p:nvPr/>
        </p:nvSpPr>
        <p:spPr bwMode="auto">
          <a:xfrm>
            <a:off x="-203200" y="0"/>
            <a:ext cx="72898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000" dirty="0" err="1" smtClean="0"/>
              <a:t>Callery</a:t>
            </a:r>
            <a:r>
              <a:rPr lang="en-US" sz="3000" dirty="0" smtClean="0"/>
              <a:t> (</a:t>
            </a:r>
            <a:r>
              <a:rPr lang="en-US" sz="3000" dirty="0" err="1" smtClean="0"/>
              <a:t>bradford</a:t>
            </a:r>
            <a:r>
              <a:rPr lang="en-US" sz="3000" dirty="0" smtClean="0"/>
              <a:t>) pear (</a:t>
            </a:r>
            <a:r>
              <a:rPr lang="en-US" sz="3000" i="1" dirty="0" err="1" smtClean="0"/>
              <a:t>Pyrus</a:t>
            </a:r>
            <a:r>
              <a:rPr lang="en-US" sz="3000" i="1" dirty="0" smtClean="0"/>
              <a:t> </a:t>
            </a:r>
            <a:r>
              <a:rPr lang="en-US" sz="3000" i="1" dirty="0" err="1" smtClean="0"/>
              <a:t>calleryana</a:t>
            </a:r>
            <a:r>
              <a:rPr lang="en-US" sz="3000" dirty="0" smtClean="0"/>
              <a:t>)</a:t>
            </a:r>
          </a:p>
        </p:txBody>
      </p:sp>
      <p:sp>
        <p:nvSpPr>
          <p:cNvPr id="6" name="TextBox 5"/>
          <p:cNvSpPr txBox="1"/>
          <p:nvPr/>
        </p:nvSpPr>
        <p:spPr>
          <a:xfrm>
            <a:off x="1600200" y="6248399"/>
            <a:ext cx="6248400" cy="369332"/>
          </a:xfrm>
          <a:prstGeom prst="rect">
            <a:avLst/>
          </a:prstGeom>
          <a:noFill/>
        </p:spPr>
        <p:txBody>
          <a:bodyPr wrap="square" rtlCol="0">
            <a:spAutoFit/>
          </a:bodyPr>
          <a:lstStyle/>
          <a:p>
            <a:pPr algn="l"/>
            <a:r>
              <a:rPr lang="en-US" dirty="0" smtClean="0">
                <a:latin typeface="+mn-lt"/>
              </a:rPr>
              <a:t>Stage </a:t>
            </a:r>
            <a:r>
              <a:rPr lang="en-US" dirty="0">
                <a:latin typeface="+mn-lt"/>
              </a:rPr>
              <a:t>3 – Forest edges, meadows</a:t>
            </a:r>
            <a:r>
              <a:rPr lang="en-US" dirty="0" smtClean="0">
                <a:latin typeface="+mn-lt"/>
              </a:rPr>
              <a:t>, </a:t>
            </a:r>
            <a:r>
              <a:rPr lang="en-US" dirty="0">
                <a:latin typeface="+mn-lt"/>
              </a:rPr>
              <a:t>roadsides</a:t>
            </a:r>
          </a:p>
        </p:txBody>
      </p:sp>
    </p:spTree>
    <p:extLst>
      <p:ext uri="{BB962C8B-B14F-4D97-AF65-F5344CB8AC3E}">
        <p14:creationId xmlns:p14="http://schemas.microsoft.com/office/powerpoint/2010/main" val="292265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76200" y="0"/>
            <a:ext cx="9296400" cy="7963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dirty="0" smtClean="0"/>
              <a:t>Spotted lanternfly (</a:t>
            </a:r>
            <a:r>
              <a:rPr lang="en-US" sz="3200" i="1" dirty="0" err="1"/>
              <a:t>Lycorma</a:t>
            </a:r>
            <a:r>
              <a:rPr lang="en-US" sz="3200" i="1" dirty="0"/>
              <a:t> </a:t>
            </a:r>
            <a:r>
              <a:rPr lang="en-US" sz="3200" i="1" dirty="0" err="1"/>
              <a:t>delicatula</a:t>
            </a:r>
            <a:r>
              <a:rPr lang="en-US" sz="3200" dirty="0" smtClean="0"/>
              <a:t>)</a:t>
            </a:r>
          </a:p>
        </p:txBody>
      </p:sp>
      <p:sp>
        <p:nvSpPr>
          <p:cNvPr id="2" name="Rectangle 1"/>
          <p:cNvSpPr/>
          <p:nvPr/>
        </p:nvSpPr>
        <p:spPr>
          <a:xfrm>
            <a:off x="-76200" y="5599844"/>
            <a:ext cx="9220200" cy="646331"/>
          </a:xfrm>
          <a:prstGeom prst="rect">
            <a:avLst/>
          </a:prstGeom>
        </p:spPr>
        <p:txBody>
          <a:bodyPr wrap="square">
            <a:spAutoFit/>
          </a:bodyPr>
          <a:lstStyle/>
          <a:p>
            <a:r>
              <a:rPr lang="en-US" dirty="0" smtClean="0">
                <a:latin typeface="+mn-lt"/>
              </a:rPr>
              <a:t>Stage 0 </a:t>
            </a:r>
            <a:r>
              <a:rPr lang="en-US" dirty="0">
                <a:latin typeface="+mn-lt"/>
              </a:rPr>
              <a:t>- </a:t>
            </a:r>
            <a:r>
              <a:rPr lang="en-US" dirty="0" err="1">
                <a:latin typeface="+mn-lt"/>
              </a:rPr>
              <a:t>Stonefruit</a:t>
            </a:r>
            <a:r>
              <a:rPr lang="en-US" dirty="0">
                <a:latin typeface="+mn-lt"/>
              </a:rPr>
              <a:t> trees, </a:t>
            </a:r>
            <a:r>
              <a:rPr lang="en-US" dirty="0" smtClean="0">
                <a:latin typeface="+mn-lt"/>
              </a:rPr>
              <a:t>pines</a:t>
            </a:r>
            <a:r>
              <a:rPr lang="en-US" dirty="0">
                <a:latin typeface="+mn-lt"/>
              </a:rPr>
              <a:t>, </a:t>
            </a:r>
            <a:r>
              <a:rPr lang="en-US" dirty="0" smtClean="0">
                <a:latin typeface="+mn-lt"/>
              </a:rPr>
              <a:t>oaks</a:t>
            </a:r>
            <a:r>
              <a:rPr lang="en-US" dirty="0">
                <a:latin typeface="+mn-lt"/>
              </a:rPr>
              <a:t>, </a:t>
            </a:r>
            <a:r>
              <a:rPr lang="en-US" dirty="0" smtClean="0">
                <a:latin typeface="+mn-lt"/>
              </a:rPr>
              <a:t>walnuts</a:t>
            </a:r>
            <a:r>
              <a:rPr lang="en-US" dirty="0">
                <a:latin typeface="+mn-lt"/>
              </a:rPr>
              <a:t>, </a:t>
            </a:r>
            <a:r>
              <a:rPr lang="en-US" dirty="0" smtClean="0">
                <a:latin typeface="+mn-lt"/>
              </a:rPr>
              <a:t>poplars</a:t>
            </a:r>
            <a:r>
              <a:rPr lang="en-US" dirty="0">
                <a:latin typeface="+mn-lt"/>
              </a:rPr>
              <a:t>, tree of </a:t>
            </a:r>
            <a:r>
              <a:rPr lang="en-US" dirty="0" smtClean="0">
                <a:latin typeface="+mn-lt"/>
              </a:rPr>
              <a:t>heaven, grapes</a:t>
            </a:r>
          </a:p>
          <a:p>
            <a:r>
              <a:rPr lang="en-US" dirty="0" smtClean="0">
                <a:latin typeface="+mn-lt"/>
              </a:rPr>
              <a:t>Detected </a:t>
            </a:r>
            <a:r>
              <a:rPr lang="en-US" dirty="0">
                <a:latin typeface="+mn-lt"/>
              </a:rPr>
              <a:t>in </a:t>
            </a:r>
            <a:r>
              <a:rPr lang="en-US" dirty="0" smtClean="0">
                <a:latin typeface="+mn-lt"/>
              </a:rPr>
              <a:t>Berks County Pennsylvania </a:t>
            </a:r>
            <a:r>
              <a:rPr lang="en-US" dirty="0">
                <a:latin typeface="+mn-lt"/>
              </a:rPr>
              <a:t>in September 2014</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857" y="990600"/>
            <a:ext cx="5516286" cy="3687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2984656"/>
            <a:ext cx="3058570" cy="20443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81815"/>
            <a:ext cx="3327340" cy="2223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0960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idx="4294967295"/>
          </p:nvPr>
        </p:nvSpPr>
        <p:spPr>
          <a:xfrm>
            <a:off x="457200" y="76200"/>
            <a:ext cx="8229600" cy="639763"/>
          </a:xfrm>
        </p:spPr>
        <p:txBody>
          <a:bodyPr/>
          <a:lstStyle/>
          <a:p>
            <a:r>
              <a:rPr lang="en-US" sz="3200" dirty="0" smtClean="0"/>
              <a:t>Water hyacinth (</a:t>
            </a:r>
            <a:r>
              <a:rPr lang="en-US" sz="3200" i="1" dirty="0" err="1" smtClean="0"/>
              <a:t>Eichhornia</a:t>
            </a:r>
            <a:r>
              <a:rPr lang="en-US" sz="3200" i="1" dirty="0" smtClean="0"/>
              <a:t>  </a:t>
            </a:r>
            <a:r>
              <a:rPr lang="en-US" sz="3200" i="1" dirty="0" err="1" smtClean="0"/>
              <a:t>crassipes</a:t>
            </a:r>
            <a:r>
              <a:rPr lang="en-US" sz="3200" dirty="0" smtClean="0"/>
              <a:t>)</a:t>
            </a:r>
          </a:p>
        </p:txBody>
      </p:sp>
      <p:pic>
        <p:nvPicPr>
          <p:cNvPr id="6" name="Picture 5"/>
          <p:cNvPicPr/>
          <p:nvPr/>
        </p:nvPicPr>
        <p:blipFill>
          <a:blip r:embed="rId3" cstate="print"/>
          <a:srcRect/>
          <a:stretch>
            <a:fillRect/>
          </a:stretch>
        </p:blipFill>
        <p:spPr bwMode="auto">
          <a:xfrm>
            <a:off x="1095829" y="715963"/>
            <a:ext cx="6331634" cy="4922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p:nvPr/>
        </p:nvPicPr>
        <p:blipFill>
          <a:blip r:embed="rId4" cstate="print"/>
          <a:srcRect/>
          <a:stretch>
            <a:fillRect/>
          </a:stretch>
        </p:blipFill>
        <p:spPr bwMode="auto">
          <a:xfrm>
            <a:off x="128815" y="2705712"/>
            <a:ext cx="2438400" cy="3090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p:nvPr/>
        </p:nvPicPr>
        <p:blipFill>
          <a:blip r:embed="rId5" cstate="print"/>
          <a:srcRect/>
          <a:stretch>
            <a:fillRect/>
          </a:stretch>
        </p:blipFill>
        <p:spPr bwMode="auto">
          <a:xfrm>
            <a:off x="6477000" y="2202612"/>
            <a:ext cx="2472397"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1293122" y="5954872"/>
            <a:ext cx="6557756" cy="646331"/>
          </a:xfrm>
          <a:prstGeom prst="rect">
            <a:avLst/>
          </a:prstGeom>
        </p:spPr>
        <p:txBody>
          <a:bodyPr wrap="none">
            <a:spAutoFit/>
          </a:bodyPr>
          <a:lstStyle/>
          <a:p>
            <a:r>
              <a:rPr lang="en-US" dirty="0" smtClean="0">
                <a:latin typeface="+mn-lt"/>
              </a:rPr>
              <a:t>Stage 0 – Nearest site is Washington DC</a:t>
            </a:r>
          </a:p>
          <a:p>
            <a:r>
              <a:rPr lang="en-US" dirty="0">
                <a:latin typeface="+mn-lt"/>
              </a:rPr>
              <a:t>Lakes, ponds, slow moving waterways, ditches, and backwater areas</a:t>
            </a:r>
          </a:p>
        </p:txBody>
      </p:sp>
    </p:spTree>
    <p:extLst>
      <p:ext uri="{BB962C8B-B14F-4D97-AF65-F5344CB8AC3E}">
        <p14:creationId xmlns:p14="http://schemas.microsoft.com/office/powerpoint/2010/main" val="2368556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42780"/>
            <a:ext cx="3803091" cy="2326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603909" y="669240"/>
            <a:ext cx="5783763" cy="584775"/>
          </a:xfrm>
          <a:prstGeom prst="rect">
            <a:avLst/>
          </a:prstGeom>
        </p:spPr>
        <p:txBody>
          <a:bodyPr wrap="none">
            <a:spAutoFit/>
          </a:bodyPr>
          <a:lstStyle/>
          <a:p>
            <a:r>
              <a:rPr lang="en-US" sz="3200" dirty="0" smtClean="0">
                <a:latin typeface="+mj-lt"/>
              </a:rPr>
              <a:t>Nutria (</a:t>
            </a:r>
            <a:r>
              <a:rPr lang="en-US" sz="3200" dirty="0" err="1" smtClean="0">
                <a:latin typeface="+mj-lt"/>
              </a:rPr>
              <a:t>Myriophyllum</a:t>
            </a:r>
            <a:r>
              <a:rPr lang="en-US" sz="3200" dirty="0" smtClean="0">
                <a:latin typeface="+mj-lt"/>
              </a:rPr>
              <a:t> </a:t>
            </a:r>
            <a:r>
              <a:rPr lang="en-US" sz="3200" dirty="0" err="1">
                <a:latin typeface="+mj-lt"/>
              </a:rPr>
              <a:t>aquaticum</a:t>
            </a:r>
            <a:r>
              <a:rPr lang="en-US" sz="3200" dirty="0">
                <a:latin typeface="+mj-lt"/>
              </a:rPr>
              <a:t>)</a:t>
            </a:r>
          </a:p>
        </p:txBody>
      </p:sp>
      <p:sp>
        <p:nvSpPr>
          <p:cNvPr id="4" name="Rectangle 3"/>
          <p:cNvSpPr/>
          <p:nvPr/>
        </p:nvSpPr>
        <p:spPr>
          <a:xfrm>
            <a:off x="2189074" y="5541558"/>
            <a:ext cx="4724400" cy="923330"/>
          </a:xfrm>
          <a:prstGeom prst="rect">
            <a:avLst/>
          </a:prstGeom>
        </p:spPr>
        <p:txBody>
          <a:bodyPr wrap="square">
            <a:spAutoFit/>
          </a:bodyPr>
          <a:lstStyle/>
          <a:p>
            <a:r>
              <a:rPr lang="en-US" dirty="0" smtClean="0">
                <a:latin typeface="+mn-lt"/>
              </a:rPr>
              <a:t>Stage </a:t>
            </a:r>
            <a:r>
              <a:rPr lang="en-US" dirty="0">
                <a:latin typeface="+mn-lt"/>
              </a:rPr>
              <a:t>0 - Wetlands, semi-aquatic </a:t>
            </a:r>
            <a:r>
              <a:rPr lang="en-US" dirty="0" smtClean="0">
                <a:latin typeface="+mn-lt"/>
              </a:rPr>
              <a:t>environments with emergent vegetation</a:t>
            </a:r>
          </a:p>
          <a:p>
            <a:r>
              <a:rPr lang="en-US" dirty="0" smtClean="0">
                <a:latin typeface="+mn-lt"/>
              </a:rPr>
              <a:t>Nearest site in Delaware</a:t>
            </a:r>
            <a:endParaRPr lang="en-US" dirty="0">
              <a:latin typeface="+mn-lt"/>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357" t="1277" r="31027" b="-1"/>
          <a:stretch/>
        </p:blipFill>
        <p:spPr>
          <a:xfrm>
            <a:off x="4662657" y="1560750"/>
            <a:ext cx="3564026" cy="36740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532950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7086600" cy="2438400"/>
          </a:xfrm>
          <a:prstGeom prst="rect">
            <a:avLst/>
          </a:prstGeom>
          <a:noFill/>
          <a:ln w="9525">
            <a:noFill/>
            <a:miter lim="800000"/>
            <a:headEnd/>
            <a:tailEnd/>
          </a:ln>
        </p:spPr>
        <p:txBody>
          <a:bodyPr wrap="square">
            <a:spAutoFit/>
          </a:bodyPr>
          <a:lstStyle/>
          <a:p>
            <a:pPr indent="236538"/>
            <a:r>
              <a:rPr lang="en-US" sz="4400" dirty="0">
                <a:latin typeface="Calibri" pitchFamily="34" charset="0"/>
              </a:rPr>
              <a:t>I</a:t>
            </a:r>
            <a:r>
              <a:rPr lang="en-US" sz="4400" dirty="0" smtClean="0">
                <a:latin typeface="Calibri" pitchFamily="34" charset="0"/>
              </a:rPr>
              <a:t>nvasive </a:t>
            </a:r>
            <a:r>
              <a:rPr lang="en-US" sz="4400" dirty="0">
                <a:latin typeface="Calibri" pitchFamily="34" charset="0"/>
              </a:rPr>
              <a:t>S</a:t>
            </a:r>
            <a:r>
              <a:rPr lang="en-US" sz="4400" dirty="0" smtClean="0">
                <a:latin typeface="Calibri" pitchFamily="34" charset="0"/>
              </a:rPr>
              <a:t>pecies</a:t>
            </a:r>
            <a:endParaRPr lang="en-US" sz="4400" dirty="0">
              <a:latin typeface="Calibri" pitchFamily="34" charset="0"/>
            </a:endParaRPr>
          </a:p>
          <a:p>
            <a:pPr indent="236538"/>
            <a:endParaRPr lang="en-US" sz="1000" dirty="0">
              <a:latin typeface="Calibri" pitchFamily="34" charset="0"/>
            </a:endParaRPr>
          </a:p>
          <a:p>
            <a:pPr indent="236538">
              <a:buFontTx/>
              <a:buChar char="•"/>
            </a:pPr>
            <a:r>
              <a:rPr lang="en-US" sz="2500" dirty="0" smtClean="0">
                <a:latin typeface="Calibri" pitchFamily="34" charset="0"/>
              </a:rPr>
              <a:t>Non-native</a:t>
            </a:r>
            <a:endParaRPr lang="en-US" sz="2500" dirty="0">
              <a:latin typeface="Calibri" pitchFamily="34" charset="0"/>
            </a:endParaRPr>
          </a:p>
          <a:p>
            <a:pPr indent="236538">
              <a:buFontTx/>
              <a:buChar char="•"/>
            </a:pPr>
            <a:r>
              <a:rPr lang="en-US" sz="2500" dirty="0" smtClean="0">
                <a:latin typeface="Calibri" pitchFamily="34" charset="0"/>
              </a:rPr>
              <a:t>Negatively impact other </a:t>
            </a:r>
            <a:r>
              <a:rPr lang="en-US" sz="2500" dirty="0">
                <a:latin typeface="Calibri" pitchFamily="34" charset="0"/>
              </a:rPr>
              <a:t>species</a:t>
            </a:r>
          </a:p>
          <a:p>
            <a:pPr indent="236538">
              <a:buFontTx/>
              <a:buChar char="•"/>
            </a:pPr>
            <a:r>
              <a:rPr lang="en-US" sz="2500" dirty="0" smtClean="0">
                <a:latin typeface="Calibri" pitchFamily="34" charset="0"/>
              </a:rPr>
              <a:t>Reduce biodiversity</a:t>
            </a:r>
            <a:endParaRPr lang="en-US" sz="2500" dirty="0">
              <a:latin typeface="Calibri" pitchFamily="34" charset="0"/>
            </a:endParaRPr>
          </a:p>
          <a:p>
            <a:pPr indent="236538">
              <a:buFontTx/>
              <a:buChar char="•"/>
            </a:pPr>
            <a:r>
              <a:rPr lang="en-US" sz="2500" dirty="0" smtClean="0">
                <a:latin typeface="Calibri" pitchFamily="34" charset="0"/>
              </a:rPr>
              <a:t>Interrupt </a:t>
            </a:r>
            <a:r>
              <a:rPr lang="en-US" sz="2500" dirty="0">
                <a:latin typeface="Calibri" pitchFamily="34" charset="0"/>
              </a:rPr>
              <a:t>the natural functions of an ecosystem</a:t>
            </a:r>
          </a:p>
        </p:txBody>
      </p:sp>
      <p:sp>
        <p:nvSpPr>
          <p:cNvPr id="6" name="Rectangle 9"/>
          <p:cNvSpPr>
            <a:spLocks noChangeArrowheads="1"/>
          </p:cNvSpPr>
          <p:nvPr/>
        </p:nvSpPr>
        <p:spPr bwMode="auto">
          <a:xfrm>
            <a:off x="6858000" y="2968435"/>
            <a:ext cx="2057400" cy="3108543"/>
          </a:xfrm>
          <a:prstGeom prst="rect">
            <a:avLst/>
          </a:prstGeom>
          <a:noFill/>
          <a:ln w="9525">
            <a:noFill/>
            <a:miter lim="800000"/>
            <a:headEnd/>
            <a:tailEnd/>
          </a:ln>
        </p:spPr>
        <p:txBody>
          <a:bodyPr wrap="square">
            <a:spAutoFit/>
          </a:bodyPr>
          <a:lstStyle/>
          <a:p>
            <a:pPr indent="236538"/>
            <a:r>
              <a:rPr lang="en-US" b="1" dirty="0" smtClean="0">
                <a:latin typeface="Calibri" pitchFamily="34" charset="0"/>
              </a:rPr>
              <a:t>Invasive Species</a:t>
            </a:r>
          </a:p>
          <a:p>
            <a:pPr indent="236538"/>
            <a:r>
              <a:rPr lang="en-US" b="1" dirty="0" smtClean="0">
                <a:latin typeface="Calibri" pitchFamily="34" charset="0"/>
              </a:rPr>
              <a:t>can be:</a:t>
            </a:r>
          </a:p>
          <a:p>
            <a:pPr indent="236538"/>
            <a:r>
              <a:rPr lang="en-US" sz="1600" dirty="0" smtClean="0">
                <a:latin typeface="Calibri" pitchFamily="34" charset="0"/>
              </a:rPr>
              <a:t>Plants</a:t>
            </a:r>
          </a:p>
          <a:p>
            <a:pPr indent="236538"/>
            <a:r>
              <a:rPr lang="en-US" sz="1600" dirty="0" smtClean="0">
                <a:latin typeface="Calibri" pitchFamily="34" charset="0"/>
              </a:rPr>
              <a:t>Birds</a:t>
            </a:r>
          </a:p>
          <a:p>
            <a:pPr indent="236538"/>
            <a:r>
              <a:rPr lang="en-US" sz="1600" dirty="0" smtClean="0">
                <a:latin typeface="Calibri" pitchFamily="34" charset="0"/>
              </a:rPr>
              <a:t>Insects</a:t>
            </a:r>
          </a:p>
          <a:p>
            <a:pPr indent="236538"/>
            <a:r>
              <a:rPr lang="en-US" sz="1600" dirty="0" smtClean="0">
                <a:latin typeface="Calibri" pitchFamily="34" charset="0"/>
              </a:rPr>
              <a:t>Pathogens</a:t>
            </a:r>
          </a:p>
          <a:p>
            <a:pPr indent="236538"/>
            <a:r>
              <a:rPr lang="en-US" sz="1600" dirty="0" smtClean="0">
                <a:latin typeface="Calibri" pitchFamily="34" charset="0"/>
              </a:rPr>
              <a:t>Amphibians</a:t>
            </a:r>
          </a:p>
          <a:p>
            <a:pPr indent="236538"/>
            <a:r>
              <a:rPr lang="en-US" sz="1600" dirty="0" smtClean="0">
                <a:latin typeface="Calibri" pitchFamily="34" charset="0"/>
              </a:rPr>
              <a:t>Crustaceans</a:t>
            </a:r>
          </a:p>
          <a:p>
            <a:pPr indent="236538"/>
            <a:r>
              <a:rPr lang="en-US" sz="1600" dirty="0" smtClean="0">
                <a:latin typeface="Calibri" pitchFamily="34" charset="0"/>
              </a:rPr>
              <a:t>Mammals</a:t>
            </a:r>
          </a:p>
          <a:p>
            <a:pPr indent="236538"/>
            <a:r>
              <a:rPr lang="en-US" sz="1600" dirty="0" smtClean="0">
                <a:latin typeface="Calibri" pitchFamily="34" charset="0"/>
              </a:rPr>
              <a:t>Mollusk</a:t>
            </a:r>
          </a:p>
          <a:p>
            <a:pPr indent="236538"/>
            <a:r>
              <a:rPr lang="en-US" sz="1600" dirty="0" smtClean="0">
                <a:latin typeface="Calibri" pitchFamily="34" charset="0"/>
              </a:rPr>
              <a:t>Reptile</a:t>
            </a:r>
          </a:p>
          <a:p>
            <a:pPr indent="236538"/>
            <a:r>
              <a:rPr lang="en-US" sz="1600" dirty="0" smtClean="0">
                <a:latin typeface="Calibri" pitchFamily="34" charset="0"/>
              </a:rPr>
              <a:t>Fish</a:t>
            </a:r>
            <a:endParaRPr lang="en-US" sz="1600" dirty="0">
              <a:latin typeface="Calibr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459502"/>
            <a:ext cx="6195412" cy="4126411"/>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586022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461" t="2581" r="4148" b="1949"/>
          <a:stretch/>
        </p:blipFill>
        <p:spPr>
          <a:xfrm>
            <a:off x="457200" y="2656437"/>
            <a:ext cx="2780271" cy="3429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67269">
            <a:off x="3714853" y="3154068"/>
            <a:ext cx="1923127" cy="268656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655">
            <a:off x="4076840" y="3557268"/>
            <a:ext cx="1168207" cy="1936271"/>
          </a:xfrm>
          <a:prstGeom prst="rect">
            <a:avLst/>
          </a:prstGeom>
        </p:spPr>
      </p:pic>
      <p:sp>
        <p:nvSpPr>
          <p:cNvPr id="8" name="TextBox 7"/>
          <p:cNvSpPr txBox="1"/>
          <p:nvPr/>
        </p:nvSpPr>
        <p:spPr>
          <a:xfrm>
            <a:off x="-1" y="138689"/>
            <a:ext cx="9143999" cy="584775"/>
          </a:xfrm>
          <a:prstGeom prst="rect">
            <a:avLst/>
          </a:prstGeom>
          <a:noFill/>
        </p:spPr>
        <p:txBody>
          <a:bodyPr wrap="square" rtlCol="0">
            <a:spAutoFit/>
          </a:bodyPr>
          <a:lstStyle/>
          <a:p>
            <a:r>
              <a:rPr lang="en-US" sz="3200" dirty="0" smtClean="0">
                <a:latin typeface="+mn-lt"/>
              </a:rPr>
              <a:t>And the list goes on and on…</a:t>
            </a:r>
            <a:endParaRPr lang="en-US" sz="3200" dirty="0">
              <a:latin typeface="+mn-lt"/>
            </a:endParaRPr>
          </a:p>
        </p:txBody>
      </p:sp>
      <p:sp>
        <p:nvSpPr>
          <p:cNvPr id="10" name="TextBox 9"/>
          <p:cNvSpPr txBox="1"/>
          <p:nvPr/>
        </p:nvSpPr>
        <p:spPr>
          <a:xfrm>
            <a:off x="-76200" y="969109"/>
            <a:ext cx="9143999" cy="1938992"/>
          </a:xfrm>
          <a:prstGeom prst="rect">
            <a:avLst/>
          </a:prstGeom>
          <a:noFill/>
        </p:spPr>
        <p:txBody>
          <a:bodyPr wrap="square" rtlCol="0">
            <a:spAutoFit/>
          </a:bodyPr>
          <a:lstStyle/>
          <a:p>
            <a:r>
              <a:rPr lang="en-US" sz="2400" dirty="0" smtClean="0">
                <a:latin typeface="+mn-lt"/>
              </a:rPr>
              <a:t>Forewarned is forearmed!</a:t>
            </a:r>
          </a:p>
          <a:p>
            <a:r>
              <a:rPr lang="en-US" sz="2400" dirty="0" smtClean="0">
                <a:latin typeface="+mn-lt"/>
              </a:rPr>
              <a:t>Learn to identify ALL the species that may threaten your woodlands.</a:t>
            </a:r>
          </a:p>
          <a:p>
            <a:r>
              <a:rPr lang="en-US" sz="2400" dirty="0" smtClean="0">
                <a:latin typeface="+mn-lt"/>
              </a:rPr>
              <a:t>If/when you find invasive species, report them and treat them.</a:t>
            </a:r>
          </a:p>
          <a:p>
            <a:endParaRPr lang="en-US" sz="2400" dirty="0">
              <a:latin typeface="+mn-lt"/>
            </a:endParaRPr>
          </a:p>
          <a:p>
            <a:r>
              <a:rPr lang="en-US" sz="2400" dirty="0" smtClean="0">
                <a:latin typeface="+mn-lt"/>
              </a:rPr>
              <a:t>                                Download </a:t>
            </a:r>
            <a:r>
              <a:rPr lang="en-US" sz="2400" i="1" dirty="0" smtClean="0">
                <a:latin typeface="+mn-lt"/>
              </a:rPr>
              <a:t>NJ </a:t>
            </a:r>
            <a:r>
              <a:rPr lang="en-US" sz="2400" i="1" dirty="0" err="1" smtClean="0">
                <a:latin typeface="+mn-lt"/>
              </a:rPr>
              <a:t>Invasives</a:t>
            </a:r>
            <a:r>
              <a:rPr lang="en-US" sz="2400" i="1" dirty="0" smtClean="0">
                <a:latin typeface="+mn-lt"/>
              </a:rPr>
              <a:t> </a:t>
            </a:r>
            <a:r>
              <a:rPr lang="en-US" sz="2400" dirty="0" smtClean="0">
                <a:latin typeface="+mn-lt"/>
              </a:rPr>
              <a:t>today</a:t>
            </a:r>
            <a:endParaRPr lang="en-US" sz="2400" dirty="0">
              <a:latin typeface="+mn-lt"/>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2809" y="3733800"/>
            <a:ext cx="1257300" cy="4572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7400" y="4418631"/>
            <a:ext cx="1638095" cy="571429"/>
          </a:xfrm>
          <a:prstGeom prst="rect">
            <a:avLst/>
          </a:prstGeom>
        </p:spPr>
      </p:pic>
      <p:pic>
        <p:nvPicPr>
          <p:cNvPr id="2" name="Picture 1"/>
          <p:cNvPicPr>
            <a:picLocks noChangeAspect="1"/>
          </p:cNvPicPr>
          <p:nvPr/>
        </p:nvPicPr>
        <p:blipFill>
          <a:blip r:embed="rId8"/>
          <a:stretch>
            <a:fillRect/>
          </a:stretch>
        </p:blipFill>
        <p:spPr>
          <a:xfrm>
            <a:off x="5944889" y="5217691"/>
            <a:ext cx="2810440" cy="911276"/>
          </a:xfrm>
          <a:prstGeom prst="rect">
            <a:avLst/>
          </a:prstGeom>
        </p:spPr>
      </p:pic>
    </p:spTree>
    <p:extLst>
      <p:ext uri="{BB962C8B-B14F-4D97-AF65-F5344CB8AC3E}">
        <p14:creationId xmlns:p14="http://schemas.microsoft.com/office/powerpoint/2010/main" val="34857523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3857625"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2287" y="3517"/>
            <a:ext cx="3857625" cy="6858000"/>
          </a:xfrm>
          <a:prstGeom prst="rect">
            <a:avLst/>
          </a:prstGeom>
        </p:spPr>
      </p:pic>
    </p:spTree>
    <p:extLst>
      <p:ext uri="{BB962C8B-B14F-4D97-AF65-F5344CB8AC3E}">
        <p14:creationId xmlns:p14="http://schemas.microsoft.com/office/powerpoint/2010/main" val="39089322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00"/>
                                  </p:stCondLst>
                                  <p:childTnLst>
                                    <p:set>
                                      <p:cBhvr>
                                        <p:cTn id="9" dur="1" fill="hold">
                                          <p:stCondLst>
                                            <p:cond delay="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1159" y="0"/>
            <a:ext cx="3862241" cy="6866206"/>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9175" y="0"/>
            <a:ext cx="3857625" cy="6858000"/>
          </a:xfrm>
          <a:prstGeom prst="rect">
            <a:avLst/>
          </a:prstGeom>
        </p:spPr>
      </p:pic>
    </p:spTree>
    <p:extLst>
      <p:ext uri="{BB962C8B-B14F-4D97-AF65-F5344CB8AC3E}">
        <p14:creationId xmlns:p14="http://schemas.microsoft.com/office/powerpoint/2010/main" val="19780549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3857625" cy="6858000"/>
          </a:xfrm>
          <a:prstGeom prst="rect">
            <a:avLst/>
          </a:prstGeom>
        </p:spPr>
      </p:pic>
      <p:sp>
        <p:nvSpPr>
          <p:cNvPr id="6" name="Content Placeholder 5"/>
          <p:cNvSpPr>
            <a:spLocks noGrp="1"/>
          </p:cNvSpPr>
          <p:nvPr>
            <p:ph idx="1"/>
          </p:nvPr>
        </p:nvSpPr>
        <p:spPr>
          <a:xfrm>
            <a:off x="4572000" y="1066800"/>
            <a:ext cx="4114800" cy="5334000"/>
          </a:xfrm>
        </p:spPr>
        <p:txBody>
          <a:bodyPr/>
          <a:lstStyle/>
          <a:p>
            <a:r>
              <a:rPr lang="en-US" sz="2400" dirty="0" smtClean="0"/>
              <a:t>Check current NJ status</a:t>
            </a:r>
          </a:p>
          <a:p>
            <a:r>
              <a:rPr lang="en-US" sz="2400" dirty="0" smtClean="0"/>
              <a:t>Check the map to make sure it is not already reported</a:t>
            </a:r>
          </a:p>
          <a:p>
            <a:r>
              <a:rPr lang="en-US" sz="2400" dirty="0" smtClean="0"/>
              <a:t>Camera - take picture(s)- required</a:t>
            </a:r>
          </a:p>
          <a:p>
            <a:r>
              <a:rPr lang="en-US" sz="2400" dirty="0" smtClean="0"/>
              <a:t>Pin - drag to exact location</a:t>
            </a:r>
          </a:p>
          <a:p>
            <a:r>
              <a:rPr lang="en-US" sz="2400" dirty="0" smtClean="0"/>
              <a:t>Site name - optional.  Leave off if you don’t know it</a:t>
            </a:r>
          </a:p>
          <a:p>
            <a:r>
              <a:rPr lang="en-US" sz="2400" dirty="0" smtClean="0"/>
              <a:t>Required: property type, population size, habitat</a:t>
            </a:r>
          </a:p>
          <a:p>
            <a:r>
              <a:rPr lang="en-US" sz="2400" dirty="0" smtClean="0"/>
              <a:t>Strike Team will verify</a:t>
            </a:r>
          </a:p>
          <a:p>
            <a:r>
              <a:rPr lang="en-US" sz="2400" dirty="0" smtClean="0"/>
              <a:t>Confirmation email</a:t>
            </a:r>
          </a:p>
        </p:txBody>
      </p:sp>
    </p:spTree>
    <p:extLst>
      <p:ext uri="{BB962C8B-B14F-4D97-AF65-F5344CB8AC3E}">
        <p14:creationId xmlns:p14="http://schemas.microsoft.com/office/powerpoint/2010/main" val="24814410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89"/>
            <a:ext cx="8229600" cy="919089"/>
          </a:xfrm>
        </p:spPr>
        <p:txBody>
          <a:bodyPr/>
          <a:lstStyle/>
          <a:p>
            <a:r>
              <a:rPr lang="en-US" dirty="0" smtClean="0"/>
              <a:t>FEEDBACK</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62986" y="777193"/>
            <a:ext cx="3399692" cy="6043897"/>
          </a:xfr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914400" y="812800"/>
            <a:ext cx="3379663" cy="6008290"/>
          </a:xfrm>
          <a:prstGeom prst="rect">
            <a:avLst/>
          </a:prstGeom>
          <a:noFill/>
          <a:ln w="9525">
            <a:noFill/>
            <a:miter lim="800000"/>
            <a:headEnd/>
            <a:tailEnd/>
          </a:ln>
        </p:spPr>
      </p:pic>
    </p:spTree>
    <p:extLst>
      <p:ext uri="{BB962C8B-B14F-4D97-AF65-F5344CB8AC3E}">
        <p14:creationId xmlns:p14="http://schemas.microsoft.com/office/powerpoint/2010/main" val="36171557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IPC Connect New Jersey</a:t>
            </a:r>
            <a:br>
              <a:rPr lang="en-US" dirty="0" smtClean="0"/>
            </a:br>
            <a:r>
              <a:rPr lang="en-US" sz="3200" dirty="0" smtClean="0"/>
              <a:t>web app</a:t>
            </a:r>
            <a:endParaRPr lang="en-US" sz="3200" dirty="0"/>
          </a:p>
        </p:txBody>
      </p:sp>
      <p:sp>
        <p:nvSpPr>
          <p:cNvPr id="3" name="Content Placeholder 2"/>
          <p:cNvSpPr>
            <a:spLocks noGrp="1"/>
          </p:cNvSpPr>
          <p:nvPr>
            <p:ph idx="1"/>
          </p:nvPr>
        </p:nvSpPr>
        <p:spPr>
          <a:xfrm>
            <a:off x="3492305" y="2026335"/>
            <a:ext cx="5638800" cy="4114800"/>
          </a:xfrm>
        </p:spPr>
        <p:txBody>
          <a:bodyPr/>
          <a:lstStyle/>
          <a:p>
            <a:pPr marL="0" indent="0" algn="ctr">
              <a:buNone/>
            </a:pPr>
            <a:endParaRPr lang="en-US" sz="2400" dirty="0" smtClean="0">
              <a:latin typeface="Algerian" panose="04020705040A02060702" pitchFamily="82" charset="0"/>
            </a:endParaRPr>
          </a:p>
          <a:p>
            <a:pPr algn="ctr">
              <a:buFont typeface="Wingdings" panose="05000000000000000000" pitchFamily="2" charset="2"/>
              <a:buChar char="v"/>
            </a:pPr>
            <a:r>
              <a:rPr lang="en-US" sz="2800" dirty="0" smtClean="0"/>
              <a:t>Track eradications</a:t>
            </a:r>
          </a:p>
          <a:p>
            <a:pPr algn="ctr">
              <a:buFont typeface="Wingdings" panose="05000000000000000000" pitchFamily="2" charset="2"/>
              <a:buChar char="v"/>
            </a:pPr>
            <a:r>
              <a:rPr lang="en-US" sz="2800" dirty="0" smtClean="0"/>
              <a:t>Track pesticide use</a:t>
            </a:r>
          </a:p>
          <a:p>
            <a:pPr algn="ctr">
              <a:buFont typeface="Wingdings" panose="05000000000000000000" pitchFamily="2" charset="2"/>
              <a:buChar char="v"/>
            </a:pPr>
            <a:r>
              <a:rPr lang="en-US" sz="2800" dirty="0" smtClean="0"/>
              <a:t>Access best management practices</a:t>
            </a:r>
          </a:p>
          <a:p>
            <a:pPr algn="ctr">
              <a:buFont typeface="Wingdings" panose="05000000000000000000" pitchFamily="2" charset="2"/>
              <a:buChar char="v"/>
            </a:pPr>
            <a:r>
              <a:rPr lang="en-US" sz="2800" dirty="0" smtClean="0"/>
              <a:t>Track hours of work</a:t>
            </a:r>
          </a:p>
          <a:p>
            <a:pPr algn="ctr">
              <a:buFont typeface="Wingdings" panose="05000000000000000000" pitchFamily="2" charset="2"/>
              <a:buChar char="v"/>
            </a:pPr>
            <a:r>
              <a:rPr lang="en-US" sz="2800" dirty="0" smtClean="0"/>
              <a:t>Update status of previous work </a:t>
            </a:r>
          </a:p>
        </p:txBody>
      </p:sp>
      <p:pic>
        <p:nvPicPr>
          <p:cNvPr id="4" name="Picture 3" descr="IPC Connect - Request Access - Mozilla Firefox"/>
          <p:cNvPicPr>
            <a:picLocks noChangeAspect="1"/>
          </p:cNvPicPr>
          <p:nvPr/>
        </p:nvPicPr>
        <p:blipFill rotWithShape="1">
          <a:blip r:embed="rId3">
            <a:extLst>
              <a:ext uri="{28A0092B-C50C-407E-A947-70E740481C1C}">
                <a14:useLocalDpi xmlns:a14="http://schemas.microsoft.com/office/drawing/2010/main" val="0"/>
              </a:ext>
            </a:extLst>
          </a:blip>
          <a:srcRect l="30834" t="14397" r="31666" b="6657"/>
          <a:stretch/>
        </p:blipFill>
        <p:spPr>
          <a:xfrm>
            <a:off x="304800" y="2026335"/>
            <a:ext cx="3254704" cy="3688665"/>
          </a:xfrm>
          <a:prstGeom prst="rect">
            <a:avLst/>
          </a:prstGeom>
        </p:spPr>
      </p:pic>
    </p:spTree>
    <p:extLst>
      <p:ext uri="{BB962C8B-B14F-4D97-AF65-F5344CB8AC3E}">
        <p14:creationId xmlns:p14="http://schemas.microsoft.com/office/powerpoint/2010/main" val="24377868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76400"/>
            <a:ext cx="9144000" cy="5047536"/>
          </a:xfrm>
          <a:prstGeom prst="rect">
            <a:avLst/>
          </a:prstGeom>
          <a:noFill/>
        </p:spPr>
        <p:txBody>
          <a:bodyPr wrap="square" rtlCol="0">
            <a:spAutoFit/>
          </a:bodyPr>
          <a:lstStyle/>
          <a:p>
            <a:r>
              <a:rPr lang="en-US" sz="2400" b="1" dirty="0" smtClean="0">
                <a:latin typeface="+mj-lt"/>
              </a:rPr>
              <a:t>Prevent the spread of new (emerging) invasive species</a:t>
            </a:r>
          </a:p>
          <a:p>
            <a:pPr marL="285750" indent="-285750">
              <a:buFont typeface="Wingdings" panose="05000000000000000000" pitchFamily="2" charset="2"/>
              <a:buChar char="Ø"/>
            </a:pPr>
            <a:r>
              <a:rPr lang="en-US" b="1" dirty="0" smtClean="0">
                <a:latin typeface="+mj-lt"/>
              </a:rPr>
              <a:t>Learn</a:t>
            </a:r>
            <a:r>
              <a:rPr lang="en-US" dirty="0" smtClean="0">
                <a:latin typeface="+mj-lt"/>
              </a:rPr>
              <a:t> which species </a:t>
            </a:r>
            <a:r>
              <a:rPr lang="en-US" b="1" i="1" dirty="0" smtClean="0">
                <a:latin typeface="+mj-lt"/>
              </a:rPr>
              <a:t>are present in small numbers </a:t>
            </a:r>
            <a:r>
              <a:rPr lang="en-US" dirty="0" smtClean="0">
                <a:latin typeface="+mj-lt"/>
              </a:rPr>
              <a:t>in your community</a:t>
            </a:r>
          </a:p>
          <a:p>
            <a:pPr marL="285750" indent="-285750">
              <a:buFont typeface="Wingdings" panose="05000000000000000000" pitchFamily="2" charset="2"/>
              <a:buChar char="Ø"/>
            </a:pPr>
            <a:r>
              <a:rPr lang="en-US" b="1" dirty="0" smtClean="0">
                <a:latin typeface="+mj-lt"/>
              </a:rPr>
              <a:t>Learn</a:t>
            </a:r>
            <a:r>
              <a:rPr lang="en-US" dirty="0" smtClean="0">
                <a:latin typeface="+mj-lt"/>
              </a:rPr>
              <a:t> which species </a:t>
            </a:r>
            <a:r>
              <a:rPr lang="en-US" b="1" i="1" dirty="0" smtClean="0">
                <a:latin typeface="+mj-lt"/>
              </a:rPr>
              <a:t>are likely </a:t>
            </a:r>
            <a:r>
              <a:rPr lang="en-US" dirty="0" smtClean="0">
                <a:latin typeface="+mj-lt"/>
              </a:rPr>
              <a:t>to invade your community</a:t>
            </a:r>
          </a:p>
          <a:p>
            <a:endParaRPr lang="en-US" dirty="0" smtClean="0">
              <a:latin typeface="+mj-lt"/>
            </a:endParaRPr>
          </a:p>
          <a:p>
            <a:r>
              <a:rPr lang="en-US" sz="2400" b="1" dirty="0" smtClean="0">
                <a:latin typeface="+mj-lt"/>
              </a:rPr>
              <a:t>The Keys</a:t>
            </a:r>
            <a:endParaRPr lang="en-US" sz="2400" b="1" dirty="0">
              <a:latin typeface="+mj-lt"/>
            </a:endParaRPr>
          </a:p>
          <a:p>
            <a:pPr marL="285750" indent="-285750">
              <a:buFont typeface="Wingdings" panose="05000000000000000000" pitchFamily="2" charset="2"/>
              <a:buChar char="Ø"/>
            </a:pPr>
            <a:r>
              <a:rPr lang="en-US" sz="2000" b="1" dirty="0" smtClean="0">
                <a:latin typeface="+mj-lt"/>
              </a:rPr>
              <a:t>Monitoring</a:t>
            </a:r>
          </a:p>
          <a:p>
            <a:pPr marL="285750" indent="-285750">
              <a:buFont typeface="Wingdings" panose="05000000000000000000" pitchFamily="2" charset="2"/>
              <a:buChar char="Ø"/>
            </a:pPr>
            <a:r>
              <a:rPr lang="en-US" sz="2000" b="1" dirty="0" smtClean="0">
                <a:latin typeface="+mj-lt"/>
              </a:rPr>
              <a:t>Early Detection </a:t>
            </a:r>
          </a:p>
          <a:p>
            <a:pPr marL="285750" indent="-285750">
              <a:buFont typeface="Wingdings" panose="05000000000000000000" pitchFamily="2" charset="2"/>
              <a:buChar char="Ø"/>
            </a:pPr>
            <a:r>
              <a:rPr lang="en-US" sz="2000" b="1" dirty="0" smtClean="0">
                <a:latin typeface="+mj-lt"/>
              </a:rPr>
              <a:t>Rapid Response</a:t>
            </a:r>
          </a:p>
          <a:p>
            <a:pPr marL="285750" indent="-285750">
              <a:buFont typeface="Wingdings" panose="05000000000000000000" pitchFamily="2" charset="2"/>
              <a:buChar char="Ø"/>
            </a:pPr>
            <a:r>
              <a:rPr lang="en-US" sz="2000" b="1" dirty="0" smtClean="0">
                <a:latin typeface="+mj-lt"/>
              </a:rPr>
              <a:t>More Monitoring</a:t>
            </a:r>
            <a:endParaRPr lang="en-US" sz="2000" b="1" dirty="0">
              <a:latin typeface="+mj-lt"/>
            </a:endParaRPr>
          </a:p>
          <a:p>
            <a:endParaRPr lang="en-US" b="1" dirty="0">
              <a:latin typeface="+mj-lt"/>
            </a:endParaRPr>
          </a:p>
          <a:p>
            <a:r>
              <a:rPr lang="en-US" sz="2400" b="1" dirty="0" smtClean="0">
                <a:latin typeface="+mj-lt"/>
              </a:rPr>
              <a:t>The Tools</a:t>
            </a:r>
          </a:p>
          <a:p>
            <a:pPr marL="342900" indent="-342900">
              <a:buFont typeface="Wingdings" panose="05000000000000000000" pitchFamily="2" charset="2"/>
              <a:buChar char="Ø"/>
            </a:pPr>
            <a:r>
              <a:rPr lang="en-US" sz="2000" b="1" i="1" dirty="0" smtClean="0">
                <a:latin typeface="+mj-lt"/>
              </a:rPr>
              <a:t>New Jersey </a:t>
            </a:r>
            <a:r>
              <a:rPr lang="en-US" sz="2000" b="1" i="1" dirty="0" err="1" smtClean="0">
                <a:latin typeface="+mj-lt"/>
              </a:rPr>
              <a:t>Invasives</a:t>
            </a:r>
            <a:endParaRPr lang="en-US" sz="2000" b="1" i="1" dirty="0" smtClean="0">
              <a:latin typeface="+mj-lt"/>
            </a:endParaRPr>
          </a:p>
          <a:p>
            <a:pPr marL="342900" indent="-342900">
              <a:buFont typeface="Wingdings" panose="05000000000000000000" pitchFamily="2" charset="2"/>
              <a:buChar char="Ø"/>
            </a:pPr>
            <a:r>
              <a:rPr lang="en-US" sz="2000" b="1" i="1" dirty="0" smtClean="0">
                <a:latin typeface="+mj-lt"/>
              </a:rPr>
              <a:t>IPCConnect.com/</a:t>
            </a:r>
            <a:r>
              <a:rPr lang="en-US" sz="2000" b="1" i="1" dirty="0" err="1" smtClean="0">
                <a:latin typeface="+mj-lt"/>
              </a:rPr>
              <a:t>NewJersey</a:t>
            </a:r>
            <a:endParaRPr lang="en-US" sz="2000" b="1" i="1" dirty="0" smtClean="0">
              <a:latin typeface="+mj-lt"/>
            </a:endParaRPr>
          </a:p>
          <a:p>
            <a:pPr marL="342900" indent="-342900">
              <a:buFont typeface="Wingdings" panose="05000000000000000000" pitchFamily="2" charset="2"/>
              <a:buChar char="Ø"/>
            </a:pPr>
            <a:r>
              <a:rPr lang="en-US" sz="2000" b="1" dirty="0" smtClean="0">
                <a:latin typeface="+mj-lt"/>
              </a:rPr>
              <a:t>Sweat Equity</a:t>
            </a:r>
          </a:p>
          <a:p>
            <a:pPr marL="342900" indent="-342900">
              <a:buFont typeface="Wingdings" panose="05000000000000000000" pitchFamily="2" charset="2"/>
              <a:buChar char="Ø"/>
            </a:pPr>
            <a:r>
              <a:rPr lang="en-US" sz="2000" b="1" dirty="0" smtClean="0">
                <a:latin typeface="+mj-lt"/>
              </a:rPr>
              <a:t>Grow Natives</a:t>
            </a:r>
          </a:p>
          <a:p>
            <a:endParaRPr lang="en-US" dirty="0"/>
          </a:p>
        </p:txBody>
      </p:sp>
      <p:sp>
        <p:nvSpPr>
          <p:cNvPr id="3" name="TextBox 2"/>
          <p:cNvSpPr txBox="1"/>
          <p:nvPr/>
        </p:nvSpPr>
        <p:spPr>
          <a:xfrm>
            <a:off x="0" y="875199"/>
            <a:ext cx="9144000" cy="584775"/>
          </a:xfrm>
          <a:prstGeom prst="rect">
            <a:avLst/>
          </a:prstGeom>
          <a:noFill/>
        </p:spPr>
        <p:txBody>
          <a:bodyPr wrap="square" rtlCol="0">
            <a:spAutoFit/>
          </a:bodyPr>
          <a:lstStyle/>
          <a:p>
            <a:r>
              <a:rPr lang="en-US" sz="3200" dirty="0" smtClean="0">
                <a:latin typeface="+mj-lt"/>
              </a:rPr>
              <a:t>WHAT SHOULD WE BE DOING?</a:t>
            </a:r>
            <a:endParaRPr lang="en-US" sz="3200" dirty="0">
              <a:latin typeface="+mj-lt"/>
            </a:endParaRPr>
          </a:p>
        </p:txBody>
      </p:sp>
      <p:grpSp>
        <p:nvGrpSpPr>
          <p:cNvPr id="6" name="Group 5"/>
          <p:cNvGrpSpPr/>
          <p:nvPr/>
        </p:nvGrpSpPr>
        <p:grpSpPr>
          <a:xfrm>
            <a:off x="7315200" y="3557253"/>
            <a:ext cx="1385118" cy="2443557"/>
            <a:chOff x="7239000" y="3846225"/>
            <a:chExt cx="1385118" cy="2443557"/>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3846225"/>
              <a:ext cx="1385118" cy="244355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6928" y="3962400"/>
              <a:ext cx="1169261" cy="2327381"/>
            </a:xfrm>
            <a:prstGeom prst="rect">
              <a:avLst/>
            </a:prstGeom>
          </p:spPr>
        </p:pic>
      </p:gr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2199" t="15293" r="25916" b="6616"/>
          <a:stretch/>
        </p:blipFill>
        <p:spPr>
          <a:xfrm>
            <a:off x="533400" y="2971800"/>
            <a:ext cx="1769533" cy="1990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514600" y="290424"/>
            <a:ext cx="3943707" cy="584775"/>
          </a:xfrm>
          <a:prstGeom prst="rect">
            <a:avLst/>
          </a:prstGeom>
        </p:spPr>
        <p:txBody>
          <a:bodyPr wrap="none">
            <a:spAutoFit/>
          </a:bodyPr>
          <a:lstStyle/>
          <a:p>
            <a:r>
              <a:rPr lang="en-US" sz="3200" dirty="0" smtClean="0"/>
              <a:t>INVASIVE </a:t>
            </a:r>
            <a:r>
              <a:rPr lang="en-US" sz="3200" dirty="0"/>
              <a:t>SPECIES</a:t>
            </a:r>
          </a:p>
        </p:txBody>
      </p:sp>
    </p:spTree>
    <p:extLst>
      <p:ext uri="{BB962C8B-B14F-4D97-AF65-F5344CB8AC3E}">
        <p14:creationId xmlns:p14="http://schemas.microsoft.com/office/powerpoint/2010/main" val="1399815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4294967295"/>
          </p:nvPr>
        </p:nvSpPr>
        <p:spPr>
          <a:xfrm>
            <a:off x="0" y="838200"/>
            <a:ext cx="9144000" cy="2362200"/>
          </a:xfrm>
        </p:spPr>
        <p:txBody>
          <a:bodyPr/>
          <a:lstStyle/>
          <a:p>
            <a:pPr algn="ctr">
              <a:buFont typeface="Arial" charset="0"/>
              <a:buNone/>
            </a:pPr>
            <a:r>
              <a:rPr lang="en-US" dirty="0" smtClean="0"/>
              <a:t>New Jersey Invasive Species Strike Team</a:t>
            </a:r>
          </a:p>
          <a:p>
            <a:pPr algn="ctr">
              <a:buNone/>
            </a:pPr>
            <a:r>
              <a:rPr lang="en-US" sz="2400" dirty="0" smtClean="0"/>
              <a:t>P.O. Box 5752, Hillsborough, NJ 08844</a:t>
            </a:r>
          </a:p>
          <a:p>
            <a:pPr algn="ctr">
              <a:buNone/>
            </a:pPr>
            <a:r>
              <a:rPr lang="en-US" sz="2400" dirty="0" smtClean="0">
                <a:hlinkClick r:id="rId3"/>
              </a:rPr>
              <a:t>www.njisst.org</a:t>
            </a:r>
            <a:endParaRPr lang="en-US" sz="2400" dirty="0" smtClean="0"/>
          </a:p>
          <a:p>
            <a:pPr algn="ctr">
              <a:buNone/>
            </a:pPr>
            <a:endParaRPr lang="en-US" sz="2400" dirty="0" smtClean="0"/>
          </a:p>
          <a:p>
            <a:pPr algn="ctr">
              <a:buFont typeface="Arial" charset="0"/>
              <a:buNone/>
            </a:pPr>
            <a:endParaRPr lang="en-US" sz="1000" b="1" dirty="0" smtClean="0"/>
          </a:p>
          <a:p>
            <a:pPr algn="ctr">
              <a:buFont typeface="Arial" charset="0"/>
              <a:buNone/>
            </a:pPr>
            <a:endParaRPr lang="en-US" sz="2400" dirty="0" smtClean="0"/>
          </a:p>
          <a:p>
            <a:pPr algn="ctr">
              <a:buFont typeface="Arial" charset="0"/>
              <a:buNone/>
            </a:pPr>
            <a:endParaRPr lang="en-US" sz="2800" dirty="0" smtClean="0"/>
          </a:p>
        </p:txBody>
      </p:sp>
      <p:pic>
        <p:nvPicPr>
          <p:cNvPr id="2" name="Picture 1"/>
          <p:cNvPicPr>
            <a:picLocks noChangeAspect="1"/>
          </p:cNvPicPr>
          <p:nvPr/>
        </p:nvPicPr>
        <p:blipFill>
          <a:blip r:embed="rId4"/>
          <a:stretch>
            <a:fillRect/>
          </a:stretch>
        </p:blipFill>
        <p:spPr>
          <a:xfrm>
            <a:off x="881272" y="2328629"/>
            <a:ext cx="866357" cy="8717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8900" y="3200400"/>
            <a:ext cx="3886200" cy="1523938"/>
          </a:xfrm>
          <a:prstGeom prst="rect">
            <a:avLst/>
          </a:prstGeom>
          <a:ln>
            <a:solidFill>
              <a:schemeClr val="tx1">
                <a:alpha val="99000"/>
              </a:schemeClr>
            </a:solidFill>
          </a:ln>
        </p:spPr>
      </p:pic>
      <p:sp>
        <p:nvSpPr>
          <p:cNvPr id="4" name="Rectangle 3"/>
          <p:cNvSpPr/>
          <p:nvPr/>
        </p:nvSpPr>
        <p:spPr>
          <a:xfrm>
            <a:off x="0" y="5486400"/>
            <a:ext cx="9144000" cy="523220"/>
          </a:xfrm>
          <a:prstGeom prst="rect">
            <a:avLst/>
          </a:prstGeom>
        </p:spPr>
        <p:txBody>
          <a:bodyPr wrap="square">
            <a:spAutoFit/>
          </a:bodyPr>
          <a:lstStyle/>
          <a:p>
            <a:r>
              <a:rPr lang="en-US" sz="2800" dirty="0">
                <a:latin typeface="+mj-lt"/>
              </a:rPr>
              <a:t>Together, We Can Nip New </a:t>
            </a:r>
            <a:r>
              <a:rPr lang="en-US" sz="2800" dirty="0" smtClean="0">
                <a:latin typeface="+mj-lt"/>
              </a:rPr>
              <a:t>Invaders in </a:t>
            </a:r>
            <a:r>
              <a:rPr lang="en-US" sz="2800" dirty="0">
                <a:latin typeface="+mj-lt"/>
              </a:rPr>
              <a:t>the Bud</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500" y="2657487"/>
            <a:ext cx="6324600" cy="4493538"/>
          </a:xfrm>
          <a:prstGeom prst="rect">
            <a:avLst/>
          </a:prstGeom>
        </p:spPr>
        <p:txBody>
          <a:bodyPr wrap="square">
            <a:spAutoFit/>
          </a:bodyPr>
          <a:lstStyle/>
          <a:p>
            <a:pPr marL="342900" indent="-342900" algn="l">
              <a:buFont typeface="Arial" panose="020B0604020202020204" pitchFamily="34" charset="0"/>
              <a:buChar char="•"/>
            </a:pPr>
            <a:endParaRPr lang="en-US" sz="2400" dirty="0" smtClean="0">
              <a:latin typeface="+mj-lt"/>
            </a:endParaRPr>
          </a:p>
          <a:p>
            <a:pPr marL="342900" indent="-342900" algn="l">
              <a:buFont typeface="Arial" panose="020B0604020202020204" pitchFamily="34" charset="0"/>
              <a:buChar char="•"/>
            </a:pPr>
            <a:r>
              <a:rPr lang="en-US" dirty="0" smtClean="0">
                <a:latin typeface="+mj-lt"/>
              </a:rPr>
              <a:t>Prey on native species</a:t>
            </a:r>
          </a:p>
          <a:p>
            <a:pPr algn="l"/>
            <a:r>
              <a:rPr lang="en-US" dirty="0">
                <a:latin typeface="+mj-lt"/>
              </a:rPr>
              <a:t>	</a:t>
            </a:r>
            <a:r>
              <a:rPr lang="en-US" dirty="0" smtClean="0">
                <a:latin typeface="+mj-lt"/>
              </a:rPr>
              <a:t>Example… Northern snakehead</a:t>
            </a:r>
          </a:p>
          <a:p>
            <a:pPr marL="342900" indent="-342900" algn="l">
              <a:buFont typeface="Arial" panose="020B0604020202020204" pitchFamily="34" charset="0"/>
              <a:buChar char="•"/>
            </a:pPr>
            <a:r>
              <a:rPr lang="en-US" dirty="0" smtClean="0">
                <a:latin typeface="+mj-lt"/>
              </a:rPr>
              <a:t>Wreak</a:t>
            </a:r>
            <a:r>
              <a:rPr lang="en-US" dirty="0">
                <a:latin typeface="+mj-lt"/>
              </a:rPr>
              <a:t> havoc when they become entangled </a:t>
            </a:r>
            <a:r>
              <a:rPr lang="en-US" dirty="0" smtClean="0">
                <a:latin typeface="+mj-lt"/>
              </a:rPr>
              <a:t>in</a:t>
            </a:r>
            <a:r>
              <a:rPr lang="en-US" dirty="0">
                <a:latin typeface="+mj-lt"/>
              </a:rPr>
              <a:t> </a:t>
            </a:r>
            <a:r>
              <a:rPr lang="en-US" dirty="0" smtClean="0">
                <a:latin typeface="+mj-lt"/>
              </a:rPr>
              <a:t>machinery</a:t>
            </a:r>
          </a:p>
          <a:p>
            <a:pPr algn="l"/>
            <a:r>
              <a:rPr lang="en-US" dirty="0" smtClean="0">
                <a:latin typeface="+mj-lt"/>
              </a:rPr>
              <a:t>	Example… Kudzu</a:t>
            </a:r>
          </a:p>
          <a:p>
            <a:pPr marL="342900" indent="-342900" algn="l">
              <a:buFont typeface="Arial" panose="020B0604020202020204" pitchFamily="34" charset="0"/>
              <a:buChar char="•"/>
            </a:pPr>
            <a:r>
              <a:rPr lang="en-US" dirty="0">
                <a:latin typeface="+mj-lt"/>
              </a:rPr>
              <a:t>I</a:t>
            </a:r>
            <a:r>
              <a:rPr lang="en-US" dirty="0" smtClean="0">
                <a:latin typeface="+mj-lt"/>
              </a:rPr>
              <a:t>nhibit</a:t>
            </a:r>
            <a:r>
              <a:rPr lang="en-US" dirty="0">
                <a:latin typeface="+mj-lt"/>
              </a:rPr>
              <a:t> the growth of crops &amp; native forest </a:t>
            </a:r>
            <a:r>
              <a:rPr lang="en-US" dirty="0" smtClean="0">
                <a:latin typeface="+mj-lt"/>
              </a:rPr>
              <a:t>species</a:t>
            </a:r>
          </a:p>
          <a:p>
            <a:pPr algn="l"/>
            <a:r>
              <a:rPr lang="en-US" dirty="0" smtClean="0">
                <a:latin typeface="+mj-lt"/>
              </a:rPr>
              <a:t>	Example… Garlic mustard</a:t>
            </a:r>
          </a:p>
          <a:p>
            <a:pPr marL="342900" indent="-342900" algn="l">
              <a:buFont typeface="Arial" panose="020B0604020202020204" pitchFamily="34" charset="0"/>
              <a:buChar char="•"/>
            </a:pPr>
            <a:r>
              <a:rPr lang="en-US" dirty="0">
                <a:latin typeface="+mj-lt"/>
              </a:rPr>
              <a:t>C</a:t>
            </a:r>
            <a:r>
              <a:rPr lang="en-US" dirty="0" smtClean="0">
                <a:latin typeface="+mj-lt"/>
              </a:rPr>
              <a:t>hange</a:t>
            </a:r>
            <a:r>
              <a:rPr lang="en-US" dirty="0">
                <a:latin typeface="+mj-lt"/>
              </a:rPr>
              <a:t> soil chemistry &amp; reduce its stability &amp; </a:t>
            </a:r>
            <a:r>
              <a:rPr lang="en-US" dirty="0" smtClean="0">
                <a:latin typeface="+mj-lt"/>
              </a:rPr>
              <a:t>productivity</a:t>
            </a:r>
          </a:p>
          <a:p>
            <a:pPr algn="l"/>
            <a:r>
              <a:rPr lang="en-US" dirty="0" smtClean="0">
                <a:latin typeface="+mj-lt"/>
              </a:rPr>
              <a:t>	Example… Autumn olive</a:t>
            </a:r>
          </a:p>
          <a:p>
            <a:pPr marL="342900" indent="-342900" algn="l">
              <a:buFont typeface="Arial" panose="020B0604020202020204" pitchFamily="34" charset="0"/>
              <a:buChar char="•"/>
            </a:pPr>
            <a:r>
              <a:rPr lang="en-US" dirty="0">
                <a:latin typeface="+mj-lt"/>
              </a:rPr>
              <a:t>F</a:t>
            </a:r>
            <a:r>
              <a:rPr lang="en-US" dirty="0" smtClean="0">
                <a:latin typeface="+mj-lt"/>
              </a:rPr>
              <a:t>orm</a:t>
            </a:r>
            <a:r>
              <a:rPr lang="en-US" dirty="0">
                <a:latin typeface="+mj-lt"/>
              </a:rPr>
              <a:t> dense mats on ponds &amp; clog </a:t>
            </a:r>
            <a:r>
              <a:rPr lang="en-US" dirty="0" smtClean="0">
                <a:latin typeface="+mj-lt"/>
              </a:rPr>
              <a:t>slow‐moving irrigation</a:t>
            </a:r>
            <a:r>
              <a:rPr lang="en-US" dirty="0">
                <a:latin typeface="+mj-lt"/>
              </a:rPr>
              <a:t> </a:t>
            </a:r>
            <a:endParaRPr lang="en-US" dirty="0" smtClean="0">
              <a:latin typeface="+mj-lt"/>
            </a:endParaRPr>
          </a:p>
          <a:p>
            <a:pPr algn="l"/>
            <a:r>
              <a:rPr lang="en-US" dirty="0">
                <a:latin typeface="+mj-lt"/>
              </a:rPr>
              <a:t> </a:t>
            </a:r>
            <a:r>
              <a:rPr lang="en-US" dirty="0" smtClean="0">
                <a:latin typeface="+mj-lt"/>
              </a:rPr>
              <a:t>      channels</a:t>
            </a:r>
            <a:endParaRPr lang="en-US" dirty="0">
              <a:latin typeface="+mj-lt"/>
            </a:endParaRPr>
          </a:p>
          <a:p>
            <a:pPr algn="l"/>
            <a:r>
              <a:rPr lang="en-US" dirty="0" smtClean="0">
                <a:latin typeface="+mj-lt"/>
              </a:rPr>
              <a:t>	Example… Water chestnut</a:t>
            </a:r>
          </a:p>
          <a:p>
            <a:pPr marL="342900" indent="-342900" algn="l">
              <a:buFont typeface="Arial" panose="020B0604020202020204" pitchFamily="34" charset="0"/>
              <a:buChar char="•"/>
            </a:pPr>
            <a:r>
              <a:rPr lang="en-US" dirty="0" smtClean="0">
                <a:latin typeface="+mj-lt"/>
              </a:rPr>
              <a:t>Destroy plants from the roots up</a:t>
            </a:r>
          </a:p>
          <a:p>
            <a:pPr lvl="2" algn="l"/>
            <a:r>
              <a:rPr lang="en-US" dirty="0" smtClean="0">
                <a:latin typeface="+mj-lt"/>
              </a:rPr>
              <a:t>Example… </a:t>
            </a:r>
            <a:r>
              <a:rPr lang="en-US" dirty="0" err="1">
                <a:latin typeface="+mj-lt"/>
              </a:rPr>
              <a:t>Phytophthora</a:t>
            </a:r>
            <a:r>
              <a:rPr lang="en-US" dirty="0">
                <a:latin typeface="+mj-lt"/>
              </a:rPr>
              <a:t> root </a:t>
            </a:r>
            <a:r>
              <a:rPr lang="en-US" dirty="0" smtClean="0">
                <a:latin typeface="+mj-lt"/>
              </a:rPr>
              <a:t>rot</a:t>
            </a:r>
          </a:p>
          <a:p>
            <a:pPr algn="l"/>
            <a:endParaRPr lang="en-US" sz="2800" dirty="0"/>
          </a:p>
        </p:txBody>
      </p:sp>
      <p:sp>
        <p:nvSpPr>
          <p:cNvPr id="5" name="TextBox 4"/>
          <p:cNvSpPr txBox="1"/>
          <p:nvPr/>
        </p:nvSpPr>
        <p:spPr>
          <a:xfrm>
            <a:off x="571500" y="2457424"/>
            <a:ext cx="4038600" cy="584775"/>
          </a:xfrm>
          <a:prstGeom prst="rect">
            <a:avLst/>
          </a:prstGeom>
          <a:noFill/>
          <a:ln>
            <a:noFill/>
          </a:ln>
        </p:spPr>
        <p:txBody>
          <a:bodyPr wrap="square" rtlCol="0">
            <a:spAutoFit/>
          </a:bodyPr>
          <a:lstStyle/>
          <a:p>
            <a:pPr algn="l"/>
            <a:r>
              <a:rPr lang="en-US" sz="3200" dirty="0" smtClean="0">
                <a:latin typeface="+mn-lt"/>
              </a:rPr>
              <a:t>Impacts</a:t>
            </a:r>
            <a:endParaRPr lang="en-US" sz="3200" dirty="0">
              <a:latin typeface="+mn-lt"/>
            </a:endParaRPr>
          </a:p>
        </p:txBody>
      </p:sp>
      <p:sp>
        <p:nvSpPr>
          <p:cNvPr id="2" name="Rectangle 1"/>
          <p:cNvSpPr/>
          <p:nvPr/>
        </p:nvSpPr>
        <p:spPr>
          <a:xfrm>
            <a:off x="571500" y="990600"/>
            <a:ext cx="7696200" cy="1200329"/>
          </a:xfrm>
          <a:prstGeom prst="rect">
            <a:avLst/>
          </a:prstGeom>
        </p:spPr>
        <p:txBody>
          <a:bodyPr wrap="square">
            <a:spAutoFit/>
          </a:bodyPr>
          <a:lstStyle/>
          <a:p>
            <a:pPr marL="285750" indent="-285750" algn="l">
              <a:buFont typeface="Arial" panose="020B0604020202020204" pitchFamily="34" charset="0"/>
              <a:buChar char="•"/>
            </a:pPr>
            <a:r>
              <a:rPr lang="en-US" dirty="0" smtClean="0">
                <a:latin typeface="+mj-lt"/>
              </a:rPr>
              <a:t>Tolerate </a:t>
            </a:r>
            <a:r>
              <a:rPr lang="en-US" dirty="0">
                <a:latin typeface="+mj-lt"/>
              </a:rPr>
              <a:t>a variety of habitat conditions</a:t>
            </a:r>
          </a:p>
          <a:p>
            <a:pPr marL="285750" indent="-285750" algn="l">
              <a:buFont typeface="Arial" panose="020B0604020202020204" pitchFamily="34" charset="0"/>
              <a:buChar char="•"/>
            </a:pPr>
            <a:r>
              <a:rPr lang="en-US" dirty="0">
                <a:latin typeface="+mj-lt"/>
              </a:rPr>
              <a:t>G</a:t>
            </a:r>
            <a:r>
              <a:rPr lang="en-US" dirty="0" smtClean="0">
                <a:latin typeface="+mj-lt"/>
              </a:rPr>
              <a:t>row </a:t>
            </a:r>
            <a:r>
              <a:rPr lang="en-US" dirty="0">
                <a:latin typeface="+mj-lt"/>
              </a:rPr>
              <a:t>and reproduce rapidly</a:t>
            </a:r>
          </a:p>
          <a:p>
            <a:pPr marL="285750" indent="-285750" algn="l">
              <a:buFont typeface="Arial" panose="020B0604020202020204" pitchFamily="34" charset="0"/>
              <a:buChar char="•"/>
            </a:pPr>
            <a:r>
              <a:rPr lang="en-US" dirty="0" smtClean="0">
                <a:latin typeface="+mj-lt"/>
              </a:rPr>
              <a:t>Compete aggressively </a:t>
            </a:r>
            <a:r>
              <a:rPr lang="en-US" dirty="0">
                <a:latin typeface="+mj-lt"/>
              </a:rPr>
              <a:t>for resources </a:t>
            </a:r>
            <a:r>
              <a:rPr lang="en-US" dirty="0" smtClean="0">
                <a:latin typeface="+mj-lt"/>
              </a:rPr>
              <a:t>(food</a:t>
            </a:r>
            <a:r>
              <a:rPr lang="en-US" dirty="0">
                <a:latin typeface="+mj-lt"/>
              </a:rPr>
              <a:t>, water</a:t>
            </a:r>
            <a:r>
              <a:rPr lang="en-US" dirty="0" smtClean="0">
                <a:latin typeface="+mj-lt"/>
              </a:rPr>
              <a:t>, </a:t>
            </a:r>
            <a:r>
              <a:rPr lang="en-US" dirty="0">
                <a:latin typeface="+mj-lt"/>
              </a:rPr>
              <a:t>nesting sites)</a:t>
            </a:r>
          </a:p>
          <a:p>
            <a:pPr marL="285750" indent="-285750" algn="l">
              <a:buFont typeface="Arial" panose="020B0604020202020204" pitchFamily="34" charset="0"/>
              <a:buChar char="•"/>
            </a:pPr>
            <a:r>
              <a:rPr lang="en-US" dirty="0" smtClean="0">
                <a:latin typeface="+mj-lt"/>
              </a:rPr>
              <a:t>Lack </a:t>
            </a:r>
            <a:r>
              <a:rPr lang="en-US" dirty="0">
                <a:latin typeface="+mj-lt"/>
              </a:rPr>
              <a:t>natural enemies or pests in the new ecosystem</a:t>
            </a:r>
          </a:p>
        </p:txBody>
      </p:sp>
      <p:sp>
        <p:nvSpPr>
          <p:cNvPr id="6" name="Rectangle 5"/>
          <p:cNvSpPr/>
          <p:nvPr/>
        </p:nvSpPr>
        <p:spPr>
          <a:xfrm>
            <a:off x="710192" y="346794"/>
            <a:ext cx="2618216" cy="584775"/>
          </a:xfrm>
          <a:prstGeom prst="rect">
            <a:avLst/>
          </a:prstGeom>
        </p:spPr>
        <p:txBody>
          <a:bodyPr wrap="none">
            <a:spAutoFit/>
          </a:bodyPr>
          <a:lstStyle/>
          <a:p>
            <a:r>
              <a:rPr lang="en-US" sz="3200" dirty="0">
                <a:latin typeface="+mn-lt"/>
              </a:rPr>
              <a:t>Characteristics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31355">
            <a:off x="6066244" y="2250841"/>
            <a:ext cx="2619814" cy="1608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562327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6237"/>
            <a:ext cx="8229600" cy="840919"/>
          </a:xfrm>
        </p:spPr>
        <p:txBody>
          <a:bodyPr/>
          <a:lstStyle/>
          <a:p>
            <a:r>
              <a:rPr lang="en-US" sz="3200" b="1" dirty="0" smtClean="0"/>
              <a:t>How do species get in the “wrong” place?</a:t>
            </a:r>
            <a:r>
              <a:rPr lang="en-US" dirty="0"/>
              <a:t/>
            </a:r>
            <a:br>
              <a:rPr lang="en-US" dirty="0"/>
            </a:br>
            <a:endParaRPr lang="en-US" dirty="0"/>
          </a:p>
        </p:txBody>
      </p:sp>
      <p:sp>
        <p:nvSpPr>
          <p:cNvPr id="3" name="Content Placeholder 2"/>
          <p:cNvSpPr>
            <a:spLocks noGrp="1"/>
          </p:cNvSpPr>
          <p:nvPr>
            <p:ph idx="1"/>
          </p:nvPr>
        </p:nvSpPr>
        <p:spPr>
          <a:xfrm>
            <a:off x="457200" y="1752600"/>
            <a:ext cx="8229600" cy="4373563"/>
          </a:xfrm>
        </p:spPr>
        <p:txBody>
          <a:bodyPr/>
          <a:lstStyle/>
          <a:p>
            <a:pPr marL="0" indent="0">
              <a:buNone/>
            </a:pPr>
            <a:r>
              <a:rPr lang="en-US" sz="2800" dirty="0" smtClean="0"/>
              <a:t>Unintentional Introduction</a:t>
            </a:r>
          </a:p>
          <a:p>
            <a:r>
              <a:rPr lang="en-US" sz="1800" b="1" dirty="0" smtClean="0">
                <a:latin typeface="+mj-lt"/>
              </a:rPr>
              <a:t>Cultivation &amp; Landscaping</a:t>
            </a:r>
            <a:r>
              <a:rPr lang="en-US" sz="1800" dirty="0">
                <a:latin typeface="+mj-lt"/>
              </a:rPr>
              <a:t>	</a:t>
            </a:r>
          </a:p>
          <a:p>
            <a:pPr lvl="1"/>
            <a:r>
              <a:rPr lang="en-US" sz="1800" dirty="0">
                <a:latin typeface="+mj-lt"/>
              </a:rPr>
              <a:t>g</a:t>
            </a:r>
            <a:r>
              <a:rPr lang="en-US" sz="1800" dirty="0" smtClean="0">
                <a:latin typeface="+mj-lt"/>
              </a:rPr>
              <a:t>arlic </a:t>
            </a:r>
            <a:r>
              <a:rPr lang="en-US" sz="1800" dirty="0">
                <a:latin typeface="+mj-lt"/>
              </a:rPr>
              <a:t>mustard, </a:t>
            </a:r>
            <a:r>
              <a:rPr lang="en-US" sz="1800" dirty="0" smtClean="0">
                <a:latin typeface="+mj-lt"/>
              </a:rPr>
              <a:t>buckthorn</a:t>
            </a:r>
          </a:p>
          <a:p>
            <a:r>
              <a:rPr lang="en-US" sz="1800" b="1" dirty="0" smtClean="0">
                <a:latin typeface="+mj-lt"/>
              </a:rPr>
              <a:t>Nursery Stock</a:t>
            </a:r>
          </a:p>
          <a:p>
            <a:pPr lvl="1"/>
            <a:r>
              <a:rPr lang="en-US" sz="1800" dirty="0" err="1">
                <a:latin typeface="+mj-lt"/>
              </a:rPr>
              <a:t>w</a:t>
            </a:r>
            <a:r>
              <a:rPr lang="en-US" sz="1800" dirty="0" err="1" smtClean="0">
                <a:latin typeface="+mj-lt"/>
              </a:rPr>
              <a:t>ooley</a:t>
            </a:r>
            <a:r>
              <a:rPr lang="en-US" sz="1800" dirty="0" smtClean="0">
                <a:latin typeface="+mj-lt"/>
              </a:rPr>
              <a:t> </a:t>
            </a:r>
            <a:r>
              <a:rPr lang="en-US" sz="1800" dirty="0" err="1" smtClean="0">
                <a:latin typeface="+mj-lt"/>
              </a:rPr>
              <a:t>adelgid</a:t>
            </a:r>
            <a:r>
              <a:rPr lang="en-US" sz="1800" dirty="0" smtClean="0">
                <a:latin typeface="+mj-lt"/>
              </a:rPr>
              <a:t>, chestnut </a:t>
            </a:r>
            <a:r>
              <a:rPr lang="en-US" sz="1800" dirty="0">
                <a:latin typeface="+mj-lt"/>
              </a:rPr>
              <a:t>blight</a:t>
            </a:r>
          </a:p>
          <a:p>
            <a:r>
              <a:rPr lang="en-US" sz="1800" b="1" dirty="0" smtClean="0">
                <a:latin typeface="+mj-lt"/>
              </a:rPr>
              <a:t>Ship Ballast</a:t>
            </a:r>
          </a:p>
          <a:p>
            <a:pPr lvl="1"/>
            <a:r>
              <a:rPr lang="en-US" sz="1800" dirty="0" smtClean="0">
                <a:latin typeface="+mj-lt"/>
              </a:rPr>
              <a:t>zebra </a:t>
            </a:r>
            <a:r>
              <a:rPr lang="en-US" sz="1800" dirty="0">
                <a:latin typeface="+mj-lt"/>
              </a:rPr>
              <a:t>mussel, round </a:t>
            </a:r>
            <a:r>
              <a:rPr lang="en-US" sz="1800" dirty="0" smtClean="0">
                <a:latin typeface="+mj-lt"/>
              </a:rPr>
              <a:t>goby</a:t>
            </a:r>
          </a:p>
          <a:p>
            <a:r>
              <a:rPr lang="en-US" sz="1800" b="1" dirty="0" smtClean="0">
                <a:latin typeface="+mj-lt"/>
              </a:rPr>
              <a:t>Boats, Planes, Trucks &amp; Trains</a:t>
            </a:r>
          </a:p>
          <a:p>
            <a:pPr lvl="1"/>
            <a:r>
              <a:rPr lang="en-US" sz="1800" dirty="0">
                <a:latin typeface="+mj-lt"/>
              </a:rPr>
              <a:t>b</a:t>
            </a:r>
            <a:r>
              <a:rPr lang="en-US" sz="1800" dirty="0" smtClean="0">
                <a:latin typeface="+mj-lt"/>
              </a:rPr>
              <a:t>rown </a:t>
            </a:r>
            <a:r>
              <a:rPr lang="en-US" sz="1800" dirty="0">
                <a:latin typeface="+mj-lt"/>
              </a:rPr>
              <a:t>t</a:t>
            </a:r>
            <a:r>
              <a:rPr lang="en-US" sz="1800" dirty="0" smtClean="0">
                <a:latin typeface="+mj-lt"/>
              </a:rPr>
              <a:t>ree </a:t>
            </a:r>
            <a:r>
              <a:rPr lang="en-US" sz="1800" dirty="0">
                <a:latin typeface="+mj-lt"/>
              </a:rPr>
              <a:t>s</a:t>
            </a:r>
            <a:r>
              <a:rPr lang="en-US" sz="1800" dirty="0" smtClean="0">
                <a:latin typeface="+mj-lt"/>
              </a:rPr>
              <a:t>nake</a:t>
            </a:r>
            <a:r>
              <a:rPr lang="en-US" sz="1800" dirty="0">
                <a:latin typeface="+mj-lt"/>
              </a:rPr>
              <a:t>, Eurasian water </a:t>
            </a:r>
            <a:r>
              <a:rPr lang="en-US" sz="1800" dirty="0" smtClean="0">
                <a:latin typeface="+mj-lt"/>
              </a:rPr>
              <a:t>milfoil</a:t>
            </a:r>
          </a:p>
          <a:p>
            <a:r>
              <a:rPr lang="en-US" sz="1800" b="1" dirty="0" smtClean="0">
                <a:latin typeface="+mj-lt"/>
              </a:rPr>
              <a:t>Packing &amp; Shipping Materials</a:t>
            </a:r>
          </a:p>
          <a:p>
            <a:pPr lvl="1"/>
            <a:r>
              <a:rPr lang="en-US" sz="1800" dirty="0">
                <a:latin typeface="+mj-lt"/>
              </a:rPr>
              <a:t>Japanese </a:t>
            </a:r>
            <a:r>
              <a:rPr lang="en-US" sz="1800" dirty="0" err="1" smtClean="0">
                <a:latin typeface="+mj-lt"/>
              </a:rPr>
              <a:t>stiltgrass</a:t>
            </a:r>
            <a:r>
              <a:rPr lang="en-US" sz="1800" dirty="0" smtClean="0">
                <a:latin typeface="+mj-lt"/>
              </a:rPr>
              <a:t>, Asian long-horned beetle</a:t>
            </a:r>
          </a:p>
          <a:p>
            <a:endParaRPr lang="en-US" sz="2400" dirty="0"/>
          </a:p>
          <a:p>
            <a:endParaRPr lang="en-US" sz="2400" dirty="0"/>
          </a:p>
          <a:p>
            <a:endParaRPr lang="en-US" sz="2200" dirty="0" smtClean="0"/>
          </a:p>
          <a:p>
            <a:pPr lvl="1"/>
            <a:endParaRPr lang="en-US" dirty="0" smtClean="0"/>
          </a:p>
          <a:p>
            <a:pPr marL="457200" lvl="1" indent="0">
              <a:buNone/>
            </a:pPr>
            <a:endParaRPr lang="en-US" dirty="0"/>
          </a:p>
          <a:p>
            <a:pPr marL="0" indent="0">
              <a:buNone/>
            </a:pPr>
            <a:endParaRPr lang="en-US" dirty="0"/>
          </a:p>
        </p:txBody>
      </p:sp>
      <p:pic>
        <p:nvPicPr>
          <p:cNvPr id="7" name="Picture 6"/>
          <p:cNvPicPr>
            <a:picLocks noChangeAspect="1"/>
          </p:cNvPicPr>
          <p:nvPr/>
        </p:nvPicPr>
        <p:blipFill>
          <a:blip r:embed="rId3"/>
          <a:stretch>
            <a:fillRect/>
          </a:stretch>
        </p:blipFill>
        <p:spPr>
          <a:xfrm>
            <a:off x="4953000" y="1371600"/>
            <a:ext cx="3862291" cy="2892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26436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750"/>
                                        <p:tgtEl>
                                          <p:spTgt spid="3">
                                            <p:txEl>
                                              <p:pRg st="4" end="4"/>
                                            </p:txEl>
                                          </p:spTgt>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750"/>
                                        <p:tgtEl>
                                          <p:spTgt spid="3">
                                            <p:txEl>
                                              <p:pRg st="5" end="5"/>
                                            </p:txEl>
                                          </p:spTgt>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750"/>
                                        <p:tgtEl>
                                          <p:spTgt spid="3">
                                            <p:txEl>
                                              <p:pRg st="6" end="6"/>
                                            </p:txEl>
                                          </p:spTgt>
                                        </p:tgtEl>
                                      </p:cBhvr>
                                    </p:animEffect>
                                  </p:childTnLst>
                                </p:cTn>
                              </p:par>
                            </p:childTnLst>
                          </p:cTn>
                        </p:par>
                        <p:par>
                          <p:cTn id="32" fill="hold">
                            <p:stCondLst>
                              <p:cond delay="525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750"/>
                                        <p:tgtEl>
                                          <p:spTgt spid="3">
                                            <p:txEl>
                                              <p:pRg st="7" end="7"/>
                                            </p:txEl>
                                          </p:spTgt>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750"/>
                                        <p:tgtEl>
                                          <p:spTgt spid="3">
                                            <p:txEl>
                                              <p:pRg st="8" end="8"/>
                                            </p:txEl>
                                          </p:spTgt>
                                        </p:tgtEl>
                                      </p:cBhvr>
                                    </p:animEffect>
                                  </p:childTnLst>
                                </p:cTn>
                              </p:par>
                            </p:childTnLst>
                          </p:cTn>
                        </p:par>
                        <p:par>
                          <p:cTn id="40" fill="hold">
                            <p:stCondLst>
                              <p:cond delay="6750"/>
                            </p:stCondLst>
                            <p:childTnLst>
                              <p:par>
                                <p:cTn id="41" presetID="10" presetClass="entr" presetSubtype="0"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750"/>
                                        <p:tgtEl>
                                          <p:spTgt spid="3">
                                            <p:txEl>
                                              <p:pRg st="9" end="9"/>
                                            </p:txEl>
                                          </p:spTgt>
                                        </p:tgtEl>
                                      </p:cBhvr>
                                    </p:animEffect>
                                  </p:childTnLst>
                                </p:cTn>
                              </p:par>
                            </p:childTnLst>
                          </p:cTn>
                        </p:par>
                        <p:par>
                          <p:cTn id="44" fill="hold">
                            <p:stCondLst>
                              <p:cond delay="7500"/>
                            </p:stCondLst>
                            <p:childTnLst>
                              <p:par>
                                <p:cTn id="45" presetID="10" presetClass="entr" presetSubtype="0" fill="hold"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7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6237"/>
            <a:ext cx="8229600" cy="840919"/>
          </a:xfrm>
        </p:spPr>
        <p:txBody>
          <a:bodyPr/>
          <a:lstStyle/>
          <a:p>
            <a:r>
              <a:rPr lang="en-US" sz="3200" b="1" dirty="0" smtClean="0"/>
              <a:t>How do species get in the “wrong” place?</a:t>
            </a:r>
            <a:r>
              <a:rPr lang="en-US" b="1" dirty="0"/>
              <a:t/>
            </a:r>
            <a:br>
              <a:rPr lang="en-US" b="1" dirty="0"/>
            </a:br>
            <a:endParaRPr lang="en-US" b="1" dirty="0"/>
          </a:p>
        </p:txBody>
      </p:sp>
      <p:sp>
        <p:nvSpPr>
          <p:cNvPr id="3" name="Content Placeholder 2"/>
          <p:cNvSpPr>
            <a:spLocks noGrp="1"/>
          </p:cNvSpPr>
          <p:nvPr>
            <p:ph idx="1"/>
          </p:nvPr>
        </p:nvSpPr>
        <p:spPr>
          <a:xfrm>
            <a:off x="457200" y="1752600"/>
            <a:ext cx="8229600" cy="4373563"/>
          </a:xfrm>
        </p:spPr>
        <p:txBody>
          <a:bodyPr/>
          <a:lstStyle/>
          <a:p>
            <a:pPr marL="0" indent="0">
              <a:buNone/>
            </a:pPr>
            <a:r>
              <a:rPr lang="en-US" sz="2800" dirty="0" smtClean="0"/>
              <a:t>Deliberate Introduction</a:t>
            </a:r>
          </a:p>
          <a:p>
            <a:r>
              <a:rPr lang="en-US" sz="1800" b="1" dirty="0" smtClean="0">
                <a:latin typeface="+mj-lt"/>
              </a:rPr>
              <a:t>Sport Fishing</a:t>
            </a:r>
            <a:r>
              <a:rPr lang="en-US" sz="1800" dirty="0">
                <a:latin typeface="+mj-lt"/>
              </a:rPr>
              <a:t>	</a:t>
            </a:r>
          </a:p>
          <a:p>
            <a:pPr lvl="1"/>
            <a:r>
              <a:rPr lang="en-US" sz="1800" dirty="0" smtClean="0"/>
              <a:t>snakehead</a:t>
            </a:r>
            <a:r>
              <a:rPr lang="en-US" sz="1800" dirty="0"/>
              <a:t>, </a:t>
            </a:r>
            <a:r>
              <a:rPr lang="en-US" sz="1800" dirty="0" smtClean="0"/>
              <a:t>rainbow </a:t>
            </a:r>
            <a:r>
              <a:rPr lang="en-US" sz="1800" dirty="0"/>
              <a:t>t</a:t>
            </a:r>
            <a:r>
              <a:rPr lang="en-US" sz="1800" dirty="0" smtClean="0"/>
              <a:t>rout</a:t>
            </a:r>
            <a:endParaRPr lang="en-US" sz="1800" dirty="0" smtClean="0">
              <a:latin typeface="+mj-lt"/>
            </a:endParaRPr>
          </a:p>
          <a:p>
            <a:r>
              <a:rPr lang="en-US" sz="1800" b="1" dirty="0" smtClean="0">
                <a:latin typeface="+mj-lt"/>
              </a:rPr>
              <a:t>Pet Trade</a:t>
            </a:r>
          </a:p>
          <a:p>
            <a:pPr lvl="1"/>
            <a:r>
              <a:rPr lang="en-US" sz="1800" dirty="0" err="1">
                <a:latin typeface="+mj-lt"/>
              </a:rPr>
              <a:t>h</a:t>
            </a:r>
            <a:r>
              <a:rPr lang="en-US" sz="1800" dirty="0" err="1" smtClean="0">
                <a:latin typeface="+mj-lt"/>
              </a:rPr>
              <a:t>ydrilla</a:t>
            </a:r>
            <a:r>
              <a:rPr lang="en-US" sz="1800" dirty="0" smtClean="0">
                <a:latin typeface="+mj-lt"/>
              </a:rPr>
              <a:t>, pythons</a:t>
            </a:r>
            <a:endParaRPr lang="en-US" sz="1800" dirty="0">
              <a:latin typeface="+mj-lt"/>
            </a:endParaRPr>
          </a:p>
          <a:p>
            <a:r>
              <a:rPr lang="en-US" sz="1800" b="1" dirty="0" err="1" smtClean="0">
                <a:latin typeface="+mj-lt"/>
              </a:rPr>
              <a:t>Biocontrol</a:t>
            </a:r>
            <a:endParaRPr lang="en-US" sz="1800" b="1" dirty="0" smtClean="0">
              <a:latin typeface="+mj-lt"/>
            </a:endParaRPr>
          </a:p>
          <a:p>
            <a:pPr lvl="1"/>
            <a:r>
              <a:rPr lang="en-US" sz="1800" dirty="0" smtClean="0">
                <a:latin typeface="+mj-lt"/>
              </a:rPr>
              <a:t>Grass carp</a:t>
            </a:r>
          </a:p>
          <a:p>
            <a:r>
              <a:rPr lang="en-US" sz="1800" b="1" dirty="0" smtClean="0">
                <a:latin typeface="+mj-lt"/>
              </a:rPr>
              <a:t>Erosion Control</a:t>
            </a:r>
          </a:p>
          <a:p>
            <a:pPr lvl="1"/>
            <a:r>
              <a:rPr lang="en-US" sz="1800" dirty="0">
                <a:latin typeface="+mj-lt"/>
              </a:rPr>
              <a:t>k</a:t>
            </a:r>
            <a:r>
              <a:rPr lang="en-US" sz="1800" dirty="0" smtClean="0">
                <a:latin typeface="+mj-lt"/>
              </a:rPr>
              <a:t>udzu</a:t>
            </a:r>
          </a:p>
          <a:p>
            <a:r>
              <a:rPr lang="en-US" sz="1800" b="1" dirty="0" smtClean="0">
                <a:latin typeface="+mj-lt"/>
              </a:rPr>
              <a:t>Gardening &amp; Landscaping</a:t>
            </a:r>
          </a:p>
          <a:p>
            <a:pPr lvl="1"/>
            <a:r>
              <a:rPr lang="en-US" sz="1800" dirty="0"/>
              <a:t>p</a:t>
            </a:r>
            <a:r>
              <a:rPr lang="en-US" sz="1800" dirty="0" smtClean="0"/>
              <a:t>urple loosestrife, butterfly bush</a:t>
            </a:r>
            <a:endParaRPr lang="en-US" sz="2400" dirty="0"/>
          </a:p>
          <a:p>
            <a:endParaRPr lang="en-US" sz="2200" dirty="0" smtClean="0"/>
          </a:p>
          <a:p>
            <a:pPr lvl="1"/>
            <a:endParaRPr lang="en-US" dirty="0" smtClean="0"/>
          </a:p>
          <a:p>
            <a:pPr marL="457200" lvl="1" indent="0">
              <a:buNone/>
            </a:pPr>
            <a:endParaRPr lang="en-US" dirty="0"/>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33" r="4191"/>
          <a:stretch/>
        </p:blipFill>
        <p:spPr>
          <a:xfrm>
            <a:off x="5105400" y="1516054"/>
            <a:ext cx="3291840" cy="3866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09208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750"/>
                                        <p:tgtEl>
                                          <p:spTgt spid="3">
                                            <p:txEl>
                                              <p:pRg st="4" end="4"/>
                                            </p:txEl>
                                          </p:spTgt>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750"/>
                                        <p:tgtEl>
                                          <p:spTgt spid="3">
                                            <p:txEl>
                                              <p:pRg st="5" end="5"/>
                                            </p:txEl>
                                          </p:spTgt>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750"/>
                                        <p:tgtEl>
                                          <p:spTgt spid="3">
                                            <p:txEl>
                                              <p:pRg st="6" end="6"/>
                                            </p:txEl>
                                          </p:spTgt>
                                        </p:tgtEl>
                                      </p:cBhvr>
                                    </p:animEffect>
                                  </p:childTnLst>
                                </p:cTn>
                              </p:par>
                            </p:childTnLst>
                          </p:cTn>
                        </p:par>
                        <p:par>
                          <p:cTn id="32" fill="hold">
                            <p:stCondLst>
                              <p:cond delay="525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750"/>
                                        <p:tgtEl>
                                          <p:spTgt spid="3">
                                            <p:txEl>
                                              <p:pRg st="7" end="7"/>
                                            </p:txEl>
                                          </p:spTgt>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750"/>
                                        <p:tgtEl>
                                          <p:spTgt spid="3">
                                            <p:txEl>
                                              <p:pRg st="8" end="8"/>
                                            </p:txEl>
                                          </p:spTgt>
                                        </p:tgtEl>
                                      </p:cBhvr>
                                    </p:animEffect>
                                  </p:childTnLst>
                                </p:cTn>
                              </p:par>
                            </p:childTnLst>
                          </p:cTn>
                        </p:par>
                        <p:par>
                          <p:cTn id="40" fill="hold">
                            <p:stCondLst>
                              <p:cond delay="6750"/>
                            </p:stCondLst>
                            <p:childTnLst>
                              <p:par>
                                <p:cTn id="41" presetID="10" presetClass="entr" presetSubtype="0"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750"/>
                                        <p:tgtEl>
                                          <p:spTgt spid="3">
                                            <p:txEl>
                                              <p:pRg st="9" end="9"/>
                                            </p:txEl>
                                          </p:spTgt>
                                        </p:tgtEl>
                                      </p:cBhvr>
                                    </p:animEffect>
                                  </p:childTnLst>
                                </p:cTn>
                              </p:par>
                            </p:childTnLst>
                          </p:cTn>
                        </p:par>
                        <p:par>
                          <p:cTn id="44" fill="hold">
                            <p:stCondLst>
                              <p:cond delay="7500"/>
                            </p:stCondLst>
                            <p:childTnLst>
                              <p:par>
                                <p:cTn id="45" presetID="10" presetClass="entr" presetSubtype="0" fill="hold"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7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smtClean="0"/>
              <a:t>Since </a:t>
            </a:r>
            <a:r>
              <a:rPr lang="en-US" sz="2400" dirty="0"/>
              <a:t>the beginning of the 20th century, the growing season in many areas of the lower 48 states has expanded by about two </a:t>
            </a:r>
            <a:r>
              <a:rPr lang="en-US" sz="2400" dirty="0" smtClean="0"/>
              <a:t>weeks…</a:t>
            </a:r>
          </a:p>
          <a:p>
            <a:pPr marL="0" indent="0">
              <a:buNone/>
            </a:pPr>
            <a:endParaRPr lang="en-US" sz="2400" dirty="0" smtClean="0"/>
          </a:p>
          <a:p>
            <a:pPr marL="0" indent="0">
              <a:buNone/>
            </a:pPr>
            <a:endParaRPr lang="en-US" sz="2400" dirty="0"/>
          </a:p>
          <a:p>
            <a:pPr marL="0" indent="0">
              <a:buNone/>
            </a:pP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4" name="Title 1"/>
          <p:cNvSpPr>
            <a:spLocks noGrp="1"/>
          </p:cNvSpPr>
          <p:nvPr>
            <p:ph type="title"/>
          </p:nvPr>
        </p:nvSpPr>
        <p:spPr>
          <a:xfrm>
            <a:off x="444305" y="583068"/>
            <a:ext cx="8229600" cy="1143000"/>
          </a:xfrm>
        </p:spPr>
        <p:txBody>
          <a:bodyPr/>
          <a:lstStyle/>
          <a:p>
            <a:r>
              <a:rPr lang="en-US" sz="3200" b="1" dirty="0" smtClean="0"/>
              <a:t>How do species get in the “wrong” place? </a:t>
            </a:r>
            <a:br>
              <a:rPr lang="en-US" sz="3200" b="1" dirty="0" smtClean="0"/>
            </a:br>
            <a:r>
              <a:rPr lang="en-US" sz="3200" b="1" dirty="0" smtClean="0"/>
              <a:t>The Climate Change Connection</a:t>
            </a:r>
            <a:r>
              <a:rPr lang="en-US" dirty="0"/>
              <a:t/>
            </a:r>
            <a:br>
              <a:rPr lang="en-US" dirty="0"/>
            </a:b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9954" y="2590800"/>
            <a:ext cx="4973951" cy="3309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52400" y="3230106"/>
            <a:ext cx="3429000" cy="2585323"/>
          </a:xfrm>
          <a:prstGeom prst="rect">
            <a:avLst/>
          </a:prstGeom>
        </p:spPr>
        <p:txBody>
          <a:bodyPr wrap="square">
            <a:spAutoFit/>
          </a:bodyPr>
          <a:lstStyle/>
          <a:p>
            <a:r>
              <a:rPr lang="en-US" dirty="0"/>
              <a:t>Many nonnative species are changing their flowering schedule in concert with the longer growing season.  At Walden Pond, purple loosestrife blooms </a:t>
            </a:r>
            <a:r>
              <a:rPr lang="en-US" b="1" i="1" dirty="0"/>
              <a:t>24 days earlier </a:t>
            </a:r>
            <a:r>
              <a:rPr lang="en-US" dirty="0"/>
              <a:t>than it did a century </a:t>
            </a:r>
            <a:r>
              <a:rPr lang="en-US" dirty="0" smtClean="0"/>
              <a:t>ago when Thoreau was documenting the changing seasons there.</a:t>
            </a:r>
            <a:endParaRPr lang="en-US" dirty="0"/>
          </a:p>
        </p:txBody>
      </p:sp>
    </p:spTree>
    <p:extLst>
      <p:ext uri="{BB962C8B-B14F-4D97-AF65-F5344CB8AC3E}">
        <p14:creationId xmlns:p14="http://schemas.microsoft.com/office/powerpoint/2010/main" val="7389184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24200" y="685800"/>
            <a:ext cx="5867400" cy="2438400"/>
          </a:xfrm>
        </p:spPr>
        <p:txBody>
          <a:bodyPr/>
          <a:lstStyle/>
          <a:p>
            <a:pPr marL="342900" indent="-342900">
              <a:buFont typeface="Wingdings" panose="05000000000000000000" pitchFamily="2" charset="2"/>
              <a:buChar char="ü"/>
            </a:pPr>
            <a:r>
              <a:rPr lang="en-US" sz="1800" dirty="0">
                <a:solidFill>
                  <a:schemeClr val="tx1"/>
                </a:solidFill>
                <a:latin typeface="+mj-lt"/>
              </a:rPr>
              <a:t>I</a:t>
            </a:r>
            <a:r>
              <a:rPr lang="en-US" sz="1800" dirty="0" smtClean="0">
                <a:solidFill>
                  <a:schemeClr val="tx1"/>
                </a:solidFill>
                <a:latin typeface="+mj-lt"/>
              </a:rPr>
              <a:t>ncreasing </a:t>
            </a:r>
            <a:r>
              <a:rPr lang="en-US" sz="1800" dirty="0">
                <a:solidFill>
                  <a:schemeClr val="tx1"/>
                </a:solidFill>
                <a:latin typeface="+mj-lt"/>
              </a:rPr>
              <a:t>frequency of extreme weather events </a:t>
            </a:r>
            <a:endParaRPr lang="en-US" sz="1800" dirty="0" smtClean="0">
              <a:solidFill>
                <a:schemeClr val="tx1"/>
              </a:solidFill>
              <a:latin typeface="+mj-lt"/>
            </a:endParaRPr>
          </a:p>
          <a:p>
            <a:pPr marL="342900" indent="-342900">
              <a:buFont typeface="Wingdings" panose="05000000000000000000" pitchFamily="2" charset="2"/>
              <a:buChar char="ü"/>
            </a:pPr>
            <a:r>
              <a:rPr lang="en-US" sz="1800" dirty="0">
                <a:solidFill>
                  <a:schemeClr val="tx1"/>
                </a:solidFill>
                <a:latin typeface="+mj-lt"/>
              </a:rPr>
              <a:t>A</a:t>
            </a:r>
            <a:r>
              <a:rPr lang="en-US" sz="1800" dirty="0" smtClean="0">
                <a:solidFill>
                  <a:schemeClr val="tx1"/>
                </a:solidFill>
                <a:latin typeface="+mj-lt"/>
              </a:rPr>
              <a:t>bility </a:t>
            </a:r>
            <a:r>
              <a:rPr lang="en-US" sz="1800" dirty="0">
                <a:solidFill>
                  <a:schemeClr val="tx1"/>
                </a:solidFill>
                <a:latin typeface="+mj-lt"/>
              </a:rPr>
              <a:t>to alter critical components of natural systems such </a:t>
            </a:r>
            <a:r>
              <a:rPr lang="en-US" sz="1800" dirty="0" smtClean="0">
                <a:solidFill>
                  <a:schemeClr val="tx1"/>
                </a:solidFill>
                <a:latin typeface="+mj-lt"/>
              </a:rPr>
              <a:t>as</a:t>
            </a:r>
          </a:p>
          <a:p>
            <a:pPr marL="800100" lvl="1" indent="-342900">
              <a:buFont typeface="Wingdings" panose="05000000000000000000" pitchFamily="2" charset="2"/>
              <a:buChar char="v"/>
            </a:pPr>
            <a:r>
              <a:rPr lang="en-US" dirty="0">
                <a:solidFill>
                  <a:schemeClr val="tx1"/>
                </a:solidFill>
                <a:latin typeface="+mj-lt"/>
              </a:rPr>
              <a:t>t</a:t>
            </a:r>
            <a:r>
              <a:rPr lang="en-US" dirty="0" smtClean="0">
                <a:solidFill>
                  <a:schemeClr val="tx1"/>
                </a:solidFill>
                <a:latin typeface="+mj-lt"/>
              </a:rPr>
              <a:t>emperature</a:t>
            </a:r>
            <a:endParaRPr lang="en-US" dirty="0">
              <a:solidFill>
                <a:schemeClr val="tx1"/>
              </a:solidFill>
              <a:latin typeface="+mj-lt"/>
            </a:endParaRPr>
          </a:p>
          <a:p>
            <a:pPr marL="800100" lvl="1" indent="-342900">
              <a:buFont typeface="Wingdings" panose="05000000000000000000" pitchFamily="2" charset="2"/>
              <a:buChar char="v"/>
            </a:pPr>
            <a:r>
              <a:rPr lang="en-US" dirty="0">
                <a:solidFill>
                  <a:schemeClr val="tx1"/>
                </a:solidFill>
                <a:latin typeface="+mj-lt"/>
              </a:rPr>
              <a:t>p</a:t>
            </a:r>
            <a:r>
              <a:rPr lang="en-US" dirty="0" smtClean="0">
                <a:solidFill>
                  <a:schemeClr val="tx1"/>
                </a:solidFill>
                <a:latin typeface="+mj-lt"/>
              </a:rPr>
              <a:t>recipitation</a:t>
            </a:r>
          </a:p>
          <a:p>
            <a:pPr marL="800100" lvl="1" indent="-342900">
              <a:buFont typeface="Wingdings" panose="05000000000000000000" pitchFamily="2" charset="2"/>
              <a:buChar char="v"/>
            </a:pPr>
            <a:r>
              <a:rPr lang="en-US" dirty="0" smtClean="0">
                <a:solidFill>
                  <a:schemeClr val="tx1"/>
                </a:solidFill>
                <a:latin typeface="+mj-lt"/>
              </a:rPr>
              <a:t>atmospheric composition</a:t>
            </a:r>
          </a:p>
          <a:p>
            <a:pPr marL="800100" lvl="1" indent="-342900">
              <a:buFont typeface="Wingdings" panose="05000000000000000000" pitchFamily="2" charset="2"/>
              <a:buChar char="v"/>
            </a:pPr>
            <a:r>
              <a:rPr lang="en-US" dirty="0" smtClean="0">
                <a:solidFill>
                  <a:schemeClr val="tx1"/>
                </a:solidFill>
                <a:latin typeface="+mj-lt"/>
              </a:rPr>
              <a:t>land cover</a:t>
            </a:r>
          </a:p>
          <a:p>
            <a:endParaRPr lang="en-US" dirty="0"/>
          </a:p>
        </p:txBody>
      </p:sp>
      <p:sp>
        <p:nvSpPr>
          <p:cNvPr id="5" name="Rectangle 4"/>
          <p:cNvSpPr/>
          <p:nvPr/>
        </p:nvSpPr>
        <p:spPr>
          <a:xfrm>
            <a:off x="304800" y="399127"/>
            <a:ext cx="2971800" cy="2554545"/>
          </a:xfrm>
          <a:prstGeom prst="rect">
            <a:avLst/>
          </a:prstGeom>
        </p:spPr>
        <p:txBody>
          <a:bodyPr wrap="square">
            <a:spAutoFit/>
          </a:bodyPr>
          <a:lstStyle/>
          <a:p>
            <a:pPr lvl="0" algn="l" eaLnBrk="0" hangingPunct="0">
              <a:spcBef>
                <a:spcPct val="20000"/>
              </a:spcBef>
            </a:pPr>
            <a:r>
              <a:rPr lang="en-US" sz="3200" b="1" dirty="0" smtClean="0">
                <a:solidFill>
                  <a:prstClr val="black"/>
                </a:solidFill>
                <a:latin typeface="+mj-lt"/>
              </a:rPr>
              <a:t>How Climate change facilitates the spread of invasive species </a:t>
            </a:r>
            <a:endParaRPr lang="en-US" sz="3200" dirty="0">
              <a:latin typeface="+mj-lt"/>
            </a:endParaRPr>
          </a:p>
        </p:txBody>
      </p:sp>
      <p:graphicFrame>
        <p:nvGraphicFramePr>
          <p:cNvPr id="7" name="Diagram 6"/>
          <p:cNvGraphicFramePr/>
          <p:nvPr>
            <p:extLst>
              <p:ext uri="{D42A27DB-BD31-4B8C-83A1-F6EECF244321}">
                <p14:modId xmlns:p14="http://schemas.microsoft.com/office/powerpoint/2010/main" val="1174990894"/>
              </p:ext>
            </p:extLst>
          </p:nvPr>
        </p:nvGraphicFramePr>
        <p:xfrm>
          <a:off x="-76200" y="3009900"/>
          <a:ext cx="56388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222364438"/>
              </p:ext>
            </p:extLst>
          </p:nvPr>
        </p:nvGraphicFramePr>
        <p:xfrm>
          <a:off x="4038600" y="1638300"/>
          <a:ext cx="5257800" cy="39817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Freeform 3"/>
          <p:cNvSpPr/>
          <p:nvPr/>
        </p:nvSpPr>
        <p:spPr>
          <a:xfrm>
            <a:off x="4319334" y="5200803"/>
            <a:ext cx="4062666" cy="1683137"/>
          </a:xfrm>
          <a:custGeom>
            <a:avLst/>
            <a:gdLst>
              <a:gd name="connsiteX0" fmla="*/ 0 w 3730430"/>
              <a:gd name="connsiteY0" fmla="*/ 0 h 1683136"/>
              <a:gd name="connsiteX1" fmla="*/ 2888862 w 3730430"/>
              <a:gd name="connsiteY1" fmla="*/ 0 h 1683136"/>
              <a:gd name="connsiteX2" fmla="*/ 3730430 w 3730430"/>
              <a:gd name="connsiteY2" fmla="*/ 841568 h 1683136"/>
              <a:gd name="connsiteX3" fmla="*/ 2888862 w 3730430"/>
              <a:gd name="connsiteY3" fmla="*/ 1683136 h 1683136"/>
              <a:gd name="connsiteX4" fmla="*/ 0 w 3730430"/>
              <a:gd name="connsiteY4" fmla="*/ 1683136 h 1683136"/>
              <a:gd name="connsiteX5" fmla="*/ 0 w 3730430"/>
              <a:gd name="connsiteY5" fmla="*/ 0 h 168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0430" h="1683136">
                <a:moveTo>
                  <a:pt x="3730430" y="1683135"/>
                </a:moveTo>
                <a:lnTo>
                  <a:pt x="841568" y="1683135"/>
                </a:lnTo>
                <a:lnTo>
                  <a:pt x="0" y="841568"/>
                </a:lnTo>
                <a:lnTo>
                  <a:pt x="841568" y="1"/>
                </a:lnTo>
                <a:lnTo>
                  <a:pt x="3730430" y="1"/>
                </a:lnTo>
                <a:lnTo>
                  <a:pt x="3730430" y="168313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63001" tIns="45721" rIns="85345" bIns="457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Higher average temperatures lengthen</a:t>
            </a:r>
          </a:p>
          <a:p>
            <a:pPr lvl="0" algn="ctr" defTabSz="533400">
              <a:lnSpc>
                <a:spcPct val="90000"/>
              </a:lnSpc>
              <a:spcBef>
                <a:spcPct val="0"/>
              </a:spcBef>
              <a:spcAft>
                <a:spcPct val="35000"/>
              </a:spcAft>
            </a:pPr>
            <a:r>
              <a:rPr lang="en-US" sz="1200" kern="1200" dirty="0" smtClean="0">
                <a:solidFill>
                  <a:schemeClr val="tx1"/>
                </a:solidFill>
              </a:rPr>
              <a:t> growing seasons, enhance the winter </a:t>
            </a:r>
          </a:p>
          <a:p>
            <a:pPr lvl="0" algn="ctr" defTabSz="533400">
              <a:lnSpc>
                <a:spcPct val="90000"/>
              </a:lnSpc>
              <a:spcBef>
                <a:spcPct val="0"/>
              </a:spcBef>
              <a:spcAft>
                <a:spcPct val="35000"/>
              </a:spcAft>
            </a:pPr>
            <a:r>
              <a:rPr lang="en-US" sz="1200" kern="1200" dirty="0" smtClean="0">
                <a:solidFill>
                  <a:schemeClr val="tx1"/>
                </a:solidFill>
              </a:rPr>
              <a:t>survival rates of species that would </a:t>
            </a:r>
          </a:p>
          <a:p>
            <a:pPr lvl="0" algn="ctr" defTabSz="533400">
              <a:lnSpc>
                <a:spcPct val="90000"/>
              </a:lnSpc>
              <a:spcBef>
                <a:spcPct val="0"/>
              </a:spcBef>
              <a:spcAft>
                <a:spcPct val="35000"/>
              </a:spcAft>
            </a:pPr>
            <a:r>
              <a:rPr lang="en-US" sz="1200" dirty="0">
                <a:solidFill>
                  <a:schemeClr val="tx1"/>
                </a:solidFill>
              </a:rPr>
              <a:t> </a:t>
            </a:r>
            <a:r>
              <a:rPr lang="en-US" sz="1200" dirty="0" smtClean="0">
                <a:solidFill>
                  <a:schemeClr val="tx1"/>
                </a:solidFill>
              </a:rPr>
              <a:t>   </a:t>
            </a:r>
            <a:r>
              <a:rPr lang="en-US" sz="1200" kern="1200" dirty="0" smtClean="0">
                <a:solidFill>
                  <a:schemeClr val="tx1"/>
                </a:solidFill>
              </a:rPr>
              <a:t>otherwise suffer die-backs due  to freezes, </a:t>
            </a:r>
          </a:p>
          <a:p>
            <a:pPr lvl="0" algn="ctr" defTabSz="533400">
              <a:lnSpc>
                <a:spcPct val="90000"/>
              </a:lnSpc>
              <a:spcBef>
                <a:spcPct val="0"/>
              </a:spcBef>
              <a:spcAft>
                <a:spcPct val="35000"/>
              </a:spcAft>
            </a:pPr>
            <a:r>
              <a:rPr lang="en-US" sz="1200" kern="1200" dirty="0" smtClean="0">
                <a:solidFill>
                  <a:schemeClr val="tx1"/>
                </a:solidFill>
              </a:rPr>
              <a:t>&amp; expand aquatic habitats for invasive </a:t>
            </a:r>
          </a:p>
          <a:p>
            <a:pPr lvl="0" algn="ctr" defTabSz="533400">
              <a:lnSpc>
                <a:spcPct val="90000"/>
              </a:lnSpc>
              <a:spcBef>
                <a:spcPct val="0"/>
              </a:spcBef>
              <a:spcAft>
                <a:spcPct val="35000"/>
              </a:spcAft>
            </a:pPr>
            <a:r>
              <a:rPr lang="en-US" sz="1200" kern="1200" dirty="0" smtClean="0">
                <a:solidFill>
                  <a:schemeClr val="tx1"/>
                </a:solidFill>
              </a:rPr>
              <a:t>warm–water species while stressing </a:t>
            </a:r>
          </a:p>
          <a:p>
            <a:pPr lvl="0" algn="ctr" defTabSz="533400">
              <a:lnSpc>
                <a:spcPct val="90000"/>
              </a:lnSpc>
              <a:spcBef>
                <a:spcPct val="0"/>
              </a:spcBef>
              <a:spcAft>
                <a:spcPct val="35000"/>
              </a:spcAft>
            </a:pPr>
            <a:r>
              <a:rPr lang="en-US" sz="1200" kern="1200" dirty="0" smtClean="0">
                <a:solidFill>
                  <a:schemeClr val="tx1"/>
                </a:solidFill>
              </a:rPr>
              <a:t>populations of  native cool-water species.</a:t>
            </a:r>
            <a:endParaRPr lang="en-US" sz="1200" kern="1200" dirty="0"/>
          </a:p>
        </p:txBody>
      </p:sp>
      <p:sp>
        <p:nvSpPr>
          <p:cNvPr id="6" name="Oval 5"/>
          <p:cNvSpPr/>
          <p:nvPr/>
        </p:nvSpPr>
        <p:spPr>
          <a:xfrm>
            <a:off x="3020197" y="4918423"/>
            <a:ext cx="2598274" cy="2247896"/>
          </a:xfrm>
          <a:prstGeom prst="ellipse">
            <a:avLst/>
          </a:prstGeom>
          <a:blipFill>
            <a:blip r:embed="rId13">
              <a:extLst>
                <a:ext uri="{28A0092B-C50C-407E-A947-70E740481C1C}">
                  <a14:useLocalDpi xmlns:a14="http://schemas.microsoft.com/office/drawing/2010/main" val="0"/>
                </a:ext>
              </a:extLst>
            </a:blip>
            <a:srcRect/>
            <a:stretch>
              <a:fillRect l="-27000" r="-2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829738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12781</TotalTime>
  <Words>6675</Words>
  <Application>Microsoft Office PowerPoint</Application>
  <PresentationFormat>On-screen Show (4:3)</PresentationFormat>
  <Paragraphs>1018</Paragraphs>
  <Slides>47</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Aharoni</vt:lpstr>
      <vt:lpstr>Algerian</vt:lpstr>
      <vt:lpstr>Arial</vt:lpstr>
      <vt:lpstr>Arial Black</vt:lpstr>
      <vt:lpstr>Calibri</vt:lpstr>
      <vt:lpstr>Wingdings</vt:lpstr>
      <vt:lpstr>Office Theme</vt:lpstr>
      <vt:lpstr>PowerPoint Presentation</vt:lpstr>
      <vt:lpstr>PowerPoint Presentation</vt:lpstr>
      <vt:lpstr>What are we protecting?</vt:lpstr>
      <vt:lpstr>PowerPoint Presentation</vt:lpstr>
      <vt:lpstr>PowerPoint Presentation</vt:lpstr>
      <vt:lpstr>How do species get in the “wrong” place? </vt:lpstr>
      <vt:lpstr>How do species get in the “wrong” place? </vt:lpstr>
      <vt:lpstr>How do species get in the “wrong” place?  The Climate Change Connection </vt:lpstr>
      <vt:lpstr>PowerPoint Presentation</vt:lpstr>
      <vt:lpstr>New Jersey Invasive Species Strike Team: Our Role in Invasive Species Control</vt:lpstr>
      <vt:lpstr>PowerPoint Presentation</vt:lpstr>
      <vt:lpstr>PowerPoint Presentation</vt:lpstr>
      <vt:lpstr>2015 Target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Species on the Move</vt:lpstr>
      <vt:lpstr>Species on the Move</vt:lpstr>
      <vt:lpstr>Northern Snakehead (Channa argus)</vt:lpstr>
      <vt:lpstr>Beefsteakplant (Perilla frutescens)</vt:lpstr>
      <vt:lpstr>PowerPoint Presentation</vt:lpstr>
      <vt:lpstr>PowerPoint Presentation</vt:lpstr>
      <vt:lpstr>Chinese silver grass (Miscanthus sinensis)</vt:lpstr>
      <vt:lpstr>PowerPoint Presentation</vt:lpstr>
      <vt:lpstr>PowerPoint Presentation</vt:lpstr>
      <vt:lpstr>Water Chestnut (Trapa natans)</vt:lpstr>
      <vt:lpstr>PowerPoint Presentation</vt:lpstr>
      <vt:lpstr>PowerPoint Presentation</vt:lpstr>
      <vt:lpstr>PowerPoint Presentation</vt:lpstr>
      <vt:lpstr>Yellow iris (Iris pseudoacorus)</vt:lpstr>
      <vt:lpstr>PowerPoint Presentation</vt:lpstr>
      <vt:lpstr>PowerPoint Presentation</vt:lpstr>
      <vt:lpstr>Water hyacinth (Eichhornia  crassipes)</vt:lpstr>
      <vt:lpstr>PowerPoint Presentation</vt:lpstr>
      <vt:lpstr>PowerPoint Presentation</vt:lpstr>
      <vt:lpstr>PowerPoint Presentation</vt:lpstr>
      <vt:lpstr>PowerPoint Presentation</vt:lpstr>
      <vt:lpstr>PowerPoint Presentation</vt:lpstr>
      <vt:lpstr>FEEDBACK</vt:lpstr>
      <vt:lpstr>IPC Connect New Jersey web app</vt:lpstr>
      <vt:lpstr>PowerPoint Presentation</vt:lpstr>
      <vt:lpstr>PowerPoint Presentation</vt:lpstr>
    </vt:vector>
  </TitlesOfParts>
  <Company>Human Being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 Jersey Invasive Species Strike Team</dc:title>
  <dc:creator>Melissa Almendinger</dc:creator>
  <cp:lastModifiedBy>Susan Brookman</cp:lastModifiedBy>
  <cp:revision>552</cp:revision>
  <cp:lastPrinted>2013-06-26T18:54:02Z</cp:lastPrinted>
  <dcterms:modified xsi:type="dcterms:W3CDTF">2015-06-24T19:55:15Z</dcterms:modified>
</cp:coreProperties>
</file>