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621" r:id="rId2"/>
    <p:sldId id="560" r:id="rId3"/>
    <p:sldId id="561" r:id="rId4"/>
    <p:sldId id="543" r:id="rId5"/>
    <p:sldId id="557" r:id="rId6"/>
    <p:sldId id="555" r:id="rId7"/>
    <p:sldId id="562" r:id="rId8"/>
    <p:sldId id="563" r:id="rId9"/>
    <p:sldId id="540" r:id="rId10"/>
    <p:sldId id="542" r:id="rId11"/>
    <p:sldId id="643" r:id="rId12"/>
    <p:sldId id="623" r:id="rId13"/>
    <p:sldId id="626" r:id="rId14"/>
    <p:sldId id="631" r:id="rId15"/>
    <p:sldId id="609" r:id="rId16"/>
    <p:sldId id="608" r:id="rId17"/>
    <p:sldId id="627" r:id="rId18"/>
    <p:sldId id="628" r:id="rId19"/>
    <p:sldId id="650" r:id="rId20"/>
    <p:sldId id="651" r:id="rId21"/>
    <p:sldId id="629" r:id="rId22"/>
    <p:sldId id="622" r:id="rId23"/>
    <p:sldId id="652" r:id="rId24"/>
    <p:sldId id="558" r:id="rId25"/>
    <p:sldId id="632" r:id="rId26"/>
    <p:sldId id="633" r:id="rId27"/>
    <p:sldId id="634" r:id="rId28"/>
    <p:sldId id="635" r:id="rId29"/>
    <p:sldId id="653" r:id="rId30"/>
    <p:sldId id="637" r:id="rId31"/>
    <p:sldId id="638" r:id="rId32"/>
    <p:sldId id="639" r:id="rId33"/>
    <p:sldId id="640" r:id="rId34"/>
    <p:sldId id="641" r:id="rId35"/>
    <p:sldId id="642" r:id="rId36"/>
    <p:sldId id="630" r:id="rId37"/>
    <p:sldId id="596" r:id="rId38"/>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99CC00"/>
    <a:srgbClr val="333399"/>
    <a:srgbClr val="FEF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4327" autoAdjust="0"/>
  </p:normalViewPr>
  <p:slideViewPr>
    <p:cSldViewPr>
      <p:cViewPr varScale="1">
        <p:scale>
          <a:sx n="55" d="100"/>
          <a:sy n="55" d="100"/>
        </p:scale>
        <p:origin x="996" y="72"/>
      </p:cViewPr>
      <p:guideLst>
        <p:guide orient="horz" pos="2160"/>
        <p:guide pos="2880"/>
      </p:guideLst>
    </p:cSldViewPr>
  </p:slideViewPr>
  <p:outlineViewPr>
    <p:cViewPr>
      <p:scale>
        <a:sx n="33" d="100"/>
        <a:sy n="33" d="100"/>
      </p:scale>
      <p:origin x="24" y="0"/>
    </p:cViewPr>
    <p:sldLst>
      <p:sld r:id="rId1" collapse="1"/>
      <p:sld r:id="rId2" collapse="1"/>
    </p:sldLst>
  </p:outlineViewPr>
  <p:notesTextViewPr>
    <p:cViewPr>
      <p:scale>
        <a:sx n="100" d="100"/>
        <a:sy n="100" d="100"/>
      </p:scale>
      <p:origin x="0" y="0"/>
    </p:cViewPr>
  </p:notesTextViewPr>
  <p:sorterViewPr>
    <p:cViewPr>
      <p:scale>
        <a:sx n="63" d="100"/>
        <a:sy n="63" d="100"/>
      </p:scale>
      <p:origin x="0" y="-28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_rels/viewProps.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 Target="slides/slide26.xml"/></Relationships>
</file>

<file path=ppt/diagrams/_rels/data1.xml.rels><?xml version="1.0" encoding="UTF-8" standalone="yes"?>
<Relationships xmlns="http://schemas.openxmlformats.org/package/2006/relationships"><Relationship Id="rId1" Type="http://schemas.openxmlformats.org/officeDocument/2006/relationships/image" Target="../media/image20.jpg"/></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ata3.xml.rels><?xml version="1.0" encoding="UTF-8" standalone="yes"?>
<Relationships xmlns="http://schemas.openxmlformats.org/package/2006/relationships"><Relationship Id="rId1" Type="http://schemas.openxmlformats.org/officeDocument/2006/relationships/image" Target="../media/image22.jpg"/></Relationships>
</file>

<file path=ppt/diagrams/_rels/data5.xml.rels><?xml version="1.0" encoding="UTF-8" standalone="yes"?>
<Relationships xmlns="http://schemas.openxmlformats.org/package/2006/relationships"><Relationship Id="rId1" Type="http://schemas.openxmlformats.org/officeDocument/2006/relationships/image" Target="../media/image4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2.jpg"/></Relationships>
</file>

<file path=ppt/diagrams/_rels/drawing5.xml.rels><?xml version="1.0" encoding="UTF-8" standalone="yes"?>
<Relationships xmlns="http://schemas.openxmlformats.org/package/2006/relationships"><Relationship Id="rId1" Type="http://schemas.openxmlformats.org/officeDocument/2006/relationships/image" Target="../media/image4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C018CA-1F3D-4EE8-8F9E-F744AC51B982}" type="doc">
      <dgm:prSet loTypeId="urn:microsoft.com/office/officeart/2005/8/layout/vList3" loCatId="list" qsTypeId="urn:microsoft.com/office/officeart/2005/8/quickstyle/simple1" qsCatId="simple" csTypeId="urn:microsoft.com/office/officeart/2005/8/colors/accent1_2" csCatId="accent1" phldr="1"/>
      <dgm:spPr/>
    </dgm:pt>
    <dgm:pt modelId="{2A615FA2-042F-4E09-8315-E2E44874BD08}">
      <dgm:prSet phldrT="[Text]" custT="1"/>
      <dgm:spPr/>
      <dgm:t>
        <a:bodyPr/>
        <a:lstStyle/>
        <a:p>
          <a:r>
            <a:rPr lang="en-US" sz="1400" dirty="0" smtClean="0">
              <a:solidFill>
                <a:schemeClr val="tx1"/>
              </a:solidFill>
            </a:rPr>
            <a:t>When rivers overflow their banks, invasive plants and animals can be transported to new sites.  </a:t>
          </a:r>
          <a:endParaRPr lang="en-US" sz="1400" dirty="0"/>
        </a:p>
      </dgm:t>
    </dgm:pt>
    <dgm:pt modelId="{884EA60B-415E-429A-BCB2-390186685DB4}" type="parTrans" cxnId="{63072662-27BF-4878-B8AD-6EA5BBE7C038}">
      <dgm:prSet/>
      <dgm:spPr/>
      <dgm:t>
        <a:bodyPr/>
        <a:lstStyle/>
        <a:p>
          <a:endParaRPr lang="en-US"/>
        </a:p>
      </dgm:t>
    </dgm:pt>
    <dgm:pt modelId="{31B8C71C-F487-43FF-AEE3-3490B7090E0B}" type="sibTrans" cxnId="{63072662-27BF-4878-B8AD-6EA5BBE7C038}">
      <dgm:prSet/>
      <dgm:spPr/>
      <dgm:t>
        <a:bodyPr/>
        <a:lstStyle/>
        <a:p>
          <a:endParaRPr lang="en-US"/>
        </a:p>
      </dgm:t>
    </dgm:pt>
    <dgm:pt modelId="{C912BC75-203C-4633-A390-85EA54FE5B4D}" type="pres">
      <dgm:prSet presAssocID="{3FC018CA-1F3D-4EE8-8F9E-F744AC51B982}" presName="linearFlow" presStyleCnt="0">
        <dgm:presLayoutVars>
          <dgm:dir/>
          <dgm:resizeHandles val="exact"/>
        </dgm:presLayoutVars>
      </dgm:prSet>
      <dgm:spPr/>
    </dgm:pt>
    <dgm:pt modelId="{E6D02DD5-612D-40F0-B12D-62E5F53EFEBE}" type="pres">
      <dgm:prSet presAssocID="{2A615FA2-042F-4E09-8315-E2E44874BD08}" presName="composite" presStyleCnt="0"/>
      <dgm:spPr/>
    </dgm:pt>
    <dgm:pt modelId="{51BD9C6B-4C82-434E-A0D5-4756E8BF8857}" type="pres">
      <dgm:prSet presAssocID="{2A615FA2-042F-4E09-8315-E2E44874BD08}"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39247E6A-D2BE-458D-B48E-59E82482E858}" type="pres">
      <dgm:prSet presAssocID="{2A615FA2-042F-4E09-8315-E2E44874BD08}" presName="txShp" presStyleLbl="node1" presStyleIdx="0" presStyleCnt="1">
        <dgm:presLayoutVars>
          <dgm:bulletEnabled val="1"/>
        </dgm:presLayoutVars>
      </dgm:prSet>
      <dgm:spPr/>
      <dgm:t>
        <a:bodyPr/>
        <a:lstStyle/>
        <a:p>
          <a:endParaRPr lang="en-US"/>
        </a:p>
      </dgm:t>
    </dgm:pt>
  </dgm:ptLst>
  <dgm:cxnLst>
    <dgm:cxn modelId="{A69D2C6C-6CA2-4B97-920E-7E0892D266DB}" type="presOf" srcId="{2A615FA2-042F-4E09-8315-E2E44874BD08}" destId="{39247E6A-D2BE-458D-B48E-59E82482E858}" srcOrd="0" destOrd="0" presId="urn:microsoft.com/office/officeart/2005/8/layout/vList3"/>
    <dgm:cxn modelId="{F40C4075-DD0D-4ECF-B205-45E3C9B09818}" type="presOf" srcId="{3FC018CA-1F3D-4EE8-8F9E-F744AC51B982}" destId="{C912BC75-203C-4633-A390-85EA54FE5B4D}" srcOrd="0" destOrd="0" presId="urn:microsoft.com/office/officeart/2005/8/layout/vList3"/>
    <dgm:cxn modelId="{63072662-27BF-4878-B8AD-6EA5BBE7C038}" srcId="{3FC018CA-1F3D-4EE8-8F9E-F744AC51B982}" destId="{2A615FA2-042F-4E09-8315-E2E44874BD08}" srcOrd="0" destOrd="0" parTransId="{884EA60B-415E-429A-BCB2-390186685DB4}" sibTransId="{31B8C71C-F487-43FF-AEE3-3490B7090E0B}"/>
    <dgm:cxn modelId="{EDD34BF4-F552-4DA1-BC0C-5C48EA4BFCDD}" type="presParOf" srcId="{C912BC75-203C-4633-A390-85EA54FE5B4D}" destId="{E6D02DD5-612D-40F0-B12D-62E5F53EFEBE}" srcOrd="0" destOrd="0" presId="urn:microsoft.com/office/officeart/2005/8/layout/vList3"/>
    <dgm:cxn modelId="{18E49DD6-003C-4C0F-AA1D-BB61E9A0BACA}" type="presParOf" srcId="{E6D02DD5-612D-40F0-B12D-62E5F53EFEBE}" destId="{51BD9C6B-4C82-434E-A0D5-4756E8BF8857}" srcOrd="0" destOrd="0" presId="urn:microsoft.com/office/officeart/2005/8/layout/vList3"/>
    <dgm:cxn modelId="{18E2BE86-ABA3-4BF2-BD51-9B1BE301725B}" type="presParOf" srcId="{E6D02DD5-612D-40F0-B12D-62E5F53EFEBE}" destId="{39247E6A-D2BE-458D-B48E-59E82482E85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73B9C8-099E-485C-A9B5-98FC8264B76B}" type="doc">
      <dgm:prSet loTypeId="urn:microsoft.com/office/officeart/2005/8/layout/vList3" loCatId="list" qsTypeId="urn:microsoft.com/office/officeart/2005/8/quickstyle/simple1" qsCatId="simple" csTypeId="urn:microsoft.com/office/officeart/2005/8/colors/accent1_2" csCatId="accent1" phldr="1"/>
      <dgm:spPr/>
    </dgm:pt>
    <dgm:pt modelId="{C0E90494-BBED-4325-BBB2-E637C5892D0F}">
      <dgm:prSet phldrT="[Text]" custT="1"/>
      <dgm:spPr/>
      <dgm:t>
        <a:bodyPr/>
        <a:lstStyle/>
        <a:p>
          <a:r>
            <a:rPr lang="en-US" sz="1400" dirty="0" smtClean="0">
              <a:solidFill>
                <a:schemeClr val="tx1"/>
              </a:solidFill>
            </a:rPr>
            <a:t>When heavy winds topple trees in forests, invasive plants often outcompete natives for the sunlight streaming in through newly-opened gaps in the canopy.  </a:t>
          </a:r>
          <a:endParaRPr lang="en-US" sz="1400" dirty="0"/>
        </a:p>
      </dgm:t>
    </dgm:pt>
    <dgm:pt modelId="{FB354F3B-7413-4F70-A106-7B9C379CF0A5}" type="parTrans" cxnId="{30A2FC6C-7A24-4E61-AEF9-AA959C26A895}">
      <dgm:prSet/>
      <dgm:spPr/>
      <dgm:t>
        <a:bodyPr/>
        <a:lstStyle/>
        <a:p>
          <a:endParaRPr lang="en-US"/>
        </a:p>
      </dgm:t>
    </dgm:pt>
    <dgm:pt modelId="{FCD7F408-9AC3-4C95-8532-EF37ED9FB0AB}" type="sibTrans" cxnId="{30A2FC6C-7A24-4E61-AEF9-AA959C26A895}">
      <dgm:prSet/>
      <dgm:spPr/>
      <dgm:t>
        <a:bodyPr/>
        <a:lstStyle/>
        <a:p>
          <a:endParaRPr lang="en-US"/>
        </a:p>
      </dgm:t>
    </dgm:pt>
    <dgm:pt modelId="{1E307F7B-BA2B-480C-9BC2-ECB40CE4CB1F}" type="pres">
      <dgm:prSet presAssocID="{BA73B9C8-099E-485C-A9B5-98FC8264B76B}" presName="linearFlow" presStyleCnt="0">
        <dgm:presLayoutVars>
          <dgm:dir/>
          <dgm:resizeHandles val="exact"/>
        </dgm:presLayoutVars>
      </dgm:prSet>
      <dgm:spPr/>
    </dgm:pt>
    <dgm:pt modelId="{96C0D7DF-BF06-41DD-901B-07194B3CFC31}" type="pres">
      <dgm:prSet presAssocID="{C0E90494-BBED-4325-BBB2-E637C5892D0F}" presName="composite" presStyleCnt="0"/>
      <dgm:spPr/>
    </dgm:pt>
    <dgm:pt modelId="{71DE4B5F-60F3-4E4B-909C-9BFE26D415FF}" type="pres">
      <dgm:prSet presAssocID="{C0E90494-BBED-4325-BBB2-E637C5892D0F}"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28037891-3DDA-46AB-9743-B2C298C70E8D}" type="pres">
      <dgm:prSet presAssocID="{C0E90494-BBED-4325-BBB2-E637C5892D0F}" presName="txShp" presStyleLbl="node1" presStyleIdx="0" presStyleCnt="1">
        <dgm:presLayoutVars>
          <dgm:bulletEnabled val="1"/>
        </dgm:presLayoutVars>
      </dgm:prSet>
      <dgm:spPr/>
      <dgm:t>
        <a:bodyPr/>
        <a:lstStyle/>
        <a:p>
          <a:endParaRPr lang="en-US"/>
        </a:p>
      </dgm:t>
    </dgm:pt>
  </dgm:ptLst>
  <dgm:cxnLst>
    <dgm:cxn modelId="{8CB8A83C-41C4-431C-9FE3-9F213C09858D}" type="presOf" srcId="{BA73B9C8-099E-485C-A9B5-98FC8264B76B}" destId="{1E307F7B-BA2B-480C-9BC2-ECB40CE4CB1F}" srcOrd="0" destOrd="0" presId="urn:microsoft.com/office/officeart/2005/8/layout/vList3"/>
    <dgm:cxn modelId="{84ED21CA-FBE2-43C0-B315-346CE789907F}" type="presOf" srcId="{C0E90494-BBED-4325-BBB2-E637C5892D0F}" destId="{28037891-3DDA-46AB-9743-B2C298C70E8D}" srcOrd="0" destOrd="0" presId="urn:microsoft.com/office/officeart/2005/8/layout/vList3"/>
    <dgm:cxn modelId="{30A2FC6C-7A24-4E61-AEF9-AA959C26A895}" srcId="{BA73B9C8-099E-485C-A9B5-98FC8264B76B}" destId="{C0E90494-BBED-4325-BBB2-E637C5892D0F}" srcOrd="0" destOrd="0" parTransId="{FB354F3B-7413-4F70-A106-7B9C379CF0A5}" sibTransId="{FCD7F408-9AC3-4C95-8532-EF37ED9FB0AB}"/>
    <dgm:cxn modelId="{67AB18A4-2533-47A4-B093-F1D19E181E93}" type="presParOf" srcId="{1E307F7B-BA2B-480C-9BC2-ECB40CE4CB1F}" destId="{96C0D7DF-BF06-41DD-901B-07194B3CFC31}" srcOrd="0" destOrd="0" presId="urn:microsoft.com/office/officeart/2005/8/layout/vList3"/>
    <dgm:cxn modelId="{E4AF3976-194E-4185-A2A7-B350BE50EC28}" type="presParOf" srcId="{96C0D7DF-BF06-41DD-901B-07194B3CFC31}" destId="{71DE4B5F-60F3-4E4B-909C-9BFE26D415FF}" srcOrd="0" destOrd="0" presId="urn:microsoft.com/office/officeart/2005/8/layout/vList3"/>
    <dgm:cxn modelId="{995A0B73-7096-484F-9644-81635CA04923}" type="presParOf" srcId="{96C0D7DF-BF06-41DD-901B-07194B3CFC31}" destId="{28037891-3DDA-46AB-9743-B2C298C70E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B9ADEE-4FD8-4B47-9EDC-FED7C83E8EAA}" type="doc">
      <dgm:prSet loTypeId="urn:microsoft.com/office/officeart/2005/8/layout/vList3" loCatId="list" qsTypeId="urn:microsoft.com/office/officeart/2005/8/quickstyle/simple1" qsCatId="simple" csTypeId="urn:microsoft.com/office/officeart/2005/8/colors/accent1_2" csCatId="accent1" phldr="1"/>
      <dgm:spPr/>
    </dgm:pt>
    <dgm:pt modelId="{D8F1B88F-FFE7-4D99-B508-A9C04C68EEC1}">
      <dgm:prSet phldrT="[Text]" custT="1"/>
      <dgm:spPr/>
      <dgm:t>
        <a:bodyPr/>
        <a:lstStyle/>
        <a:p>
          <a:r>
            <a:rPr lang="en-US" sz="1400" dirty="0" smtClean="0">
              <a:solidFill>
                <a:schemeClr val="tx1"/>
              </a:solidFill>
            </a:rPr>
            <a:t>Higher average temps lengthen growing seasons, enhance winter survival rates of species that would otherwise suffer die-backs due to freezes, &amp; expand aquatic habitats for invasive warm–water species &amp; stress populations of        native cool-water species.</a:t>
          </a:r>
          <a:endParaRPr lang="en-US" sz="1400" dirty="0"/>
        </a:p>
      </dgm:t>
    </dgm:pt>
    <dgm:pt modelId="{033E4756-2DA0-4690-83CB-FE9CC04F05B7}" type="parTrans" cxnId="{C668F223-56F8-4BED-9B53-419008DB12FB}">
      <dgm:prSet/>
      <dgm:spPr/>
      <dgm:t>
        <a:bodyPr/>
        <a:lstStyle/>
        <a:p>
          <a:endParaRPr lang="en-US"/>
        </a:p>
      </dgm:t>
    </dgm:pt>
    <dgm:pt modelId="{12E52043-D5EA-4B09-B0E0-C4D1E90624CB}" type="sibTrans" cxnId="{C668F223-56F8-4BED-9B53-419008DB12FB}">
      <dgm:prSet/>
      <dgm:spPr/>
      <dgm:t>
        <a:bodyPr/>
        <a:lstStyle/>
        <a:p>
          <a:endParaRPr lang="en-US"/>
        </a:p>
      </dgm:t>
    </dgm:pt>
    <dgm:pt modelId="{62BD6C8B-4094-4657-B05A-551AABC2EE51}" type="pres">
      <dgm:prSet presAssocID="{96B9ADEE-4FD8-4B47-9EDC-FED7C83E8EAA}" presName="linearFlow" presStyleCnt="0">
        <dgm:presLayoutVars>
          <dgm:dir/>
          <dgm:resizeHandles val="exact"/>
        </dgm:presLayoutVars>
      </dgm:prSet>
      <dgm:spPr/>
    </dgm:pt>
    <dgm:pt modelId="{B7BB2B6A-C062-41B1-B9CC-8B9D4BF71EF6}" type="pres">
      <dgm:prSet presAssocID="{D8F1B88F-FFE7-4D99-B508-A9C04C68EEC1}" presName="composite" presStyleCnt="0"/>
      <dgm:spPr/>
    </dgm:pt>
    <dgm:pt modelId="{CA79CA31-5088-448C-AD8D-DCC2FC8E19AD}" type="pres">
      <dgm:prSet presAssocID="{D8F1B88F-FFE7-4D99-B508-A9C04C68EEC1}" presName="imgShp" presStyleLbl="fgImgPlace1" presStyleIdx="0" presStyleCnt="1" custLinFactNeighborX="-1339" custLinFactNeighborY="2184"/>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6ED38F1F-7B6C-4FE2-BAC5-744F719E951D}" type="pres">
      <dgm:prSet presAssocID="{D8F1B88F-FFE7-4D99-B508-A9C04C68EEC1}" presName="txShp" presStyleLbl="node1" presStyleIdx="0" presStyleCnt="1" custScaleX="111542" custLinFactNeighborX="-674" custLinFactNeighborY="2184">
        <dgm:presLayoutVars>
          <dgm:bulletEnabled val="1"/>
        </dgm:presLayoutVars>
      </dgm:prSet>
      <dgm:spPr/>
      <dgm:t>
        <a:bodyPr/>
        <a:lstStyle/>
        <a:p>
          <a:endParaRPr lang="en-US"/>
        </a:p>
      </dgm:t>
    </dgm:pt>
  </dgm:ptLst>
  <dgm:cxnLst>
    <dgm:cxn modelId="{C668F223-56F8-4BED-9B53-419008DB12FB}" srcId="{96B9ADEE-4FD8-4B47-9EDC-FED7C83E8EAA}" destId="{D8F1B88F-FFE7-4D99-B508-A9C04C68EEC1}" srcOrd="0" destOrd="0" parTransId="{033E4756-2DA0-4690-83CB-FE9CC04F05B7}" sibTransId="{12E52043-D5EA-4B09-B0E0-C4D1E90624CB}"/>
    <dgm:cxn modelId="{972713D8-C50A-4180-A9BA-51863C577045}" type="presOf" srcId="{D8F1B88F-FFE7-4D99-B508-A9C04C68EEC1}" destId="{6ED38F1F-7B6C-4FE2-BAC5-744F719E951D}" srcOrd="0" destOrd="0" presId="urn:microsoft.com/office/officeart/2005/8/layout/vList3"/>
    <dgm:cxn modelId="{A7855FD0-154E-4299-ADDA-6B19DF7BB89F}" type="presOf" srcId="{96B9ADEE-4FD8-4B47-9EDC-FED7C83E8EAA}" destId="{62BD6C8B-4094-4657-B05A-551AABC2EE51}" srcOrd="0" destOrd="0" presId="urn:microsoft.com/office/officeart/2005/8/layout/vList3"/>
    <dgm:cxn modelId="{528B9C4D-7D09-47E1-98C7-6DAFA3217A3B}" type="presParOf" srcId="{62BD6C8B-4094-4657-B05A-551AABC2EE51}" destId="{B7BB2B6A-C062-41B1-B9CC-8B9D4BF71EF6}" srcOrd="0" destOrd="0" presId="urn:microsoft.com/office/officeart/2005/8/layout/vList3"/>
    <dgm:cxn modelId="{C552BE06-DFF0-40BF-9485-FF990CAD3EC5}" type="presParOf" srcId="{B7BB2B6A-C062-41B1-B9CC-8B9D4BF71EF6}" destId="{CA79CA31-5088-448C-AD8D-DCC2FC8E19AD}" srcOrd="0" destOrd="0" presId="urn:microsoft.com/office/officeart/2005/8/layout/vList3"/>
    <dgm:cxn modelId="{EC963201-1B41-4779-B400-BD6030D0B105}" type="presParOf" srcId="{B7BB2B6A-C062-41B1-B9CC-8B9D4BF71EF6}" destId="{6ED38F1F-7B6C-4FE2-BAC5-744F719E951D}"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4BC135-CBDC-4C47-974C-B3DDBF093130}" type="doc">
      <dgm:prSet loTypeId="urn:microsoft.com/office/officeart/2005/8/layout/equation2" loCatId="relationship" qsTypeId="urn:microsoft.com/office/officeart/2005/8/quickstyle/3d1" qsCatId="3D" csTypeId="urn:microsoft.com/office/officeart/2005/8/colors/colorful5" csCatId="colorful" phldr="1"/>
      <dgm:spPr/>
      <dgm:t>
        <a:bodyPr/>
        <a:lstStyle/>
        <a:p>
          <a:endParaRPr lang="en-US"/>
        </a:p>
      </dgm:t>
    </dgm:pt>
    <dgm:pt modelId="{DDDC98C6-F7E9-4BD3-A4D8-B63B406D9BD2}">
      <dgm:prSet phldrT="[Text]"/>
      <dgm:spPr/>
      <dgm:t>
        <a:bodyPr/>
        <a:lstStyle/>
        <a:p>
          <a:r>
            <a:rPr lang="en-US" dirty="0" smtClean="0"/>
            <a:t>Invasive species</a:t>
          </a:r>
          <a:endParaRPr lang="en-US" dirty="0"/>
        </a:p>
      </dgm:t>
    </dgm:pt>
    <dgm:pt modelId="{3768274F-7F37-4A2B-A4EC-28865D0CE794}" type="parTrans" cxnId="{531809B2-D3E6-4421-ADA2-F13639801B2D}">
      <dgm:prSet/>
      <dgm:spPr/>
      <dgm:t>
        <a:bodyPr/>
        <a:lstStyle/>
        <a:p>
          <a:endParaRPr lang="en-US"/>
        </a:p>
      </dgm:t>
    </dgm:pt>
    <dgm:pt modelId="{681AEF94-DAFF-40F0-864B-9CCE3A17E234}" type="sibTrans" cxnId="{531809B2-D3E6-4421-ADA2-F13639801B2D}">
      <dgm:prSet/>
      <dgm:spPr/>
      <dgm:t>
        <a:bodyPr/>
        <a:lstStyle/>
        <a:p>
          <a:endParaRPr lang="en-US"/>
        </a:p>
      </dgm:t>
    </dgm:pt>
    <dgm:pt modelId="{B5E2FBE0-9D9B-4C25-9F7D-7581E795E0E9}">
      <dgm:prSet phldrT="[Text]"/>
      <dgm:spPr/>
      <dgm:t>
        <a:bodyPr/>
        <a:lstStyle/>
        <a:p>
          <a:r>
            <a:rPr lang="en-US" dirty="0" smtClean="0"/>
            <a:t>Climate change</a:t>
          </a:r>
          <a:endParaRPr lang="en-US" dirty="0"/>
        </a:p>
      </dgm:t>
    </dgm:pt>
    <dgm:pt modelId="{68F59DAC-21F3-4D8D-9150-2CA7C59E6197}" type="parTrans" cxnId="{EDF76413-25E2-4C16-B7D5-9705AA2190E5}">
      <dgm:prSet/>
      <dgm:spPr/>
      <dgm:t>
        <a:bodyPr/>
        <a:lstStyle/>
        <a:p>
          <a:endParaRPr lang="en-US"/>
        </a:p>
      </dgm:t>
    </dgm:pt>
    <dgm:pt modelId="{499E35F9-F3EF-4F80-B743-AD15810F1E54}" type="sibTrans" cxnId="{EDF76413-25E2-4C16-B7D5-9705AA2190E5}">
      <dgm:prSet/>
      <dgm:spPr/>
      <dgm:t>
        <a:bodyPr/>
        <a:lstStyle/>
        <a:p>
          <a:endParaRPr lang="en-US"/>
        </a:p>
      </dgm:t>
    </dgm:pt>
    <dgm:pt modelId="{83431714-7BBD-48BC-A42D-F6A359B116CF}">
      <dgm:prSet phldrT="[Text]"/>
      <dgm:spPr/>
      <dgm:t>
        <a:bodyPr/>
        <a:lstStyle/>
        <a:p>
          <a:r>
            <a:rPr lang="en-US" dirty="0" smtClean="0"/>
            <a:t>??</a:t>
          </a:r>
          <a:endParaRPr lang="en-US" dirty="0"/>
        </a:p>
      </dgm:t>
    </dgm:pt>
    <dgm:pt modelId="{3A287CB8-BEBE-4008-9831-B95799665F36}" type="parTrans" cxnId="{84950A4B-3D5B-4041-AF30-960569E5B0F8}">
      <dgm:prSet/>
      <dgm:spPr/>
      <dgm:t>
        <a:bodyPr/>
        <a:lstStyle/>
        <a:p>
          <a:endParaRPr lang="en-US"/>
        </a:p>
      </dgm:t>
    </dgm:pt>
    <dgm:pt modelId="{281F0725-12A4-49E4-B835-FC76CD58BB15}" type="sibTrans" cxnId="{84950A4B-3D5B-4041-AF30-960569E5B0F8}">
      <dgm:prSet/>
      <dgm:spPr/>
      <dgm:t>
        <a:bodyPr/>
        <a:lstStyle/>
        <a:p>
          <a:endParaRPr lang="en-US"/>
        </a:p>
      </dgm:t>
    </dgm:pt>
    <dgm:pt modelId="{2E09889B-6E2A-471A-BECC-670E9ACB6337}" type="pres">
      <dgm:prSet presAssocID="{624BC135-CBDC-4C47-974C-B3DDBF093130}" presName="Name0" presStyleCnt="0">
        <dgm:presLayoutVars>
          <dgm:dir/>
          <dgm:resizeHandles val="exact"/>
        </dgm:presLayoutVars>
      </dgm:prSet>
      <dgm:spPr/>
      <dgm:t>
        <a:bodyPr/>
        <a:lstStyle/>
        <a:p>
          <a:endParaRPr lang="en-US"/>
        </a:p>
      </dgm:t>
    </dgm:pt>
    <dgm:pt modelId="{B461A5A5-0F8A-4CE9-8DA9-FD2F42A6FC8A}" type="pres">
      <dgm:prSet presAssocID="{624BC135-CBDC-4C47-974C-B3DDBF093130}" presName="vNodes" presStyleCnt="0"/>
      <dgm:spPr/>
    </dgm:pt>
    <dgm:pt modelId="{7BB9CEF1-2890-4F51-885F-FBD939E0B4C8}" type="pres">
      <dgm:prSet presAssocID="{DDDC98C6-F7E9-4BD3-A4D8-B63B406D9BD2}" presName="node" presStyleLbl="node1" presStyleIdx="0" presStyleCnt="3">
        <dgm:presLayoutVars>
          <dgm:bulletEnabled val="1"/>
        </dgm:presLayoutVars>
      </dgm:prSet>
      <dgm:spPr/>
      <dgm:t>
        <a:bodyPr/>
        <a:lstStyle/>
        <a:p>
          <a:endParaRPr lang="en-US"/>
        </a:p>
      </dgm:t>
    </dgm:pt>
    <dgm:pt modelId="{3663066E-FD11-40D7-9BEA-DD7E260BB12A}" type="pres">
      <dgm:prSet presAssocID="{681AEF94-DAFF-40F0-864B-9CCE3A17E234}" presName="spacerT" presStyleCnt="0"/>
      <dgm:spPr/>
    </dgm:pt>
    <dgm:pt modelId="{02E7DBF0-1C84-4401-9D89-016653470214}" type="pres">
      <dgm:prSet presAssocID="{681AEF94-DAFF-40F0-864B-9CCE3A17E234}" presName="sibTrans" presStyleLbl="sibTrans2D1" presStyleIdx="0" presStyleCnt="2"/>
      <dgm:spPr/>
      <dgm:t>
        <a:bodyPr/>
        <a:lstStyle/>
        <a:p>
          <a:endParaRPr lang="en-US"/>
        </a:p>
      </dgm:t>
    </dgm:pt>
    <dgm:pt modelId="{7F8E36DB-BE5A-47BA-8AD8-D7B2E75F547F}" type="pres">
      <dgm:prSet presAssocID="{681AEF94-DAFF-40F0-864B-9CCE3A17E234}" presName="spacerB" presStyleCnt="0"/>
      <dgm:spPr/>
    </dgm:pt>
    <dgm:pt modelId="{5EB7FE8F-E984-40F7-A24E-1B157C0BBD93}" type="pres">
      <dgm:prSet presAssocID="{B5E2FBE0-9D9B-4C25-9F7D-7581E795E0E9}" presName="node" presStyleLbl="node1" presStyleIdx="1" presStyleCnt="3">
        <dgm:presLayoutVars>
          <dgm:bulletEnabled val="1"/>
        </dgm:presLayoutVars>
      </dgm:prSet>
      <dgm:spPr/>
      <dgm:t>
        <a:bodyPr/>
        <a:lstStyle/>
        <a:p>
          <a:endParaRPr lang="en-US"/>
        </a:p>
      </dgm:t>
    </dgm:pt>
    <dgm:pt modelId="{1BA23FDB-3CC3-4FCC-B9BB-CB3E251791C8}" type="pres">
      <dgm:prSet presAssocID="{624BC135-CBDC-4C47-974C-B3DDBF093130}" presName="sibTransLast" presStyleLbl="sibTrans2D1" presStyleIdx="1" presStyleCnt="2"/>
      <dgm:spPr/>
      <dgm:t>
        <a:bodyPr/>
        <a:lstStyle/>
        <a:p>
          <a:endParaRPr lang="en-US"/>
        </a:p>
      </dgm:t>
    </dgm:pt>
    <dgm:pt modelId="{00177EF7-0933-4373-8976-3DF2E21144DE}" type="pres">
      <dgm:prSet presAssocID="{624BC135-CBDC-4C47-974C-B3DDBF093130}" presName="connectorText" presStyleLbl="sibTrans2D1" presStyleIdx="1" presStyleCnt="2"/>
      <dgm:spPr/>
      <dgm:t>
        <a:bodyPr/>
        <a:lstStyle/>
        <a:p>
          <a:endParaRPr lang="en-US"/>
        </a:p>
      </dgm:t>
    </dgm:pt>
    <dgm:pt modelId="{D3875BD5-B8FB-4EF8-B5FB-2499783DFE2D}" type="pres">
      <dgm:prSet presAssocID="{624BC135-CBDC-4C47-974C-B3DDBF093130}" presName="lastNode" presStyleLbl="node1" presStyleIdx="2" presStyleCnt="3">
        <dgm:presLayoutVars>
          <dgm:bulletEnabled val="1"/>
        </dgm:presLayoutVars>
      </dgm:prSet>
      <dgm:spPr/>
      <dgm:t>
        <a:bodyPr/>
        <a:lstStyle/>
        <a:p>
          <a:endParaRPr lang="en-US"/>
        </a:p>
      </dgm:t>
    </dgm:pt>
  </dgm:ptLst>
  <dgm:cxnLst>
    <dgm:cxn modelId="{F765131B-1564-46B7-9D17-19E988651FA5}" type="presOf" srcId="{DDDC98C6-F7E9-4BD3-A4D8-B63B406D9BD2}" destId="{7BB9CEF1-2890-4F51-885F-FBD939E0B4C8}" srcOrd="0" destOrd="0" presId="urn:microsoft.com/office/officeart/2005/8/layout/equation2"/>
    <dgm:cxn modelId="{16226BB4-DD13-494E-9F12-BED04F71FFBC}" type="presOf" srcId="{681AEF94-DAFF-40F0-864B-9CCE3A17E234}" destId="{02E7DBF0-1C84-4401-9D89-016653470214}" srcOrd="0" destOrd="0" presId="urn:microsoft.com/office/officeart/2005/8/layout/equation2"/>
    <dgm:cxn modelId="{CB4E66FB-2A72-4D25-8F4E-660F49E0C507}" type="presOf" srcId="{83431714-7BBD-48BC-A42D-F6A359B116CF}" destId="{D3875BD5-B8FB-4EF8-B5FB-2499783DFE2D}" srcOrd="0" destOrd="0" presId="urn:microsoft.com/office/officeart/2005/8/layout/equation2"/>
    <dgm:cxn modelId="{84950A4B-3D5B-4041-AF30-960569E5B0F8}" srcId="{624BC135-CBDC-4C47-974C-B3DDBF093130}" destId="{83431714-7BBD-48BC-A42D-F6A359B116CF}" srcOrd="2" destOrd="0" parTransId="{3A287CB8-BEBE-4008-9831-B95799665F36}" sibTransId="{281F0725-12A4-49E4-B835-FC76CD58BB15}"/>
    <dgm:cxn modelId="{F028A05A-BC6E-490B-B526-423BF884560C}" type="presOf" srcId="{B5E2FBE0-9D9B-4C25-9F7D-7581E795E0E9}" destId="{5EB7FE8F-E984-40F7-A24E-1B157C0BBD93}" srcOrd="0" destOrd="0" presId="urn:microsoft.com/office/officeart/2005/8/layout/equation2"/>
    <dgm:cxn modelId="{531809B2-D3E6-4421-ADA2-F13639801B2D}" srcId="{624BC135-CBDC-4C47-974C-B3DDBF093130}" destId="{DDDC98C6-F7E9-4BD3-A4D8-B63B406D9BD2}" srcOrd="0" destOrd="0" parTransId="{3768274F-7F37-4A2B-A4EC-28865D0CE794}" sibTransId="{681AEF94-DAFF-40F0-864B-9CCE3A17E234}"/>
    <dgm:cxn modelId="{F5D12965-747D-4A7A-BE15-3C9520BF7952}" type="presOf" srcId="{624BC135-CBDC-4C47-974C-B3DDBF093130}" destId="{2E09889B-6E2A-471A-BECC-670E9ACB6337}" srcOrd="0" destOrd="0" presId="urn:microsoft.com/office/officeart/2005/8/layout/equation2"/>
    <dgm:cxn modelId="{743C81B3-6D09-4182-8AC1-B0B512FD4354}" type="presOf" srcId="{499E35F9-F3EF-4F80-B743-AD15810F1E54}" destId="{00177EF7-0933-4373-8976-3DF2E21144DE}" srcOrd="1" destOrd="0" presId="urn:microsoft.com/office/officeart/2005/8/layout/equation2"/>
    <dgm:cxn modelId="{33B3A899-5E01-4A73-BCE6-E7DB158D4C80}" type="presOf" srcId="{499E35F9-F3EF-4F80-B743-AD15810F1E54}" destId="{1BA23FDB-3CC3-4FCC-B9BB-CB3E251791C8}" srcOrd="0" destOrd="0" presId="urn:microsoft.com/office/officeart/2005/8/layout/equation2"/>
    <dgm:cxn modelId="{EDF76413-25E2-4C16-B7D5-9705AA2190E5}" srcId="{624BC135-CBDC-4C47-974C-B3DDBF093130}" destId="{B5E2FBE0-9D9B-4C25-9F7D-7581E795E0E9}" srcOrd="1" destOrd="0" parTransId="{68F59DAC-21F3-4D8D-9150-2CA7C59E6197}" sibTransId="{499E35F9-F3EF-4F80-B743-AD15810F1E54}"/>
    <dgm:cxn modelId="{59E08F4B-FCC3-446D-9FDB-3D522CD45384}" type="presParOf" srcId="{2E09889B-6E2A-471A-BECC-670E9ACB6337}" destId="{B461A5A5-0F8A-4CE9-8DA9-FD2F42A6FC8A}" srcOrd="0" destOrd="0" presId="urn:microsoft.com/office/officeart/2005/8/layout/equation2"/>
    <dgm:cxn modelId="{3D6AEF63-5562-4483-BE8C-379E48E7624C}" type="presParOf" srcId="{B461A5A5-0F8A-4CE9-8DA9-FD2F42A6FC8A}" destId="{7BB9CEF1-2890-4F51-885F-FBD939E0B4C8}" srcOrd="0" destOrd="0" presId="urn:microsoft.com/office/officeart/2005/8/layout/equation2"/>
    <dgm:cxn modelId="{5E473AD3-C0A2-42C1-BE8F-94DA30DD5703}" type="presParOf" srcId="{B461A5A5-0F8A-4CE9-8DA9-FD2F42A6FC8A}" destId="{3663066E-FD11-40D7-9BEA-DD7E260BB12A}" srcOrd="1" destOrd="0" presId="urn:microsoft.com/office/officeart/2005/8/layout/equation2"/>
    <dgm:cxn modelId="{6C807C0E-C546-40FF-9F5E-AFF0EC9C3933}" type="presParOf" srcId="{B461A5A5-0F8A-4CE9-8DA9-FD2F42A6FC8A}" destId="{02E7DBF0-1C84-4401-9D89-016653470214}" srcOrd="2" destOrd="0" presId="urn:microsoft.com/office/officeart/2005/8/layout/equation2"/>
    <dgm:cxn modelId="{8E7F0975-A334-4F29-8E42-64E77097C999}" type="presParOf" srcId="{B461A5A5-0F8A-4CE9-8DA9-FD2F42A6FC8A}" destId="{7F8E36DB-BE5A-47BA-8AD8-D7B2E75F547F}" srcOrd="3" destOrd="0" presId="urn:microsoft.com/office/officeart/2005/8/layout/equation2"/>
    <dgm:cxn modelId="{CF682D78-04FF-4C14-8B49-B49569DE1567}" type="presParOf" srcId="{B461A5A5-0F8A-4CE9-8DA9-FD2F42A6FC8A}" destId="{5EB7FE8F-E984-40F7-A24E-1B157C0BBD93}" srcOrd="4" destOrd="0" presId="urn:microsoft.com/office/officeart/2005/8/layout/equation2"/>
    <dgm:cxn modelId="{74ED837F-FB17-477B-952F-4E0BE399BC87}" type="presParOf" srcId="{2E09889B-6E2A-471A-BECC-670E9ACB6337}" destId="{1BA23FDB-3CC3-4FCC-B9BB-CB3E251791C8}" srcOrd="1" destOrd="0" presId="urn:microsoft.com/office/officeart/2005/8/layout/equation2"/>
    <dgm:cxn modelId="{4137BF54-C00D-463A-937A-5CB4C0BF9371}" type="presParOf" srcId="{1BA23FDB-3CC3-4FCC-B9BB-CB3E251791C8}" destId="{00177EF7-0933-4373-8976-3DF2E21144DE}" srcOrd="0" destOrd="0" presId="urn:microsoft.com/office/officeart/2005/8/layout/equation2"/>
    <dgm:cxn modelId="{2A56248B-7423-48EF-B6B5-0EEF57E6BEF1}" type="presParOf" srcId="{2E09889B-6E2A-471A-BECC-670E9ACB6337}" destId="{D3875BD5-B8FB-4EF8-B5FB-2499783DFE2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FDC80-19B1-445B-B2AE-E5C78B32D774}"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EE6FE4FD-554E-4AA5-B42D-D21C445C39D4}">
      <dgm:prSet phldrT="[Text]" custT="1"/>
      <dgm:spPr/>
      <dgm:t>
        <a:bodyPr/>
        <a:lstStyle/>
        <a:p>
          <a:endParaRPr lang="en-US" sz="2000" b="0" dirty="0" smtClean="0">
            <a:solidFill>
              <a:schemeClr val="tx1"/>
            </a:solidFill>
            <a:latin typeface="+mn-lt"/>
          </a:endParaRPr>
        </a:p>
        <a:p>
          <a:endParaRPr lang="en-US" sz="2000" b="0" dirty="0" smtClean="0">
            <a:solidFill>
              <a:schemeClr val="tx1"/>
            </a:solidFill>
            <a:latin typeface="+mn-lt"/>
          </a:endParaRPr>
        </a:p>
        <a:p>
          <a:endParaRPr lang="en-US" sz="2000" b="0" dirty="0" smtClean="0">
            <a:solidFill>
              <a:schemeClr val="tx1"/>
            </a:solidFill>
            <a:latin typeface="+mn-lt"/>
          </a:endParaRPr>
        </a:p>
        <a:p>
          <a:r>
            <a:rPr lang="en-US" sz="2000" b="0" dirty="0" smtClean="0">
              <a:solidFill>
                <a:schemeClr val="tx1"/>
              </a:solidFill>
              <a:latin typeface="+mn-lt"/>
            </a:rPr>
            <a:t>Climate change is opening doors to  invasive species, but     we do not have to have to stand idly by…</a:t>
          </a:r>
        </a:p>
        <a:p>
          <a:r>
            <a:rPr lang="en-US" sz="2000" b="0" dirty="0" smtClean="0">
              <a:solidFill>
                <a:schemeClr val="tx1"/>
              </a:solidFill>
              <a:latin typeface="+mn-lt"/>
            </a:rPr>
            <a:t>We can arm ourselves with knowledge about the invasive species most likely to cross New  Jersey’s thresholds,       be on the lookout for them &amp; strike as soon    as they are detected! </a:t>
          </a:r>
          <a:endParaRPr lang="en-US" sz="2000" b="0" dirty="0">
            <a:solidFill>
              <a:schemeClr val="tx1"/>
            </a:solidFill>
            <a:latin typeface="+mn-lt"/>
          </a:endParaRPr>
        </a:p>
      </dgm:t>
    </dgm:pt>
    <dgm:pt modelId="{F3E92FAD-286C-42C9-8285-A0CDC239EB66}" type="parTrans" cxnId="{DE6E0CAF-0B40-40A2-AD95-356748E61E76}">
      <dgm:prSet/>
      <dgm:spPr/>
      <dgm:t>
        <a:bodyPr/>
        <a:lstStyle/>
        <a:p>
          <a:endParaRPr lang="en-US"/>
        </a:p>
      </dgm:t>
    </dgm:pt>
    <dgm:pt modelId="{C15B0E4F-AE88-4B17-9A89-286ABA672B4F}" type="sibTrans" cxnId="{DE6E0CAF-0B40-40A2-AD95-356748E61E7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t>
        <a:bodyPr/>
        <a:lstStyle/>
        <a:p>
          <a:endParaRPr lang="en-US"/>
        </a:p>
      </dgm:t>
    </dgm:pt>
    <dgm:pt modelId="{65245DE9-38C5-4F1D-B1EB-BF9C53B84F1D}" type="pres">
      <dgm:prSet presAssocID="{7B6FDC80-19B1-445B-B2AE-E5C78B32D774}" presName="Name0" presStyleCnt="0">
        <dgm:presLayoutVars>
          <dgm:dir/>
        </dgm:presLayoutVars>
      </dgm:prSet>
      <dgm:spPr/>
    </dgm:pt>
    <dgm:pt modelId="{C54261F1-D4FB-49B2-B1E6-48D31B19FFEC}" type="pres">
      <dgm:prSet presAssocID="{C15B0E4F-AE88-4B17-9A89-286ABA672B4F}" presName="picture_1" presStyleLbl="bgImgPlace1" presStyleIdx="0" presStyleCnt="1" custLinFactNeighborX="45694" custLinFactNeighborY="-519"/>
      <dgm:spPr/>
      <dgm:t>
        <a:bodyPr/>
        <a:lstStyle/>
        <a:p>
          <a:endParaRPr lang="en-US"/>
        </a:p>
      </dgm:t>
    </dgm:pt>
    <dgm:pt modelId="{A0E919C0-07CA-4465-AA02-D9B0EE81C6E0}" type="pres">
      <dgm:prSet presAssocID="{EE6FE4FD-554E-4AA5-B42D-D21C445C39D4}" presName="text_1" presStyleLbl="node1" presStyleIdx="0" presStyleCnt="0" custLinFactNeighborX="-51532" custLinFactNeighborY="-17407">
        <dgm:presLayoutVars>
          <dgm:bulletEnabled val="1"/>
        </dgm:presLayoutVars>
      </dgm:prSet>
      <dgm:spPr/>
      <dgm:t>
        <a:bodyPr/>
        <a:lstStyle/>
        <a:p>
          <a:endParaRPr lang="en-US"/>
        </a:p>
      </dgm:t>
    </dgm:pt>
    <dgm:pt modelId="{1B9BF012-4152-4E7B-B6BF-DC87FA1F75DB}" type="pres">
      <dgm:prSet presAssocID="{7B6FDC80-19B1-445B-B2AE-E5C78B32D774}" presName="maxNode" presStyleCnt="0"/>
      <dgm:spPr/>
    </dgm:pt>
    <dgm:pt modelId="{CC546F3D-966F-4B51-B9C1-1A80B966FD17}" type="pres">
      <dgm:prSet presAssocID="{7B6FDC80-19B1-445B-B2AE-E5C78B32D774}" presName="Name33" presStyleCnt="0"/>
      <dgm:spPr/>
    </dgm:pt>
  </dgm:ptLst>
  <dgm:cxnLst>
    <dgm:cxn modelId="{DE6E0CAF-0B40-40A2-AD95-356748E61E76}" srcId="{7B6FDC80-19B1-445B-B2AE-E5C78B32D774}" destId="{EE6FE4FD-554E-4AA5-B42D-D21C445C39D4}" srcOrd="0" destOrd="0" parTransId="{F3E92FAD-286C-42C9-8285-A0CDC239EB66}" sibTransId="{C15B0E4F-AE88-4B17-9A89-286ABA672B4F}"/>
    <dgm:cxn modelId="{1E77A9FE-2864-478C-998E-F284B3437FC7}" type="presOf" srcId="{EE6FE4FD-554E-4AA5-B42D-D21C445C39D4}" destId="{A0E919C0-07CA-4465-AA02-D9B0EE81C6E0}" srcOrd="0" destOrd="0" presId="urn:microsoft.com/office/officeart/2008/layout/AccentedPicture"/>
    <dgm:cxn modelId="{96701448-5599-4DFF-941B-DE82746BA66C}" type="presOf" srcId="{7B6FDC80-19B1-445B-B2AE-E5C78B32D774}" destId="{65245DE9-38C5-4F1D-B1EB-BF9C53B84F1D}" srcOrd="0" destOrd="0" presId="urn:microsoft.com/office/officeart/2008/layout/AccentedPicture"/>
    <dgm:cxn modelId="{FB21AF33-B96F-4E69-A483-643500822364}" type="presOf" srcId="{C15B0E4F-AE88-4B17-9A89-286ABA672B4F}" destId="{C54261F1-D4FB-49B2-B1E6-48D31B19FFEC}" srcOrd="0" destOrd="0" presId="urn:microsoft.com/office/officeart/2008/layout/AccentedPicture"/>
    <dgm:cxn modelId="{2C851F27-DB3F-4B3A-ABA1-14ACE9FD7CB7}" type="presParOf" srcId="{65245DE9-38C5-4F1D-B1EB-BF9C53B84F1D}" destId="{C54261F1-D4FB-49B2-B1E6-48D31B19FFEC}" srcOrd="0" destOrd="0" presId="urn:microsoft.com/office/officeart/2008/layout/AccentedPicture"/>
    <dgm:cxn modelId="{DCD3C4AD-EFDC-46DF-AD95-B362C31965C1}" type="presParOf" srcId="{65245DE9-38C5-4F1D-B1EB-BF9C53B84F1D}" destId="{A0E919C0-07CA-4465-AA02-D9B0EE81C6E0}" srcOrd="1" destOrd="0" presId="urn:microsoft.com/office/officeart/2008/layout/AccentedPicture"/>
    <dgm:cxn modelId="{40D1B733-6AE3-4558-8212-B5D4B07220DF}" type="presParOf" srcId="{65245DE9-38C5-4F1D-B1EB-BF9C53B84F1D}" destId="{1B9BF012-4152-4E7B-B6BF-DC87FA1F75DB}" srcOrd="2" destOrd="0" presId="urn:microsoft.com/office/officeart/2008/layout/AccentedPicture"/>
    <dgm:cxn modelId="{12924718-624F-4984-BF42-37CCA5F728CC}" type="presParOf" srcId="{1B9BF012-4152-4E7B-B6BF-DC87FA1F75DB}" destId="{CC546F3D-966F-4B51-B9C1-1A80B966FD17}"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47E6A-D2BE-458D-B48E-59E82482E858}">
      <dsp:nvSpPr>
        <dsp:cNvPr id="0" name=""/>
        <dsp:cNvSpPr/>
      </dsp:nvSpPr>
      <dsp:spPr>
        <a:xfrm rot="10800000">
          <a:off x="1474184" y="941260"/>
          <a:ext cx="3901821" cy="196557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6766"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When rivers overflow their banks, invasive plants and animals can be transported to new sites.  </a:t>
          </a:r>
          <a:endParaRPr lang="en-US" sz="1400" kern="1200" dirty="0"/>
        </a:p>
      </dsp:txBody>
      <dsp:txXfrm rot="10800000">
        <a:off x="1965579" y="941260"/>
        <a:ext cx="3410426" cy="1965579"/>
      </dsp:txXfrm>
    </dsp:sp>
    <dsp:sp modelId="{51BD9C6B-4C82-434E-A0D5-4756E8BF8857}">
      <dsp:nvSpPr>
        <dsp:cNvPr id="0" name=""/>
        <dsp:cNvSpPr/>
      </dsp:nvSpPr>
      <dsp:spPr>
        <a:xfrm>
          <a:off x="491394" y="941260"/>
          <a:ext cx="1965579" cy="19655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37891-3DDA-46AB-9743-B2C298C70E8D}">
      <dsp:nvSpPr>
        <dsp:cNvPr id="0" name=""/>
        <dsp:cNvSpPr/>
      </dsp:nvSpPr>
      <dsp:spPr>
        <a:xfrm rot="10800000">
          <a:off x="1397603" y="1116264"/>
          <a:ext cx="3699129" cy="186347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1739"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When heavy winds topple trees in forests, invasive plants often outcompete natives for the sunlight streaming in through newly-opened gaps in the canopy.  </a:t>
          </a:r>
          <a:endParaRPr lang="en-US" sz="1400" kern="1200" dirty="0"/>
        </a:p>
      </dsp:txBody>
      <dsp:txXfrm rot="10800000">
        <a:off x="1863471" y="1116264"/>
        <a:ext cx="3233261" cy="1863471"/>
      </dsp:txXfrm>
    </dsp:sp>
    <dsp:sp modelId="{71DE4B5F-60F3-4E4B-909C-9BFE26D415FF}">
      <dsp:nvSpPr>
        <dsp:cNvPr id="0" name=""/>
        <dsp:cNvSpPr/>
      </dsp:nvSpPr>
      <dsp:spPr>
        <a:xfrm>
          <a:off x="465867" y="1116264"/>
          <a:ext cx="1863471" cy="186347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38F1F-7B6C-4FE2-BAC5-744F719E951D}">
      <dsp:nvSpPr>
        <dsp:cNvPr id="0" name=""/>
        <dsp:cNvSpPr/>
      </dsp:nvSpPr>
      <dsp:spPr>
        <a:xfrm rot="10800000">
          <a:off x="990588" y="380998"/>
          <a:ext cx="3885212" cy="175297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3012"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Higher average temps lengthen growing seasons, enhance winter survival rates of species that would otherwise suffer die-backs due to freezes, &amp; expand aquatic habitats for invasive warm–water species &amp; stress populations of        native cool-water species.</a:t>
          </a:r>
          <a:endParaRPr lang="en-US" sz="1400" kern="1200" dirty="0"/>
        </a:p>
      </dsp:txBody>
      <dsp:txXfrm rot="10800000">
        <a:off x="1428831" y="380998"/>
        <a:ext cx="3446969" cy="1752972"/>
      </dsp:txXfrm>
    </dsp:sp>
    <dsp:sp modelId="{CA79CA31-5088-448C-AD8D-DCC2FC8E19AD}">
      <dsp:nvSpPr>
        <dsp:cNvPr id="0" name=""/>
        <dsp:cNvSpPr/>
      </dsp:nvSpPr>
      <dsp:spPr>
        <a:xfrm>
          <a:off x="315120" y="380998"/>
          <a:ext cx="1752972" cy="17529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9CEF1-2890-4F51-885F-FBD939E0B4C8}">
      <dsp:nvSpPr>
        <dsp:cNvPr id="0" name=""/>
        <dsp:cNvSpPr/>
      </dsp:nvSpPr>
      <dsp:spPr>
        <a:xfrm>
          <a:off x="96723" y="1579"/>
          <a:ext cx="1999431" cy="199943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Invasive species</a:t>
          </a:r>
          <a:endParaRPr lang="en-US" sz="3200" kern="1200" dirty="0"/>
        </a:p>
      </dsp:txBody>
      <dsp:txXfrm>
        <a:off x="389533" y="294389"/>
        <a:ext cx="1413811" cy="1413811"/>
      </dsp:txXfrm>
    </dsp:sp>
    <dsp:sp modelId="{02E7DBF0-1C84-4401-9D89-016653470214}">
      <dsp:nvSpPr>
        <dsp:cNvPr id="0" name=""/>
        <dsp:cNvSpPr/>
      </dsp:nvSpPr>
      <dsp:spPr>
        <a:xfrm>
          <a:off x="516604" y="2163364"/>
          <a:ext cx="1159670" cy="1159670"/>
        </a:xfrm>
        <a:prstGeom prst="mathPlus">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670318" y="2606822"/>
        <a:ext cx="852242" cy="272754"/>
      </dsp:txXfrm>
    </dsp:sp>
    <dsp:sp modelId="{5EB7FE8F-E984-40F7-A24E-1B157C0BBD93}">
      <dsp:nvSpPr>
        <dsp:cNvPr id="0" name=""/>
        <dsp:cNvSpPr/>
      </dsp:nvSpPr>
      <dsp:spPr>
        <a:xfrm>
          <a:off x="96723" y="3485388"/>
          <a:ext cx="1999431" cy="1999431"/>
        </a:xfrm>
        <a:prstGeom prst="ellipse">
          <a:avLst/>
        </a:prstGeom>
        <a:gradFill rotWithShape="0">
          <a:gsLst>
            <a:gs pos="0">
              <a:schemeClr val="accent5">
                <a:hueOff val="781623"/>
                <a:satOff val="-6931"/>
                <a:lumOff val="0"/>
                <a:alphaOff val="0"/>
                <a:shade val="51000"/>
                <a:satMod val="130000"/>
              </a:schemeClr>
            </a:gs>
            <a:gs pos="80000">
              <a:schemeClr val="accent5">
                <a:hueOff val="781623"/>
                <a:satOff val="-6931"/>
                <a:lumOff val="0"/>
                <a:alphaOff val="0"/>
                <a:shade val="93000"/>
                <a:satMod val="130000"/>
              </a:schemeClr>
            </a:gs>
            <a:gs pos="100000">
              <a:schemeClr val="accent5">
                <a:hueOff val="781623"/>
                <a:satOff val="-6931"/>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Climate change</a:t>
          </a:r>
          <a:endParaRPr lang="en-US" sz="3200" kern="1200" dirty="0"/>
        </a:p>
      </dsp:txBody>
      <dsp:txXfrm>
        <a:off x="389533" y="3778198"/>
        <a:ext cx="1413811" cy="1413811"/>
      </dsp:txXfrm>
    </dsp:sp>
    <dsp:sp modelId="{1BA23FDB-3CC3-4FCC-B9BB-CB3E251791C8}">
      <dsp:nvSpPr>
        <dsp:cNvPr id="0" name=""/>
        <dsp:cNvSpPr/>
      </dsp:nvSpPr>
      <dsp:spPr>
        <a:xfrm>
          <a:off x="2396069" y="2371305"/>
          <a:ext cx="635819" cy="743788"/>
        </a:xfrm>
        <a:prstGeom prst="rightArrow">
          <a:avLst>
            <a:gd name="adj1" fmla="val 60000"/>
            <a:gd name="adj2" fmla="val 50000"/>
          </a:avLst>
        </a:prstGeom>
        <a:gradFill rotWithShape="0">
          <a:gsLst>
            <a:gs pos="0">
              <a:schemeClr val="accent5">
                <a:hueOff val="1563246"/>
                <a:satOff val="-13862"/>
                <a:lumOff val="0"/>
                <a:alphaOff val="0"/>
                <a:shade val="51000"/>
                <a:satMod val="130000"/>
              </a:schemeClr>
            </a:gs>
            <a:gs pos="80000">
              <a:schemeClr val="accent5">
                <a:hueOff val="1563246"/>
                <a:satOff val="-13862"/>
                <a:lumOff val="0"/>
                <a:alphaOff val="0"/>
                <a:shade val="93000"/>
                <a:satMod val="130000"/>
              </a:schemeClr>
            </a:gs>
            <a:gs pos="100000">
              <a:schemeClr val="accent5">
                <a:hueOff val="1563246"/>
                <a:satOff val="-13862"/>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396069" y="2520063"/>
        <a:ext cx="445073" cy="446272"/>
      </dsp:txXfrm>
    </dsp:sp>
    <dsp:sp modelId="{D3875BD5-B8FB-4EF8-B5FB-2499783DFE2D}">
      <dsp:nvSpPr>
        <dsp:cNvPr id="0" name=""/>
        <dsp:cNvSpPr/>
      </dsp:nvSpPr>
      <dsp:spPr>
        <a:xfrm>
          <a:off x="3295813" y="743768"/>
          <a:ext cx="3998862" cy="3998862"/>
        </a:xfrm>
        <a:prstGeom prst="ellipse">
          <a:avLst/>
        </a:prstGeom>
        <a:gradFill rotWithShape="0">
          <a:gsLst>
            <a:gs pos="0">
              <a:schemeClr val="accent5">
                <a:hueOff val="1563246"/>
                <a:satOff val="-13862"/>
                <a:lumOff val="0"/>
                <a:alphaOff val="0"/>
                <a:shade val="51000"/>
                <a:satMod val="130000"/>
              </a:schemeClr>
            </a:gs>
            <a:gs pos="80000">
              <a:schemeClr val="accent5">
                <a:hueOff val="1563246"/>
                <a:satOff val="-13862"/>
                <a:lumOff val="0"/>
                <a:alphaOff val="0"/>
                <a:shade val="93000"/>
                <a:satMod val="130000"/>
              </a:schemeClr>
            </a:gs>
            <a:gs pos="100000">
              <a:schemeClr val="accent5">
                <a:hueOff val="1563246"/>
                <a:satOff val="-13862"/>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a:t>
          </a:r>
          <a:endParaRPr lang="en-US" sz="6500" kern="1200" dirty="0"/>
        </a:p>
      </dsp:txBody>
      <dsp:txXfrm>
        <a:off x="3881433" y="1329388"/>
        <a:ext cx="2827622" cy="2827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261F1-D4FB-49B2-B1E6-48D31B19FFEC}">
      <dsp:nvSpPr>
        <dsp:cNvPr id="0" name=""/>
        <dsp:cNvSpPr/>
      </dsp:nvSpPr>
      <dsp:spPr>
        <a:xfrm>
          <a:off x="3656777" y="0"/>
          <a:ext cx="3558345" cy="4538705"/>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19C0-07CA-4465-AA02-D9B0EE81C6E0}">
      <dsp:nvSpPr>
        <dsp:cNvPr id="0" name=""/>
        <dsp:cNvSpPr/>
      </dsp:nvSpPr>
      <dsp:spPr>
        <a:xfrm>
          <a:off x="761222" y="1341450"/>
          <a:ext cx="2739926" cy="272322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b" anchorCtr="0">
          <a:noAutofit/>
        </a:bodyPr>
        <a:lstStyle/>
        <a:p>
          <a:pPr lvl="0" algn="l" defTabSz="889000">
            <a:lnSpc>
              <a:spcPct val="90000"/>
            </a:lnSpc>
            <a:spcBef>
              <a:spcPct val="0"/>
            </a:spcBef>
            <a:spcAft>
              <a:spcPct val="35000"/>
            </a:spcAft>
          </a:pPr>
          <a:endParaRPr lang="en-US" sz="2000" b="0" kern="1200" dirty="0" smtClean="0">
            <a:solidFill>
              <a:schemeClr val="tx1"/>
            </a:solidFill>
            <a:latin typeface="+mn-lt"/>
          </a:endParaRPr>
        </a:p>
        <a:p>
          <a:pPr lvl="0" algn="l" defTabSz="889000">
            <a:lnSpc>
              <a:spcPct val="90000"/>
            </a:lnSpc>
            <a:spcBef>
              <a:spcPct val="0"/>
            </a:spcBef>
            <a:spcAft>
              <a:spcPct val="35000"/>
            </a:spcAft>
          </a:pPr>
          <a:endParaRPr lang="en-US" sz="2000" b="0" kern="1200" dirty="0" smtClean="0">
            <a:solidFill>
              <a:schemeClr val="tx1"/>
            </a:solidFill>
            <a:latin typeface="+mn-lt"/>
          </a:endParaRPr>
        </a:p>
        <a:p>
          <a:pPr lvl="0" algn="l" defTabSz="889000">
            <a:lnSpc>
              <a:spcPct val="90000"/>
            </a:lnSpc>
            <a:spcBef>
              <a:spcPct val="0"/>
            </a:spcBef>
            <a:spcAft>
              <a:spcPct val="35000"/>
            </a:spcAft>
          </a:pPr>
          <a:endParaRPr lang="en-US" sz="2000" b="0" kern="1200" dirty="0" smtClean="0">
            <a:solidFill>
              <a:schemeClr val="tx1"/>
            </a:solidFill>
            <a:latin typeface="+mn-lt"/>
          </a:endParaRPr>
        </a:p>
        <a:p>
          <a:pPr lvl="0" algn="l" defTabSz="889000">
            <a:lnSpc>
              <a:spcPct val="90000"/>
            </a:lnSpc>
            <a:spcBef>
              <a:spcPct val="0"/>
            </a:spcBef>
            <a:spcAft>
              <a:spcPct val="35000"/>
            </a:spcAft>
          </a:pPr>
          <a:r>
            <a:rPr lang="en-US" sz="2000" b="0" kern="1200" dirty="0" smtClean="0">
              <a:solidFill>
                <a:schemeClr val="tx1"/>
              </a:solidFill>
              <a:latin typeface="+mn-lt"/>
            </a:rPr>
            <a:t>Climate change is opening doors to  invasive species, but     we do not have to have to stand idly by…</a:t>
          </a:r>
        </a:p>
        <a:p>
          <a:pPr lvl="0" algn="l" defTabSz="889000">
            <a:lnSpc>
              <a:spcPct val="90000"/>
            </a:lnSpc>
            <a:spcBef>
              <a:spcPct val="0"/>
            </a:spcBef>
            <a:spcAft>
              <a:spcPct val="35000"/>
            </a:spcAft>
          </a:pPr>
          <a:r>
            <a:rPr lang="en-US" sz="2000" b="0" kern="1200" dirty="0" smtClean="0">
              <a:solidFill>
                <a:schemeClr val="tx1"/>
              </a:solidFill>
              <a:latin typeface="+mn-lt"/>
            </a:rPr>
            <a:t>We can arm ourselves with knowledge about the invasive species most likely to cross New  Jersey’s thresholds,       be on the lookout for them &amp; strike as soon    as they are detected! </a:t>
          </a:r>
          <a:endParaRPr lang="en-US" sz="2000" b="0" kern="1200" dirty="0">
            <a:solidFill>
              <a:schemeClr val="tx1"/>
            </a:solidFill>
            <a:latin typeface="+mn-lt"/>
          </a:endParaRPr>
        </a:p>
      </dsp:txBody>
      <dsp:txXfrm>
        <a:off x="761222" y="1341450"/>
        <a:ext cx="2739926" cy="272322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DD0FCE5-1C03-4E58-B038-34D9FF593740}" type="datetimeFigureOut">
              <a:rPr lang="en-US" smtClean="0"/>
              <a:t>10/29/2014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9990C4D-8E83-4336-847A-F66383F74BE2}" type="slidenum">
              <a:rPr lang="en-US" smtClean="0"/>
              <a:t>‹#›</a:t>
            </a:fld>
            <a:endParaRPr lang="en-US"/>
          </a:p>
        </p:txBody>
      </p:sp>
    </p:spTree>
    <p:extLst>
      <p:ext uri="{BB962C8B-B14F-4D97-AF65-F5344CB8AC3E}">
        <p14:creationId xmlns:p14="http://schemas.microsoft.com/office/powerpoint/2010/main" val="572859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ABBD4C43-C5F2-437B-8378-B2E8E76FB0A6}" type="datetimeFigureOut">
              <a:rPr lang="en-US"/>
              <a:pPr>
                <a:defRPr/>
              </a:pPr>
              <a:t>10/29/2014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6D7728DB-12A8-455D-834A-D2EC8F6792A4}" type="slidenum">
              <a:rPr lang="en-US"/>
              <a:pPr>
                <a:defRPr/>
              </a:pPr>
              <a:t>‹#›</a:t>
            </a:fld>
            <a:endParaRPr lang="en-US" dirty="0"/>
          </a:p>
        </p:txBody>
      </p:sp>
    </p:spTree>
    <p:extLst>
      <p:ext uri="{BB962C8B-B14F-4D97-AF65-F5344CB8AC3E}">
        <p14:creationId xmlns:p14="http://schemas.microsoft.com/office/powerpoint/2010/main" val="1297819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Climate change and invasive species are two of the most significant aspects of global change, and the two acting synergistically may create an enormous threat to ecosystems. Because of the uncertainty involved with these interactions, scientists are hard at work developing predictive management tools to offer resource managers strategies for prioritizing non-native species that may benefit from the changing climate.</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808B27-F963-4F60-B6BB-A985A6063EC4}" type="slidenum">
              <a:rPr lang="en-US" smtClean="0"/>
              <a:pPr fontAlgn="base">
                <a:spcBef>
                  <a:spcPct val="0"/>
                </a:spcBef>
                <a:spcAft>
                  <a:spcPct val="0"/>
                </a:spcAft>
                <a:defRPr/>
              </a:pPr>
              <a:t>1</a:t>
            </a:fld>
            <a:endParaRPr lang="en-US" dirty="0" smtClean="0"/>
          </a:p>
        </p:txBody>
      </p:sp>
    </p:spTree>
    <p:extLst>
      <p:ext uri="{BB962C8B-B14F-4D97-AF65-F5344CB8AC3E}">
        <p14:creationId xmlns:p14="http://schemas.microsoft.com/office/powerpoint/2010/main" val="2588366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Disturbances do not necessarily lead to successful species invasions, but they can provide an environment conducive to plant invasion. Therefore, post-disturbance invasion may be particularly problematic in areas adjacent to invasive plant seed sources (</a:t>
            </a:r>
            <a:r>
              <a:rPr lang="en-US" dirty="0" err="1" smtClean="0"/>
              <a:t>wildland</a:t>
            </a:r>
            <a:r>
              <a:rPr lang="en-US" dirty="0" smtClean="0"/>
              <a:t> urban interface areas), and influenced by key pathways (roads), and vectors (e.g. wild animals and recreationists dispersing seeds) as propagule pressure is a key factor in the invasion process. </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17</a:t>
            </a:fld>
            <a:endParaRPr lang="en-US" dirty="0"/>
          </a:p>
        </p:txBody>
      </p:sp>
    </p:spTree>
    <p:extLst>
      <p:ext uri="{BB962C8B-B14F-4D97-AF65-F5344CB8AC3E}">
        <p14:creationId xmlns:p14="http://schemas.microsoft.com/office/powerpoint/2010/main" val="353107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have known for over 200 years that enhanced levels of CO</a:t>
            </a:r>
            <a:r>
              <a:rPr lang="en-US" baseline="-25000" dirty="0" smtClean="0"/>
              <a:t>2</a:t>
            </a:r>
            <a:r>
              <a:rPr lang="en-US" dirty="0" smtClean="0"/>
              <a:t> stimulate plant growth.  Increased photosynthesis as a result of recent and projected increases in CO</a:t>
            </a:r>
            <a:r>
              <a:rPr lang="en-US" baseline="-25000" dirty="0" smtClean="0"/>
              <a:t>2</a:t>
            </a:r>
            <a:r>
              <a:rPr lang="en-US" dirty="0" smtClean="0"/>
              <a:t> is one of the most researched aspects of global change (16,4). There is some evidence that elevated CO</a:t>
            </a:r>
            <a:r>
              <a:rPr lang="en-US" baseline="-25000" dirty="0" smtClean="0"/>
              <a:t>2</a:t>
            </a:r>
            <a:r>
              <a:rPr lang="en-US" dirty="0" smtClean="0"/>
              <a:t> may favor weedy plants (17).</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18</a:t>
            </a:fld>
            <a:endParaRPr lang="en-US" dirty="0"/>
          </a:p>
        </p:txBody>
      </p:sp>
    </p:spTree>
    <p:extLst>
      <p:ext uri="{BB962C8B-B14F-4D97-AF65-F5344CB8AC3E}">
        <p14:creationId xmlns:p14="http://schemas.microsoft.com/office/powerpoint/2010/main" val="154203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smtClean="0">
                <a:solidFill>
                  <a:schemeClr val="tx1"/>
                </a:solidFill>
                <a:latin typeface="+mn-lt"/>
                <a:ea typeface="+mn-ea"/>
                <a:cs typeface="+mn-cs"/>
              </a:rPr>
              <a:t>In general, IS tend to exhibit characteristics that give them a competitive advantage over native species for food and habitat, and increase their reproductive potential. These characteristics include things like rapid reproduction, high adaptability, voracious appetites, and lack of predator pressure. Adding climate change effects could exacerbate the problem by enhancing these characteristics and further increasing the suitability of habitats for IS.</a:t>
            </a:r>
          </a:p>
          <a:p>
            <a:r>
              <a:rPr lang="en-US" sz="1200" b="0" i="0" u="none" strike="noStrike" kern="1200" baseline="0" dirty="0" smtClean="0">
                <a:solidFill>
                  <a:schemeClr val="tx1"/>
                </a:solidFill>
                <a:latin typeface="+mn-lt"/>
                <a:ea typeface="+mn-ea"/>
                <a:cs typeface="+mn-cs"/>
              </a:rPr>
              <a:t> </a:t>
            </a:r>
          </a:p>
          <a:p>
            <a:r>
              <a:rPr lang="en-US" dirty="0" smtClean="0"/>
              <a:t>In a hypothesized response to climate</a:t>
            </a:r>
            <a:r>
              <a:rPr lang="en-US" baseline="0" dirty="0" smtClean="0"/>
              <a:t> change</a:t>
            </a:r>
            <a:r>
              <a:rPr lang="en-US" dirty="0" smtClean="0"/>
              <a:t>, several studies have documented the movement of species </a:t>
            </a:r>
            <a:r>
              <a:rPr lang="en-US" dirty="0" err="1" smtClean="0"/>
              <a:t>poleward</a:t>
            </a:r>
            <a:r>
              <a:rPr lang="en-US" dirty="0" smtClean="0"/>
              <a:t> and/or upward in elevation, (e.g., 18,19) although this trend has not been found universally (20). </a:t>
            </a:r>
          </a:p>
          <a:p>
            <a:endParaRPr lang="en-US" dirty="0" smtClean="0"/>
          </a:p>
          <a:p>
            <a:r>
              <a:rPr lang="en-US" dirty="0" err="1" smtClean="0"/>
              <a:t>Invasives</a:t>
            </a:r>
            <a:r>
              <a:rPr lang="en-US" dirty="0" smtClean="0"/>
              <a:t> might move faster than native species, since they tend to have higher dispersal ability and genetic flexibility, among other features. </a:t>
            </a:r>
          </a:p>
          <a:p>
            <a:endParaRPr lang="en-US" dirty="0" smtClean="0"/>
          </a:p>
          <a:p>
            <a:r>
              <a:rPr lang="en-US" dirty="0" smtClean="0"/>
              <a:t>Some invasive species may also presently occupy only a portion of their potentially available habitats, thus having the potential to spread widely (21). </a:t>
            </a:r>
          </a:p>
          <a:p>
            <a:endParaRPr lang="en-US" dirty="0" smtClean="0"/>
          </a:p>
          <a:p>
            <a:r>
              <a:rPr lang="en-US" dirty="0" smtClean="0"/>
              <a:t>Species interactions and species' lag times responding to environmental changes are also important to consider. Species performance such as growth, phenology, and productivity may also change in novel conditions (22). </a:t>
            </a:r>
          </a:p>
          <a:p>
            <a:endParaRPr lang="en-US" dirty="0" smtClean="0"/>
          </a:p>
          <a:p>
            <a:r>
              <a:rPr lang="en-US" dirty="0" smtClean="0"/>
              <a:t>However, it is unclear how important direct environmental effects such as changes in CO2, temperature and precipitation will be, compared to other invasion drivers such as disturbance, propagule pressure, and biotic resistance.</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19</a:t>
            </a:fld>
            <a:endParaRPr lang="en-US" dirty="0"/>
          </a:p>
        </p:txBody>
      </p:sp>
    </p:spTree>
    <p:extLst>
      <p:ext uri="{BB962C8B-B14F-4D97-AF65-F5344CB8AC3E}">
        <p14:creationId xmlns:p14="http://schemas.microsoft.com/office/powerpoint/2010/main" val="294806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t>We’ve identified</a:t>
            </a:r>
            <a:r>
              <a:rPr lang="en-US" baseline="0" dirty="0" smtClean="0"/>
              <a:t> </a:t>
            </a:r>
            <a:r>
              <a:rPr lang="en-US" dirty="0" smtClean="0"/>
              <a:t>40 species to place </a:t>
            </a:r>
            <a:r>
              <a:rPr lang="en-US" smtClean="0"/>
              <a:t>on our watch </a:t>
            </a:r>
            <a:r>
              <a:rPr lang="en-US" dirty="0" smtClean="0"/>
              <a:t>list for 2015</a:t>
            </a:r>
          </a:p>
          <a:p>
            <a:r>
              <a:rPr lang="en-US" dirty="0" smtClean="0"/>
              <a:t>4 birds  5 fish  1 insect 5 invertebrates</a:t>
            </a:r>
            <a:r>
              <a:rPr lang="en-US" baseline="0" dirty="0" smtClean="0"/>
              <a:t> 1 mammal 24 plants</a:t>
            </a:r>
            <a:endParaRPr lang="en-US" dirty="0" smtClean="0"/>
          </a:p>
          <a:p>
            <a:r>
              <a:rPr lang="en-US" dirty="0" smtClean="0"/>
              <a:t>house finch</a:t>
            </a:r>
          </a:p>
          <a:p>
            <a:r>
              <a:rPr lang="en-US" dirty="0" smtClean="0"/>
              <a:t>brown-headed cowbird</a:t>
            </a:r>
          </a:p>
          <a:p>
            <a:r>
              <a:rPr lang="en-US" dirty="0" smtClean="0"/>
              <a:t>house sparrow</a:t>
            </a:r>
          </a:p>
          <a:p>
            <a:r>
              <a:rPr lang="en-US" dirty="0" smtClean="0"/>
              <a:t>European starling</a:t>
            </a:r>
          </a:p>
          <a:p>
            <a:r>
              <a:rPr lang="en-US" dirty="0" smtClean="0"/>
              <a:t>grass carp</a:t>
            </a:r>
          </a:p>
          <a:p>
            <a:r>
              <a:rPr lang="en-US" dirty="0" smtClean="0"/>
              <a:t>brook stickleback</a:t>
            </a:r>
          </a:p>
          <a:p>
            <a:r>
              <a:rPr lang="en-US" dirty="0" smtClean="0"/>
              <a:t>warmouth</a:t>
            </a:r>
          </a:p>
          <a:p>
            <a:r>
              <a:rPr lang="en-US" dirty="0" smtClean="0"/>
              <a:t>green sunfish</a:t>
            </a:r>
          </a:p>
          <a:p>
            <a:r>
              <a:rPr lang="en-US" dirty="0" smtClean="0"/>
              <a:t>oriental </a:t>
            </a:r>
            <a:r>
              <a:rPr lang="en-US" dirty="0" err="1" smtClean="0"/>
              <a:t>weatherfish</a:t>
            </a:r>
            <a:endParaRPr lang="en-US" dirty="0" smtClean="0"/>
          </a:p>
          <a:p>
            <a:r>
              <a:rPr lang="en-US" dirty="0" smtClean="0"/>
              <a:t>Asian tiger mosquito</a:t>
            </a:r>
          </a:p>
          <a:p>
            <a:r>
              <a:rPr lang="en-US" dirty="0" smtClean="0"/>
              <a:t>earthworm (</a:t>
            </a:r>
            <a:r>
              <a:rPr lang="en-US" dirty="0" err="1" smtClean="0"/>
              <a:t>Lumbricidae</a:t>
            </a:r>
            <a:r>
              <a:rPr lang="en-US" dirty="0" smtClean="0"/>
              <a:t>)</a:t>
            </a:r>
          </a:p>
          <a:p>
            <a:r>
              <a:rPr lang="en-US" dirty="0" smtClean="0"/>
              <a:t>earthworm (</a:t>
            </a:r>
            <a:r>
              <a:rPr lang="en-US" dirty="0" err="1" smtClean="0"/>
              <a:t>Lumbricidae</a:t>
            </a:r>
            <a:r>
              <a:rPr lang="en-US" dirty="0" smtClean="0"/>
              <a:t>)</a:t>
            </a:r>
          </a:p>
          <a:p>
            <a:r>
              <a:rPr lang="en-US" dirty="0" smtClean="0"/>
              <a:t>earthworm (</a:t>
            </a:r>
            <a:r>
              <a:rPr lang="en-US" dirty="0" err="1" smtClean="0"/>
              <a:t>Lumbricidae</a:t>
            </a:r>
            <a:r>
              <a:rPr lang="en-US" dirty="0" smtClean="0"/>
              <a:t>)</a:t>
            </a:r>
          </a:p>
          <a:p>
            <a:r>
              <a:rPr lang="en-US" dirty="0" smtClean="0"/>
              <a:t>earthworm (</a:t>
            </a:r>
            <a:r>
              <a:rPr lang="en-US" dirty="0" err="1" smtClean="0"/>
              <a:t>Lumbricidae</a:t>
            </a:r>
            <a:r>
              <a:rPr lang="en-US" dirty="0" smtClean="0"/>
              <a:t>)</a:t>
            </a:r>
          </a:p>
          <a:p>
            <a:r>
              <a:rPr lang="en-US" dirty="0" smtClean="0"/>
              <a:t>earthworm (</a:t>
            </a:r>
            <a:r>
              <a:rPr lang="en-US" dirty="0" err="1" smtClean="0"/>
              <a:t>Lumbricidae</a:t>
            </a:r>
            <a:r>
              <a:rPr lang="en-US" dirty="0" smtClean="0"/>
              <a:t>)</a:t>
            </a:r>
          </a:p>
          <a:p>
            <a:r>
              <a:rPr lang="en-US" dirty="0" smtClean="0"/>
              <a:t>feral cats</a:t>
            </a:r>
          </a:p>
          <a:p>
            <a:r>
              <a:rPr lang="en-US" dirty="0" smtClean="0"/>
              <a:t>Japanese chaff flower</a:t>
            </a:r>
          </a:p>
          <a:p>
            <a:r>
              <a:rPr lang="en-US" dirty="0" smtClean="0"/>
              <a:t>water wheel plant</a:t>
            </a:r>
          </a:p>
          <a:p>
            <a:r>
              <a:rPr lang="en-US" dirty="0" smtClean="0"/>
              <a:t>purple stemmed dodder</a:t>
            </a:r>
          </a:p>
          <a:p>
            <a:r>
              <a:rPr lang="en-US" dirty="0" smtClean="0"/>
              <a:t>variable </a:t>
            </a:r>
            <a:r>
              <a:rPr lang="en-US" dirty="0" err="1" smtClean="0"/>
              <a:t>flatsedge</a:t>
            </a:r>
            <a:endParaRPr lang="en-US" dirty="0" smtClean="0"/>
          </a:p>
          <a:p>
            <a:r>
              <a:rPr lang="en-US" dirty="0" smtClean="0"/>
              <a:t>Japanese net-veined holly fern</a:t>
            </a:r>
          </a:p>
          <a:p>
            <a:r>
              <a:rPr lang="en-US" dirty="0" smtClean="0"/>
              <a:t>Scotch broom</a:t>
            </a:r>
          </a:p>
          <a:p>
            <a:r>
              <a:rPr lang="en-US" dirty="0" err="1" smtClean="0"/>
              <a:t>duetzia</a:t>
            </a:r>
            <a:endParaRPr lang="en-US" dirty="0" smtClean="0"/>
          </a:p>
          <a:p>
            <a:r>
              <a:rPr lang="en-US" dirty="0" smtClean="0"/>
              <a:t>thorny </a:t>
            </a:r>
            <a:r>
              <a:rPr lang="en-US" dirty="0" err="1" smtClean="0"/>
              <a:t>elaeagnus</a:t>
            </a:r>
            <a:endParaRPr lang="en-US" dirty="0" smtClean="0"/>
          </a:p>
          <a:p>
            <a:r>
              <a:rPr lang="en-US" dirty="0" err="1" smtClean="0"/>
              <a:t>Sickleweed</a:t>
            </a:r>
            <a:endParaRPr lang="en-US" dirty="0" smtClean="0"/>
          </a:p>
          <a:p>
            <a:r>
              <a:rPr lang="en-US" dirty="0" smtClean="0"/>
              <a:t>hairy </a:t>
            </a:r>
            <a:r>
              <a:rPr lang="en-US" dirty="0" err="1" smtClean="0"/>
              <a:t>crabweed</a:t>
            </a:r>
            <a:endParaRPr lang="en-US" dirty="0" smtClean="0"/>
          </a:p>
          <a:p>
            <a:r>
              <a:rPr lang="en-US" dirty="0" err="1" smtClean="0"/>
              <a:t>seaberry</a:t>
            </a:r>
            <a:endParaRPr lang="en-US" dirty="0" smtClean="0"/>
          </a:p>
          <a:p>
            <a:r>
              <a:rPr lang="en-US" dirty="0" smtClean="0"/>
              <a:t>blue plantain lily</a:t>
            </a:r>
          </a:p>
          <a:p>
            <a:r>
              <a:rPr lang="en-US" dirty="0" smtClean="0"/>
              <a:t>chameleon-plant</a:t>
            </a:r>
          </a:p>
          <a:p>
            <a:r>
              <a:rPr lang="en-US" dirty="0" smtClean="0"/>
              <a:t>Himalayan balsam</a:t>
            </a:r>
          </a:p>
          <a:p>
            <a:r>
              <a:rPr lang="en-US" dirty="0" smtClean="0"/>
              <a:t>golden </a:t>
            </a:r>
            <a:r>
              <a:rPr lang="en-US" dirty="0" err="1" smtClean="0"/>
              <a:t>raintree</a:t>
            </a:r>
            <a:endParaRPr lang="en-US" dirty="0" smtClean="0"/>
          </a:p>
          <a:p>
            <a:r>
              <a:rPr lang="en-US" dirty="0" smtClean="0"/>
              <a:t>yellow archangel</a:t>
            </a:r>
          </a:p>
          <a:p>
            <a:r>
              <a:rPr lang="en-US" dirty="0" smtClean="0"/>
              <a:t>snowbell</a:t>
            </a:r>
          </a:p>
          <a:p>
            <a:r>
              <a:rPr lang="en-US" dirty="0" smtClean="0"/>
              <a:t>Beale's barberry</a:t>
            </a:r>
          </a:p>
          <a:p>
            <a:r>
              <a:rPr lang="en-US" dirty="0" smtClean="0"/>
              <a:t>Java dropwort</a:t>
            </a:r>
          </a:p>
          <a:p>
            <a:r>
              <a:rPr lang="en-US" dirty="0" smtClean="0"/>
              <a:t>holly </a:t>
            </a:r>
            <a:r>
              <a:rPr lang="en-US" dirty="0" err="1" smtClean="0"/>
              <a:t>osmanthus</a:t>
            </a:r>
            <a:endParaRPr lang="en-US" dirty="0" smtClean="0"/>
          </a:p>
          <a:p>
            <a:r>
              <a:rPr lang="en-US" dirty="0" smtClean="0"/>
              <a:t>hardy orange</a:t>
            </a:r>
          </a:p>
          <a:p>
            <a:r>
              <a:rPr lang="en-US" dirty="0" smtClean="0"/>
              <a:t>Chinese buckthorn</a:t>
            </a:r>
          </a:p>
          <a:p>
            <a:r>
              <a:rPr lang="en-US" dirty="0" smtClean="0"/>
              <a:t>hardy pampas grass</a:t>
            </a:r>
          </a:p>
          <a:p>
            <a:r>
              <a:rPr lang="en-US" dirty="0" smtClean="0"/>
              <a:t>Chinese willow</a:t>
            </a:r>
          </a:p>
          <a:p>
            <a:r>
              <a:rPr lang="en-US" dirty="0" smtClean="0"/>
              <a:t>Jupiter's distaff</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20</a:t>
            </a:fld>
            <a:endParaRPr lang="en-US" dirty="0"/>
          </a:p>
        </p:txBody>
      </p:sp>
    </p:spTree>
    <p:extLst>
      <p:ext uri="{BB962C8B-B14F-4D97-AF65-F5344CB8AC3E}">
        <p14:creationId xmlns:p14="http://schemas.microsoft.com/office/powerpoint/2010/main" val="320639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Determining how suitable NJ’s climate will become for new non-native species, and determining in advance which species might be at risk of expanding their ranges into</a:t>
            </a:r>
            <a:r>
              <a:rPr lang="en-US" baseline="0" dirty="0" smtClean="0"/>
              <a:t> our state</a:t>
            </a:r>
            <a:r>
              <a:rPr lang="en-US" dirty="0" smtClean="0"/>
              <a:t>, can help shift resource managers from working on reactive management strategies, to more proactive thinking about prevention, rapid response, and control. </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22</a:t>
            </a:fld>
            <a:endParaRPr lang="en-US" dirty="0"/>
          </a:p>
        </p:txBody>
      </p:sp>
    </p:spTree>
    <p:extLst>
      <p:ext uri="{BB962C8B-B14F-4D97-AF65-F5344CB8AC3E}">
        <p14:creationId xmlns:p14="http://schemas.microsoft.com/office/powerpoint/2010/main" val="3376663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After a record is entered</a:t>
            </a:r>
            <a:r>
              <a:rPr lang="en-US" sz="1200" b="1" baseline="0" dirty="0" smtClean="0"/>
              <a:t> and verified </a:t>
            </a:r>
            <a:r>
              <a:rPr lang="en-US" sz="1200" b="1" dirty="0" smtClean="0"/>
              <a:t>from the smartphone app it is available in</a:t>
            </a:r>
            <a:br>
              <a:rPr lang="en-US" sz="1200" b="1" dirty="0" smtClean="0"/>
            </a:br>
            <a:r>
              <a:rPr lang="en-US" sz="1200" b="1" dirty="0" err="1" smtClean="0"/>
              <a:t>IPCConnect</a:t>
            </a:r>
            <a:r>
              <a:rPr lang="en-US" sz="1200" b="1" dirty="0" smtClean="0"/>
              <a:t> New Jersey web app</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24</a:t>
            </a:fld>
            <a:endParaRPr lang="en-US" dirty="0"/>
          </a:p>
        </p:txBody>
      </p:sp>
    </p:spTree>
    <p:extLst>
      <p:ext uri="{BB962C8B-B14F-4D97-AF65-F5344CB8AC3E}">
        <p14:creationId xmlns:p14="http://schemas.microsoft.com/office/powerpoint/2010/main" val="125788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Perennial, climbing, woody-stemmed vine</a:t>
            </a:r>
          </a:p>
          <a:p>
            <a:r>
              <a:rPr lang="en-US" dirty="0" smtClean="0"/>
              <a:t>• Grows 10’ - 20’ or more</a:t>
            </a:r>
          </a:p>
          <a:p>
            <a:r>
              <a:rPr lang="en-US" dirty="0" smtClean="0"/>
              <a:t>• Climbs by tendrils, similar to native grapes</a:t>
            </a:r>
          </a:p>
          <a:p>
            <a:r>
              <a:rPr lang="en-US" dirty="0" smtClean="0"/>
              <a:t>• Pith (center) of mature stems is white</a:t>
            </a:r>
          </a:p>
          <a:p>
            <a:r>
              <a:rPr lang="en-US" dirty="0" smtClean="0"/>
              <a:t>• Bark does not peel and has </a:t>
            </a:r>
            <a:r>
              <a:rPr lang="en-US" dirty="0" err="1" smtClean="0"/>
              <a:t>lenticils</a:t>
            </a:r>
            <a:endParaRPr lang="en-US" dirty="0" smtClean="0"/>
          </a:p>
          <a:p>
            <a:r>
              <a:rPr lang="en-US" dirty="0" smtClean="0"/>
              <a:t>Leaves</a:t>
            </a:r>
          </a:p>
          <a:p>
            <a:endParaRPr lang="en-US" dirty="0" smtClean="0"/>
          </a:p>
          <a:p>
            <a:r>
              <a:rPr lang="en-US" dirty="0" smtClean="0"/>
              <a:t>• Alternate</a:t>
            </a:r>
          </a:p>
          <a:p>
            <a:r>
              <a:rPr lang="en-US" dirty="0" smtClean="0"/>
              <a:t>• 3 - 5 lobes on each leaf, heart-shaped base</a:t>
            </a:r>
          </a:p>
          <a:p>
            <a:r>
              <a:rPr lang="en-US" dirty="0" smtClean="0"/>
              <a:t>• Extremely variable leaf shape/</a:t>
            </a:r>
            <a:r>
              <a:rPr lang="en-US" dirty="0" err="1" smtClean="0"/>
              <a:t>lobing</a:t>
            </a:r>
            <a:endParaRPr lang="en-US" dirty="0" smtClean="0"/>
          </a:p>
          <a:p>
            <a:r>
              <a:rPr lang="en-US" dirty="0" smtClean="0"/>
              <a:t>• Coarse teeth</a:t>
            </a:r>
          </a:p>
          <a:p>
            <a:r>
              <a:rPr lang="en-US" dirty="0" smtClean="0"/>
              <a:t>• 2” - 4” wide</a:t>
            </a:r>
          </a:p>
          <a:p>
            <a:r>
              <a:rPr lang="en-US" dirty="0" smtClean="0"/>
              <a:t>• Young twigs, leaf stems and the undersides of the leaves are hairy</a:t>
            </a:r>
          </a:p>
          <a:p>
            <a:r>
              <a:rPr lang="en-US" dirty="0" smtClean="0"/>
              <a:t>Flowers</a:t>
            </a:r>
          </a:p>
          <a:p>
            <a:endParaRPr lang="en-US" dirty="0" smtClean="0"/>
          </a:p>
          <a:p>
            <a:r>
              <a:rPr lang="en-US" dirty="0" smtClean="0"/>
              <a:t>• Small, greenish-white</a:t>
            </a:r>
          </a:p>
          <a:p>
            <a:r>
              <a:rPr lang="en-US" dirty="0" smtClean="0"/>
              <a:t>• Blooms in clusters, May - August</a:t>
            </a:r>
          </a:p>
          <a:p>
            <a:r>
              <a:rPr lang="en-US" dirty="0" smtClean="0"/>
              <a:t>Fruit</a:t>
            </a:r>
          </a:p>
          <a:p>
            <a:endParaRPr lang="en-US" dirty="0" smtClean="0"/>
          </a:p>
          <a:p>
            <a:r>
              <a:rPr lang="en-US" dirty="0" smtClean="0"/>
              <a:t>• Speckled, 0.25” spheres</a:t>
            </a:r>
          </a:p>
          <a:p>
            <a:r>
              <a:rPr lang="en-US" dirty="0" smtClean="0"/>
              <a:t>• Ripening from September - October</a:t>
            </a:r>
          </a:p>
          <a:p>
            <a:r>
              <a:rPr lang="en-US" dirty="0" smtClean="0"/>
              <a:t>• Fruits are borne in clusters</a:t>
            </a:r>
          </a:p>
          <a:p>
            <a:r>
              <a:rPr lang="en-US" dirty="0" smtClean="0"/>
              <a:t>• Vary in color from yellow to lilac to green, and mature to a blue color</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25</a:t>
            </a:fld>
            <a:endParaRPr lang="en-US" dirty="0"/>
          </a:p>
        </p:txBody>
      </p:sp>
    </p:spTree>
    <p:extLst>
      <p:ext uri="{BB962C8B-B14F-4D97-AF65-F5344CB8AC3E}">
        <p14:creationId xmlns:p14="http://schemas.microsoft.com/office/powerpoint/2010/main" val="2303543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83F537C-0AEA-44C8-9CF8-715C5FE0CEF5}" type="slidenum">
              <a:rPr lang="en-US" sz="1200">
                <a:latin typeface="+mn-lt"/>
              </a:rPr>
              <a:pPr algn="r">
                <a:defRPr/>
              </a:pPr>
              <a:t>26</a:t>
            </a:fld>
            <a:endParaRPr lang="en-US" sz="1200">
              <a:latin typeface="+mn-lt"/>
            </a:endParaRPr>
          </a:p>
        </p:txBody>
      </p:sp>
      <p:sp>
        <p:nvSpPr>
          <p:cNvPr id="30723"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2051"/>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 Small deciduous tree</a:t>
            </a:r>
            <a:br>
              <a:rPr lang="en-US" dirty="0" smtClean="0"/>
            </a:br>
            <a:r>
              <a:rPr lang="en-US" dirty="0" smtClean="0"/>
              <a:t>• Broad crown of level branches. </a:t>
            </a:r>
            <a:br>
              <a:rPr lang="en-US" dirty="0" smtClean="0"/>
            </a:br>
            <a:endParaRPr lang="en-US" dirty="0" smtClean="0"/>
          </a:p>
          <a:p>
            <a:r>
              <a:rPr lang="en-US" b="1" dirty="0" smtClean="0"/>
              <a:t>Leaves </a:t>
            </a:r>
          </a:p>
          <a:p>
            <a:r>
              <a:rPr lang="en-US" dirty="0" smtClean="0"/>
              <a:t>• The </a:t>
            </a:r>
            <a:r>
              <a:rPr lang="en-US" b="1" dirty="0" smtClean="0"/>
              <a:t>leaves</a:t>
            </a:r>
            <a:r>
              <a:rPr lang="en-US" dirty="0" smtClean="0"/>
              <a:t> are </a:t>
            </a:r>
            <a:r>
              <a:rPr lang="en-US" dirty="0" err="1" smtClean="0"/>
              <a:t>bipinnate</a:t>
            </a:r>
            <a:r>
              <a:rPr lang="en-US" dirty="0" smtClean="0"/>
              <a:t> (</a:t>
            </a:r>
            <a:r>
              <a:rPr lang="en-US" dirty="0" err="1" smtClean="0"/>
              <a:t>ie</a:t>
            </a:r>
            <a:r>
              <a:rPr lang="en-US" dirty="0" smtClean="0"/>
              <a:t> double compound)</a:t>
            </a:r>
            <a:br>
              <a:rPr lang="en-US" dirty="0" smtClean="0"/>
            </a:br>
            <a:r>
              <a:rPr lang="en-US" dirty="0" smtClean="0"/>
              <a:t>• 20 – 45 cm long and 12 – 25 cm broad, divided into 6 – 12 pairs of pinnae</a:t>
            </a:r>
            <a:br>
              <a:rPr lang="en-US" dirty="0" smtClean="0"/>
            </a:br>
            <a:r>
              <a:rPr lang="en-US" dirty="0" smtClean="0"/>
              <a:t>• 20 – 30 pairs of leaflets on each double compound leaf</a:t>
            </a:r>
            <a:br>
              <a:rPr lang="en-US" dirty="0" smtClean="0"/>
            </a:br>
            <a:r>
              <a:rPr lang="en-US" dirty="0" smtClean="0"/>
              <a:t>• Leaflets are oblong, 1 – 1.5 cm long and 2 – 4 mm wide</a:t>
            </a:r>
            <a:br>
              <a:rPr lang="en-US" dirty="0" smtClean="0"/>
            </a:br>
            <a:endParaRPr lang="en-US" dirty="0" smtClean="0"/>
          </a:p>
          <a:p>
            <a:r>
              <a:rPr lang="en-US" b="1" dirty="0" smtClean="0"/>
              <a:t>Flowers </a:t>
            </a:r>
          </a:p>
          <a:p>
            <a:r>
              <a:rPr lang="en-US" dirty="0" smtClean="0"/>
              <a:t>• Produced throughout the summer, dense pink and white.</a:t>
            </a:r>
            <a:br>
              <a:rPr lang="en-US" dirty="0" smtClean="0"/>
            </a:br>
            <a:r>
              <a:rPr lang="en-US" dirty="0" smtClean="0"/>
              <a:t>• Tight cluster of stamens 2 – 3 cm long, white or pink with a white base, looking like silky threads</a:t>
            </a:r>
            <a:br>
              <a:rPr lang="en-US" dirty="0" smtClean="0"/>
            </a:br>
            <a:r>
              <a:rPr lang="en-US" dirty="0" smtClean="0"/>
              <a:t>• Fern-like or feathery appearance, very ornamental</a:t>
            </a:r>
            <a:br>
              <a:rPr lang="en-US" dirty="0" smtClean="0"/>
            </a:br>
            <a:endParaRPr lang="en-US" dirty="0" smtClean="0"/>
          </a:p>
          <a:p>
            <a:r>
              <a:rPr lang="en-US" b="1" dirty="0" smtClean="0"/>
              <a:t>Fruit </a:t>
            </a:r>
          </a:p>
          <a:p>
            <a:r>
              <a:rPr lang="en-US" dirty="0" smtClean="0"/>
              <a:t>• Flat brown pod 10 – 20 cm long and 2 – 2.5 cm wide, containing several seeds inside.</a:t>
            </a:r>
            <a:br>
              <a:rPr lang="en-US" dirty="0" smtClean="0"/>
            </a:br>
            <a:r>
              <a:rPr lang="en-US" dirty="0" smtClean="0"/>
              <a:t>• Characteristic legume appearance</a:t>
            </a:r>
          </a:p>
          <a:p>
            <a:pPr eaLnBrk="1" hangingPunct="1">
              <a:spcBef>
                <a:spcPct val="0"/>
              </a:spcBef>
            </a:pPr>
            <a:endParaRPr lang="en-US" dirty="0" smtClean="0"/>
          </a:p>
        </p:txBody>
      </p:sp>
    </p:spTree>
    <p:extLst>
      <p:ext uri="{BB962C8B-B14F-4D97-AF65-F5344CB8AC3E}">
        <p14:creationId xmlns:p14="http://schemas.microsoft.com/office/powerpoint/2010/main" val="126255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Warm-season, perennial grass, 1’-4’ tall</a:t>
            </a:r>
            <a:br>
              <a:rPr lang="en-US" dirty="0" smtClean="0"/>
            </a:br>
            <a:r>
              <a:rPr lang="en-US" dirty="0" smtClean="0"/>
              <a:t>• Clumping habit</a:t>
            </a:r>
            <a:br>
              <a:rPr lang="en-US" dirty="0" smtClean="0"/>
            </a:br>
            <a:r>
              <a:rPr lang="en-US" dirty="0" smtClean="0"/>
              <a:t>• Not rhizomatous</a:t>
            </a:r>
            <a:br>
              <a:rPr lang="en-US" dirty="0" smtClean="0"/>
            </a:br>
            <a:r>
              <a:rPr lang="en-US" dirty="0" smtClean="0"/>
              <a:t>• Does not spread from nodes </a:t>
            </a:r>
            <a:br>
              <a:rPr lang="en-US" dirty="0" smtClean="0"/>
            </a:br>
            <a:endParaRPr lang="en-US" dirty="0" smtClean="0"/>
          </a:p>
          <a:p>
            <a:r>
              <a:rPr lang="en-US" b="1" dirty="0" smtClean="0"/>
              <a:t>Leaves </a:t>
            </a:r>
          </a:p>
          <a:p>
            <a:r>
              <a:rPr lang="en-US" dirty="0" smtClean="0"/>
              <a:t>• Typically reclining rather than upright</a:t>
            </a:r>
            <a:br>
              <a:rPr lang="en-US" dirty="0" smtClean="0"/>
            </a:br>
            <a:r>
              <a:rPr lang="en-US" dirty="0" smtClean="0"/>
              <a:t>• Arched, flat, narrow, 0.1” wide</a:t>
            </a:r>
            <a:br>
              <a:rPr lang="en-US" dirty="0" smtClean="0"/>
            </a:br>
            <a:r>
              <a:rPr lang="en-US" dirty="0" smtClean="0"/>
              <a:t>• Grey-green </a:t>
            </a:r>
            <a:br>
              <a:rPr lang="en-US" dirty="0" smtClean="0"/>
            </a:br>
            <a:r>
              <a:rPr lang="en-US" dirty="0" smtClean="0"/>
              <a:t>• Ligule (tongue-like organ located at leaf/stem junction) with long hairs</a:t>
            </a:r>
            <a:br>
              <a:rPr lang="en-US" dirty="0" smtClean="0"/>
            </a:br>
            <a:r>
              <a:rPr lang="en-US" dirty="0" smtClean="0"/>
              <a:t>• Fringed sheath (leaf base surrounding stem)</a:t>
            </a:r>
            <a:br>
              <a:rPr lang="en-US" dirty="0" smtClean="0"/>
            </a:br>
            <a:endParaRPr lang="en-US" dirty="0" smtClean="0"/>
          </a:p>
          <a:p>
            <a:r>
              <a:rPr lang="en-US" b="1" dirty="0" smtClean="0"/>
              <a:t>Flowers </a:t>
            </a:r>
          </a:p>
          <a:p>
            <a:r>
              <a:rPr lang="en-US" dirty="0" smtClean="0"/>
              <a:t>• Diffuse, not showy</a:t>
            </a:r>
            <a:br>
              <a:rPr lang="en-US" dirty="0" smtClean="0"/>
            </a:br>
            <a:r>
              <a:rPr lang="en-US" dirty="0" smtClean="0"/>
              <a:t>• Nodding, small. 0.2”-0.4” long, 0.1“ wide and gray-green</a:t>
            </a:r>
            <a:br>
              <a:rPr lang="en-US" dirty="0" smtClean="0"/>
            </a:br>
            <a:r>
              <a:rPr lang="en-US" dirty="0" smtClean="0"/>
              <a:t>• Blooms late summer-early fall</a:t>
            </a:r>
            <a:br>
              <a:rPr lang="en-US" dirty="0" smtClean="0"/>
            </a:br>
            <a:endParaRPr lang="en-US" dirty="0" smtClean="0"/>
          </a:p>
          <a:p>
            <a:r>
              <a:rPr lang="en-US" b="1" dirty="0" smtClean="0"/>
              <a:t>Fruit </a:t>
            </a:r>
          </a:p>
          <a:p>
            <a:r>
              <a:rPr lang="en-US" dirty="0" smtClean="0"/>
              <a:t>• Small, yellow seeds</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27</a:t>
            </a:fld>
            <a:endParaRPr lang="en-US" dirty="0"/>
          </a:p>
        </p:txBody>
      </p:sp>
    </p:spTree>
    <p:extLst>
      <p:ext uri="{BB962C8B-B14F-4D97-AF65-F5344CB8AC3E}">
        <p14:creationId xmlns:p14="http://schemas.microsoft.com/office/powerpoint/2010/main" val="2607945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0C744D5-3DCD-4EB9-843F-48A8ED63EC10}" type="slidenum">
              <a:rPr lang="en-US" sz="1200">
                <a:latin typeface="+mn-lt"/>
              </a:rPr>
              <a:pPr algn="r" fontAlgn="auto">
                <a:spcBef>
                  <a:spcPts val="0"/>
                </a:spcBef>
                <a:spcAft>
                  <a:spcPts val="0"/>
                </a:spcAft>
                <a:defRPr/>
              </a:pPr>
              <a:t>28</a:t>
            </a:fld>
            <a:endParaRPr lang="en-US" sz="1200" dirty="0">
              <a:latin typeface="+mn-lt"/>
            </a:endParaRPr>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Free floating aquatic perennial</a:t>
            </a:r>
            <a:br>
              <a:rPr lang="en-US" dirty="0" smtClean="0"/>
            </a:br>
            <a:r>
              <a:rPr lang="en-US" dirty="0" smtClean="0"/>
              <a:t>• Grows up to 3’ tall</a:t>
            </a:r>
            <a:br>
              <a:rPr lang="en-US" dirty="0" smtClean="0"/>
            </a:br>
            <a:r>
              <a:rPr lang="en-US" dirty="0" smtClean="0"/>
              <a:t>• Roots </a:t>
            </a:r>
            <a:r>
              <a:rPr lang="en-US" b="1" dirty="0" smtClean="0"/>
              <a:t>blue-black to dark purple</a:t>
            </a:r>
            <a:r>
              <a:rPr lang="en-US" dirty="0" smtClean="0"/>
              <a:t/>
            </a:r>
            <a:br>
              <a:rPr lang="en-US" dirty="0" smtClean="0"/>
            </a:br>
            <a:r>
              <a:rPr lang="en-US" dirty="0" smtClean="0"/>
              <a:t>• Can reproduce by seeds or runners</a:t>
            </a:r>
            <a:br>
              <a:rPr lang="en-US" dirty="0" smtClean="0"/>
            </a:br>
            <a:endParaRPr lang="en-US" dirty="0" smtClean="0"/>
          </a:p>
          <a:p>
            <a:r>
              <a:rPr lang="en-US" b="1" dirty="0" smtClean="0"/>
              <a:t>Leaves </a:t>
            </a:r>
          </a:p>
          <a:p>
            <a:r>
              <a:rPr lang="en-US" dirty="0" smtClean="0"/>
              <a:t>• Thick, waxy, round leaves</a:t>
            </a:r>
            <a:br>
              <a:rPr lang="en-US" dirty="0" smtClean="0"/>
            </a:br>
            <a:r>
              <a:rPr lang="en-US" dirty="0" smtClean="0"/>
              <a:t>• 6” wide</a:t>
            </a:r>
            <a:br>
              <a:rPr lang="en-US" dirty="0" smtClean="0"/>
            </a:br>
            <a:r>
              <a:rPr lang="en-US" dirty="0" smtClean="0"/>
              <a:t>• </a:t>
            </a:r>
            <a:r>
              <a:rPr lang="en-US" b="1" dirty="0" smtClean="0"/>
              <a:t>Thick, spongy, bulbous petiole</a:t>
            </a:r>
            <a:r>
              <a:rPr lang="en-US" dirty="0" smtClean="0"/>
              <a:t> that grows up to 12” long</a:t>
            </a:r>
            <a:br>
              <a:rPr lang="en-US" dirty="0" smtClean="0"/>
            </a:br>
            <a:endParaRPr lang="en-US" dirty="0" smtClean="0"/>
          </a:p>
          <a:p>
            <a:r>
              <a:rPr lang="en-US" b="1" dirty="0" smtClean="0"/>
              <a:t>Flowers </a:t>
            </a:r>
          </a:p>
          <a:p>
            <a:r>
              <a:rPr lang="en-US" dirty="0" smtClean="0"/>
              <a:t>• Showy </a:t>
            </a:r>
            <a:r>
              <a:rPr lang="en-US" b="1" dirty="0" smtClean="0"/>
              <a:t>12” long spike</a:t>
            </a:r>
            <a:r>
              <a:rPr lang="en-US" dirty="0" smtClean="0"/>
              <a:t/>
            </a:r>
            <a:br>
              <a:rPr lang="en-US" dirty="0" smtClean="0"/>
            </a:br>
            <a:r>
              <a:rPr lang="en-US" dirty="0" smtClean="0"/>
              <a:t>• Flowers are each 2” wide, </a:t>
            </a:r>
            <a:r>
              <a:rPr lang="en-US" b="1" dirty="0" smtClean="0"/>
              <a:t>pale purple with one yellow spot</a:t>
            </a:r>
            <a:r>
              <a:rPr lang="en-US" dirty="0" smtClean="0"/>
              <a:t/>
            </a:r>
            <a:br>
              <a:rPr lang="en-US" dirty="0" smtClean="0"/>
            </a:br>
            <a:r>
              <a:rPr lang="en-US" dirty="0" smtClean="0"/>
              <a:t>• Each flower has 6 petals</a:t>
            </a:r>
            <a:br>
              <a:rPr lang="en-US" dirty="0" smtClean="0"/>
            </a:br>
            <a:endParaRPr lang="en-US" dirty="0" smtClean="0"/>
          </a:p>
          <a:p>
            <a:r>
              <a:rPr lang="en-US" b="1" dirty="0" smtClean="0"/>
              <a:t>Fruit </a:t>
            </a:r>
          </a:p>
          <a:p>
            <a:r>
              <a:rPr lang="en-US" dirty="0" smtClean="0"/>
              <a:t>• 3-celled capsule with many seeds</a:t>
            </a:r>
            <a:br>
              <a:rPr lang="en-US" dirty="0" smtClean="0"/>
            </a:br>
            <a:r>
              <a:rPr lang="en-US" dirty="0" smtClean="0"/>
              <a:t>• Fruit and seeds rarely seen</a:t>
            </a:r>
          </a:p>
          <a:p>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E1F8F7B-CAB1-47A6-963B-93128087DA9B}" type="slidenum">
              <a:rPr lang="en-US" sz="1200">
                <a:latin typeface="+mn-lt"/>
              </a:rPr>
              <a:pPr algn="r" fontAlgn="auto">
                <a:spcBef>
                  <a:spcPts val="0"/>
                </a:spcBef>
                <a:spcAft>
                  <a:spcPts val="0"/>
                </a:spcAft>
                <a:defRPr/>
              </a:pPr>
              <a:t>28</a:t>
            </a:fld>
            <a:endParaRPr lang="en-US" sz="1200" dirty="0">
              <a:latin typeface="+mn-lt"/>
            </a:endParaRPr>
          </a:p>
        </p:txBody>
      </p:sp>
    </p:spTree>
    <p:extLst>
      <p:ext uri="{BB962C8B-B14F-4D97-AF65-F5344CB8AC3E}">
        <p14:creationId xmlns:p14="http://schemas.microsoft.com/office/powerpoint/2010/main" val="140304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txBox="1">
            <a:spLocks noGrp="1"/>
          </p:cNvSpPr>
          <p:nvPr/>
        </p:nvSpPr>
        <p:spPr>
          <a:xfrm>
            <a:off x="3970938" y="8829967"/>
            <a:ext cx="3037840" cy="464820"/>
          </a:xfrm>
          <a:prstGeom prst="rect">
            <a:avLst/>
          </a:prstGeom>
          <a:noFill/>
        </p:spPr>
        <p:txBody>
          <a:bodyPr lIns="93165" tIns="46583" rIns="93165" bIns="46583" anchor="b"/>
          <a:lstStyle/>
          <a:p>
            <a:pPr algn="r" fontAlgn="auto">
              <a:spcBef>
                <a:spcPts val="0"/>
              </a:spcBef>
              <a:spcAft>
                <a:spcPts val="0"/>
              </a:spcAft>
              <a:defRPr/>
            </a:pPr>
            <a:fld id="{1529F412-6D37-4D74-A4C6-D8AEB1A65EE1}" type="slidenum">
              <a:rPr lang="en-US" sz="1200">
                <a:latin typeface="+mn-lt"/>
              </a:rPr>
              <a:pPr algn="r" fontAlgn="auto">
                <a:spcBef>
                  <a:spcPts val="0"/>
                </a:spcBef>
                <a:spcAft>
                  <a:spcPts val="0"/>
                </a:spcAft>
                <a:defRPr/>
              </a:pPr>
              <a:t>2</a:t>
            </a:fld>
            <a:endParaRPr lang="en-US" sz="1200" dirty="0">
              <a:latin typeface="+mn-lt"/>
            </a:endParaRPr>
          </a:p>
        </p:txBody>
      </p:sp>
    </p:spTree>
    <p:extLst>
      <p:ext uri="{BB962C8B-B14F-4D97-AF65-F5344CB8AC3E}">
        <p14:creationId xmlns:p14="http://schemas.microsoft.com/office/powerpoint/2010/main" val="304750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1" dirty="0" smtClean="0"/>
              <a:t>General Description </a:t>
            </a:r>
          </a:p>
          <a:p>
            <a:r>
              <a:rPr lang="en-US" dirty="0" smtClean="0"/>
              <a:t>• Deciduous woody vine</a:t>
            </a:r>
            <a:br>
              <a:rPr lang="en-US" dirty="0" smtClean="0"/>
            </a:br>
            <a:r>
              <a:rPr lang="en-US" dirty="0" smtClean="0"/>
              <a:t>• Smooth light gray bark</a:t>
            </a:r>
            <a:br>
              <a:rPr lang="en-US" dirty="0" smtClean="0"/>
            </a:br>
            <a:r>
              <a:rPr lang="en-US" dirty="0" smtClean="0"/>
              <a:t>• Can reach heights of 40’ and grow 10’ wide</a:t>
            </a:r>
            <a:br>
              <a:rPr lang="en-US" dirty="0" smtClean="0"/>
            </a:br>
            <a:r>
              <a:rPr lang="en-US" dirty="0" smtClean="0"/>
              <a:t>• Mature stem is fluted, muscle-like</a:t>
            </a:r>
            <a:br>
              <a:rPr lang="en-US" dirty="0" smtClean="0"/>
            </a:br>
            <a:r>
              <a:rPr lang="en-US" dirty="0" smtClean="0"/>
              <a:t>• Twines up counter-clockwise</a:t>
            </a:r>
            <a:br>
              <a:rPr lang="en-US" dirty="0" smtClean="0"/>
            </a:br>
            <a:r>
              <a:rPr lang="en-US" dirty="0" smtClean="0"/>
              <a:t>• Sends out a large amount of “runners,” vines that travel along the ground making a very dense root network</a:t>
            </a:r>
            <a:br>
              <a:rPr lang="en-US" dirty="0" smtClean="0"/>
            </a:br>
            <a:endParaRPr lang="en-US" dirty="0" smtClean="0"/>
          </a:p>
          <a:p>
            <a:r>
              <a:rPr lang="en-US" b="1" dirty="0" smtClean="0"/>
              <a:t>Leaves </a:t>
            </a:r>
          </a:p>
          <a:p>
            <a:r>
              <a:rPr lang="en-US" dirty="0" smtClean="0"/>
              <a:t>• Alternate leaves, </a:t>
            </a:r>
            <a:r>
              <a:rPr lang="en-US" dirty="0" err="1" smtClean="0"/>
              <a:t>pinnately</a:t>
            </a:r>
            <a:r>
              <a:rPr lang="en-US" dirty="0" smtClean="0"/>
              <a:t> compound with a terminal leaf </a:t>
            </a:r>
            <a:br>
              <a:rPr lang="en-US" dirty="0" smtClean="0"/>
            </a:br>
            <a:r>
              <a:rPr lang="en-US" dirty="0" smtClean="0"/>
              <a:t>• Leaves are 4-16”</a:t>
            </a:r>
            <a:br>
              <a:rPr lang="en-US" dirty="0" smtClean="0"/>
            </a:br>
            <a:r>
              <a:rPr lang="en-US" dirty="0" smtClean="0"/>
              <a:t>• There are 13-19 leaflets, each 3” long</a:t>
            </a:r>
            <a:br>
              <a:rPr lang="en-US" dirty="0" smtClean="0"/>
            </a:br>
            <a:endParaRPr lang="en-US" dirty="0" smtClean="0"/>
          </a:p>
          <a:p>
            <a:r>
              <a:rPr lang="en-US" b="1" dirty="0" smtClean="0"/>
              <a:t>Flowers </a:t>
            </a:r>
          </a:p>
          <a:p>
            <a:r>
              <a:rPr lang="en-US" dirty="0" smtClean="0"/>
              <a:t>• Blooms mid-May, but only when it is mature and in full sunlight</a:t>
            </a:r>
            <a:br>
              <a:rPr lang="en-US" dirty="0" smtClean="0"/>
            </a:br>
            <a:r>
              <a:rPr lang="en-US" dirty="0" smtClean="0"/>
              <a:t>• Lavender, purple, or white hanging clusters</a:t>
            </a:r>
            <a:br>
              <a:rPr lang="en-US" dirty="0" smtClean="0"/>
            </a:br>
            <a:r>
              <a:rPr lang="en-US" dirty="0" smtClean="0"/>
              <a:t>• All flowers open simultaneously</a:t>
            </a:r>
            <a:br>
              <a:rPr lang="en-US" dirty="0" smtClean="0"/>
            </a:br>
            <a:r>
              <a:rPr lang="en-US" dirty="0" smtClean="0"/>
              <a:t>• 6-20” long</a:t>
            </a:r>
            <a:br>
              <a:rPr lang="en-US" dirty="0" smtClean="0"/>
            </a:br>
            <a:endParaRPr lang="en-US" dirty="0" smtClean="0"/>
          </a:p>
          <a:p>
            <a:r>
              <a:rPr lang="en-US" b="1" dirty="0" smtClean="0"/>
              <a:t>Fruit </a:t>
            </a:r>
          </a:p>
          <a:p>
            <a:r>
              <a:rPr lang="en-US" dirty="0" smtClean="0"/>
              <a:t>• Bean-like pods, 4-6” long</a:t>
            </a:r>
            <a:br>
              <a:rPr lang="en-US" dirty="0" smtClean="0"/>
            </a:br>
            <a:r>
              <a:rPr lang="en-US" dirty="0" smtClean="0"/>
              <a:t>• Green and hairy, turns brown and cracks when mature</a:t>
            </a:r>
            <a:br>
              <a:rPr lang="en-US" dirty="0" smtClean="0"/>
            </a:br>
            <a:endParaRPr lang="en-US" dirty="0" smtClean="0"/>
          </a:p>
          <a:p>
            <a:r>
              <a:rPr lang="en-US" b="1" dirty="0" smtClean="0"/>
              <a:t>Habitat </a:t>
            </a:r>
          </a:p>
          <a:p>
            <a:r>
              <a:rPr lang="en-US" dirty="0" smtClean="0"/>
              <a:t>• Prefers moist soil, shade tolerant</a:t>
            </a:r>
            <a:br>
              <a:rPr lang="en-US" dirty="0" smtClean="0"/>
            </a:br>
            <a:r>
              <a:rPr lang="en-US" dirty="0" smtClean="0"/>
              <a:t>• Roadsides, forest edge, open woods, stream edges, meadows, gardens, and landscaping</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b="1" dirty="0" smtClean="0"/>
              <a:t>America Wisteria (</a:t>
            </a:r>
            <a:r>
              <a:rPr lang="en-US" b="1" i="1" dirty="0" smtClean="0"/>
              <a:t>Wisteria </a:t>
            </a:r>
            <a:r>
              <a:rPr lang="en-US" b="1" i="1" dirty="0" err="1" smtClean="0"/>
              <a:t>frutescens</a:t>
            </a:r>
            <a:r>
              <a:rPr lang="en-US" b="1" dirty="0" smtClean="0"/>
              <a:t>)</a:t>
            </a:r>
          </a:p>
          <a:p>
            <a:r>
              <a:rPr lang="en-US" dirty="0" smtClean="0"/>
              <a:t>• Native vine of Southeast, introduced further north </a:t>
            </a:r>
            <a:br>
              <a:rPr lang="en-US" dirty="0" smtClean="0"/>
            </a:br>
            <a:r>
              <a:rPr lang="en-US" dirty="0" smtClean="0"/>
              <a:t>• Leaves 4”-12” long </a:t>
            </a:r>
            <a:br>
              <a:rPr lang="en-US" dirty="0" smtClean="0"/>
            </a:br>
            <a:r>
              <a:rPr lang="en-US" dirty="0" smtClean="0"/>
              <a:t>• 9-15 leaflets, each 0.75”-2.5” long </a:t>
            </a:r>
            <a:br>
              <a:rPr lang="en-US" dirty="0" smtClean="0"/>
            </a:br>
            <a:r>
              <a:rPr lang="en-US" dirty="0" smtClean="0"/>
              <a:t>• Not fragrant, inflorescences 4”-10” long </a:t>
            </a:r>
            <a:br>
              <a:rPr lang="en-US" dirty="0" smtClean="0"/>
            </a:br>
            <a:r>
              <a:rPr lang="en-US" dirty="0" smtClean="0"/>
              <a:t>• Blooms June-August </a:t>
            </a:r>
            <a:br>
              <a:rPr lang="en-US" dirty="0" smtClean="0"/>
            </a:br>
            <a:r>
              <a:rPr lang="en-US" dirty="0" smtClean="0"/>
              <a:t>• Hairless seed pod </a:t>
            </a:r>
            <a:br>
              <a:rPr lang="en-US" dirty="0" smtClean="0"/>
            </a:br>
            <a:endParaRPr lang="en-US" dirty="0" smtClean="0"/>
          </a:p>
          <a:p>
            <a:r>
              <a:rPr lang="en-US" b="1" dirty="0" smtClean="0"/>
              <a:t>Trumpet Vine (</a:t>
            </a:r>
            <a:r>
              <a:rPr lang="en-US" b="1" i="1" dirty="0" err="1" smtClean="0"/>
              <a:t>Campsis</a:t>
            </a:r>
            <a:r>
              <a:rPr lang="en-US" b="1" i="1" dirty="0" smtClean="0"/>
              <a:t> </a:t>
            </a:r>
            <a:r>
              <a:rPr lang="en-US" b="1" i="1" dirty="0" err="1" smtClean="0"/>
              <a:t>radicans</a:t>
            </a:r>
            <a:r>
              <a:rPr lang="en-US" b="1" dirty="0" smtClean="0"/>
              <a:t>) </a:t>
            </a:r>
          </a:p>
          <a:p>
            <a:r>
              <a:rPr lang="en-US" dirty="0" smtClean="0"/>
              <a:t>• Native vine of Southeast, introduced further north</a:t>
            </a:r>
            <a:br>
              <a:rPr lang="en-US" dirty="0" smtClean="0"/>
            </a:br>
            <a:r>
              <a:rPr lang="en-US" dirty="0" smtClean="0"/>
              <a:t>• Opposite and </a:t>
            </a:r>
            <a:r>
              <a:rPr lang="en-US" dirty="0" err="1" smtClean="0"/>
              <a:t>pinnately</a:t>
            </a:r>
            <a:r>
              <a:rPr lang="en-US" dirty="0" smtClean="0"/>
              <a:t> compound leaves, serrated </a:t>
            </a:r>
            <a:br>
              <a:rPr lang="en-US" dirty="0" smtClean="0"/>
            </a:br>
            <a:r>
              <a:rPr lang="en-US" dirty="0" smtClean="0"/>
              <a:t>• Blooms in late spring through early summer with orange-red elongated flowers</a:t>
            </a:r>
            <a:br>
              <a:rPr lang="en-US" dirty="0" smtClean="0"/>
            </a:br>
            <a:endParaRPr lang="en-US"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Pre-treatment cutting is recommended when tall/dense/multi-stem tangles prohibit safe application via foliar spray</a:t>
            </a:r>
            <a:br>
              <a:rPr lang="en-US" dirty="0" smtClean="0"/>
            </a:br>
            <a:r>
              <a:rPr lang="en-US" dirty="0" smtClean="0"/>
              <a:t>• Species has thick/waxy leaves -- </a:t>
            </a:r>
            <a:r>
              <a:rPr lang="en-US" dirty="0" err="1" smtClean="0"/>
              <a:t>utlilize</a:t>
            </a:r>
            <a:r>
              <a:rPr lang="en-US" smtClean="0"/>
              <a:t> Clean Cut surfactant or equivalent</a:t>
            </a:r>
          </a:p>
          <a:p>
            <a:endParaRPr lang="en-US"/>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29</a:t>
            </a:fld>
            <a:endParaRPr lang="en-US" dirty="0"/>
          </a:p>
        </p:txBody>
      </p:sp>
    </p:spTree>
    <p:extLst>
      <p:ext uri="{BB962C8B-B14F-4D97-AF65-F5344CB8AC3E}">
        <p14:creationId xmlns:p14="http://schemas.microsoft.com/office/powerpoint/2010/main" val="2868596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83F537C-0AEA-44C8-9CF8-715C5FE0CEF5}" type="slidenum">
              <a:rPr lang="en-US" sz="1200">
                <a:latin typeface="+mn-lt"/>
              </a:rPr>
              <a:pPr algn="r">
                <a:defRPr/>
              </a:pPr>
              <a:t>30</a:t>
            </a:fld>
            <a:endParaRPr lang="en-US" sz="1200">
              <a:latin typeface="+mn-lt"/>
            </a:endParaRPr>
          </a:p>
        </p:txBody>
      </p:sp>
      <p:sp>
        <p:nvSpPr>
          <p:cNvPr id="30723"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2051"/>
          <p:cNvSpPr>
            <a:spLocks noGrp="1" noChangeArrowheads="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 Perennial, climbing, evergreen vine or groundcover</a:t>
            </a:r>
            <a:br>
              <a:rPr lang="en-US" dirty="0" smtClean="0"/>
            </a:br>
            <a:r>
              <a:rPr lang="en-US" dirty="0" smtClean="0"/>
              <a:t>• Climbs using small, sticky root-like structures</a:t>
            </a:r>
            <a:br>
              <a:rPr lang="en-US" dirty="0" smtClean="0"/>
            </a:br>
            <a:r>
              <a:rPr lang="en-US" dirty="0" smtClean="0"/>
              <a:t>• Can smother shrubs and trees </a:t>
            </a:r>
            <a:br>
              <a:rPr lang="en-US" dirty="0" smtClean="0"/>
            </a:br>
            <a:r>
              <a:rPr lang="en-US" dirty="0" smtClean="0"/>
              <a:t>• Older vines can grow to 1” in diameter</a:t>
            </a:r>
            <a:br>
              <a:rPr lang="en-US" dirty="0" smtClean="0"/>
            </a:br>
            <a:r>
              <a:rPr lang="en-US" b="1" dirty="0" smtClean="0"/>
              <a:t>NOTE: English ivy serves as a reservoir for Bacterial Leaf Scorch (</a:t>
            </a:r>
            <a:r>
              <a:rPr lang="en-US" b="1" i="1" dirty="0" err="1" smtClean="0"/>
              <a:t>Xylella</a:t>
            </a:r>
            <a:r>
              <a:rPr lang="en-US" b="1" i="1" dirty="0" smtClean="0"/>
              <a:t> </a:t>
            </a:r>
            <a:r>
              <a:rPr lang="en-US" b="1" i="1" dirty="0" err="1" smtClean="0"/>
              <a:t>fastidiosa</a:t>
            </a:r>
            <a:r>
              <a:rPr lang="en-US" b="1" dirty="0" smtClean="0"/>
              <a:t>), a pathogen that is harmful to elms, oaks, maples and other native plants.</a:t>
            </a:r>
            <a:r>
              <a:rPr lang="en-US" dirty="0" smtClean="0"/>
              <a:t> </a:t>
            </a:r>
          </a:p>
          <a:p>
            <a:r>
              <a:rPr lang="en-US" b="1" dirty="0" smtClean="0"/>
              <a:t>Leaves </a:t>
            </a:r>
          </a:p>
          <a:p>
            <a:r>
              <a:rPr lang="en-US" dirty="0" smtClean="0"/>
              <a:t>• Alternate, dark green with white veins</a:t>
            </a:r>
            <a:br>
              <a:rPr lang="en-US" dirty="0" smtClean="0"/>
            </a:br>
            <a:r>
              <a:rPr lang="en-US" dirty="0" smtClean="0"/>
              <a:t>• Waxy or leathery</a:t>
            </a:r>
            <a:br>
              <a:rPr lang="en-US" dirty="0" smtClean="0"/>
            </a:br>
            <a:r>
              <a:rPr lang="en-US" dirty="0" smtClean="0"/>
              <a:t>• No </a:t>
            </a:r>
            <a:r>
              <a:rPr lang="en-US" dirty="0" err="1" smtClean="0"/>
              <a:t>toothing</a:t>
            </a:r>
            <a:r>
              <a:rPr lang="en-US" dirty="0" smtClean="0"/>
              <a:t> on edges</a:t>
            </a:r>
            <a:br>
              <a:rPr lang="en-US" dirty="0" smtClean="0"/>
            </a:br>
            <a:r>
              <a:rPr lang="en-US" dirty="0" smtClean="0"/>
              <a:t>• Usually 3 - 5 lobes per leaf - leaves may appear triangular</a:t>
            </a:r>
            <a:br>
              <a:rPr lang="en-US" dirty="0" smtClean="0"/>
            </a:br>
            <a:r>
              <a:rPr lang="en-US" dirty="0" smtClean="0"/>
              <a:t>• Mature, flowering plants may have </a:t>
            </a:r>
            <a:r>
              <a:rPr lang="en-US" dirty="0" err="1" smtClean="0"/>
              <a:t>unlobed</a:t>
            </a:r>
            <a:r>
              <a:rPr lang="en-US" dirty="0" smtClean="0"/>
              <a:t> rounded or heart shaped leaves</a:t>
            </a:r>
            <a:br>
              <a:rPr lang="en-US" dirty="0" smtClean="0"/>
            </a:br>
            <a:r>
              <a:rPr lang="en-US" dirty="0" smtClean="0"/>
              <a:t>• Many cultivars are available making leaf color variable- may be edged in white, reddish, or yellowish</a:t>
            </a:r>
            <a:br>
              <a:rPr lang="en-US" dirty="0" smtClean="0"/>
            </a:br>
            <a:endParaRPr lang="en-US" dirty="0" smtClean="0"/>
          </a:p>
          <a:p>
            <a:r>
              <a:rPr lang="en-US" b="1" dirty="0" smtClean="0"/>
              <a:t>Flowers </a:t>
            </a:r>
          </a:p>
          <a:p>
            <a:r>
              <a:rPr lang="en-US" dirty="0" smtClean="0"/>
              <a:t>• Small, pale yellow-green</a:t>
            </a:r>
            <a:br>
              <a:rPr lang="en-US" dirty="0" smtClean="0"/>
            </a:br>
            <a:r>
              <a:rPr lang="en-US" dirty="0" smtClean="0"/>
              <a:t>• Borne on terminal clusters</a:t>
            </a:r>
            <a:br>
              <a:rPr lang="en-US" dirty="0" smtClean="0"/>
            </a:br>
            <a:r>
              <a:rPr lang="en-US" dirty="0" smtClean="0"/>
              <a:t>• Blooms August - September</a:t>
            </a:r>
            <a:br>
              <a:rPr lang="en-US" dirty="0" smtClean="0"/>
            </a:br>
            <a:r>
              <a:rPr lang="en-US" dirty="0" smtClean="0"/>
              <a:t>• Flowering triggered by sunlight (often requires climbing to flower)</a:t>
            </a:r>
            <a:br>
              <a:rPr lang="en-US" dirty="0" smtClean="0"/>
            </a:br>
            <a:r>
              <a:rPr lang="en-US" dirty="0" smtClean="0"/>
              <a:t>• Vines may grow for up to 10 years before flowering </a:t>
            </a:r>
            <a:br>
              <a:rPr lang="en-US" dirty="0" smtClean="0"/>
            </a:br>
            <a:endParaRPr lang="en-US" dirty="0" smtClean="0"/>
          </a:p>
          <a:p>
            <a:r>
              <a:rPr lang="en-US" b="1" dirty="0" smtClean="0"/>
              <a:t>Fruit </a:t>
            </a:r>
          </a:p>
          <a:p>
            <a:r>
              <a:rPr lang="en-US" dirty="0" smtClean="0"/>
              <a:t>• Black to purple fruits</a:t>
            </a:r>
            <a:br>
              <a:rPr lang="en-US" dirty="0" smtClean="0"/>
            </a:br>
            <a:r>
              <a:rPr lang="en-US" dirty="0" smtClean="0"/>
              <a:t>• Thin fleshy outer covering</a:t>
            </a:r>
            <a:br>
              <a:rPr lang="en-US" dirty="0" smtClean="0"/>
            </a:br>
            <a:r>
              <a:rPr lang="en-US" dirty="0" smtClean="0"/>
              <a:t>• 1 - 3 hard seeds</a:t>
            </a:r>
            <a:br>
              <a:rPr lang="en-US" dirty="0" smtClean="0"/>
            </a:br>
            <a:r>
              <a:rPr lang="en-US" dirty="0" smtClean="0"/>
              <a:t>• Ripening October - November</a:t>
            </a:r>
            <a:endParaRPr lang="en-US" dirty="0"/>
          </a:p>
        </p:txBody>
      </p:sp>
    </p:spTree>
    <p:extLst>
      <p:ext uri="{BB962C8B-B14F-4D97-AF65-F5344CB8AC3E}">
        <p14:creationId xmlns:p14="http://schemas.microsoft.com/office/powerpoint/2010/main" val="1318728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 Climbing woody vine</a:t>
            </a:r>
            <a:br>
              <a:rPr lang="en-US" dirty="0" smtClean="0"/>
            </a:br>
            <a:r>
              <a:rPr lang="en-US" dirty="0" smtClean="0"/>
              <a:t>• Can be evergreen</a:t>
            </a:r>
            <a:br>
              <a:rPr lang="en-US" dirty="0" smtClean="0"/>
            </a:br>
            <a:r>
              <a:rPr lang="en-US" dirty="0" smtClean="0"/>
              <a:t>• Can grow 20 - 40’ in one year, </a:t>
            </a:r>
            <a:r>
              <a:rPr lang="en-US" b="1" dirty="0" smtClean="0"/>
              <a:t>very aggressive</a:t>
            </a:r>
            <a:r>
              <a:rPr lang="en-US" dirty="0" smtClean="0"/>
              <a:t/>
            </a:r>
            <a:br>
              <a:rPr lang="en-US" dirty="0" smtClean="0"/>
            </a:br>
            <a:endParaRPr lang="en-US" dirty="0" smtClean="0"/>
          </a:p>
          <a:p>
            <a:r>
              <a:rPr lang="en-US" b="1" dirty="0" smtClean="0"/>
              <a:t>Leaves </a:t>
            </a:r>
          </a:p>
          <a:p>
            <a:r>
              <a:rPr lang="en-US" dirty="0" smtClean="0"/>
              <a:t>• Opposite</a:t>
            </a:r>
            <a:br>
              <a:rPr lang="en-US" dirty="0" smtClean="0"/>
            </a:br>
            <a:r>
              <a:rPr lang="en-US" dirty="0" smtClean="0"/>
              <a:t>• </a:t>
            </a:r>
            <a:r>
              <a:rPr lang="en-US" b="1" dirty="0" smtClean="0"/>
              <a:t>Compound with 5 (occasionally 3) oval or heart shaped leaves</a:t>
            </a:r>
            <a:r>
              <a:rPr lang="en-US" dirty="0" smtClean="0"/>
              <a:t/>
            </a:r>
            <a:br>
              <a:rPr lang="en-US" dirty="0" smtClean="0"/>
            </a:br>
            <a:r>
              <a:rPr lang="en-US" dirty="0" smtClean="0"/>
              <a:t>• </a:t>
            </a:r>
            <a:r>
              <a:rPr lang="en-US" b="1" dirty="0" smtClean="0"/>
              <a:t>Usually </a:t>
            </a:r>
            <a:r>
              <a:rPr lang="en-US" b="1" dirty="0" err="1" smtClean="0"/>
              <a:t>untoothed</a:t>
            </a:r>
            <a:r>
              <a:rPr lang="en-US" dirty="0" smtClean="0"/>
              <a:t/>
            </a:r>
            <a:br>
              <a:rPr lang="en-US" dirty="0" smtClean="0"/>
            </a:br>
            <a:endParaRPr lang="en-US" dirty="0" smtClean="0"/>
          </a:p>
          <a:p>
            <a:r>
              <a:rPr lang="en-US" b="1" dirty="0" smtClean="0"/>
              <a:t>Flowers </a:t>
            </a:r>
          </a:p>
          <a:p>
            <a:r>
              <a:rPr lang="en-US" dirty="0" smtClean="0"/>
              <a:t>• Small, white, 4 petals</a:t>
            </a:r>
            <a:br>
              <a:rPr lang="en-US" dirty="0" smtClean="0"/>
            </a:br>
            <a:r>
              <a:rPr lang="en-US" dirty="0" smtClean="0"/>
              <a:t>• Fragrant</a:t>
            </a:r>
            <a:br>
              <a:rPr lang="en-US" dirty="0" smtClean="0"/>
            </a:br>
            <a:r>
              <a:rPr lang="en-US" dirty="0" smtClean="0"/>
              <a:t>• </a:t>
            </a:r>
            <a:r>
              <a:rPr lang="en-US" b="1" dirty="0" smtClean="0"/>
              <a:t>Abundant</a:t>
            </a:r>
            <a:r>
              <a:rPr lang="en-US" dirty="0" smtClean="0"/>
              <a:t>, forms a very noticeable blanket of flowers</a:t>
            </a:r>
            <a:br>
              <a:rPr lang="en-US" dirty="0" smtClean="0"/>
            </a:br>
            <a:r>
              <a:rPr lang="en-US" dirty="0" smtClean="0"/>
              <a:t>• Blooms August to September</a:t>
            </a:r>
            <a:br>
              <a:rPr lang="en-US" dirty="0" smtClean="0"/>
            </a:br>
            <a:endParaRPr lang="en-US" dirty="0" smtClean="0"/>
          </a:p>
          <a:p>
            <a:r>
              <a:rPr lang="en-US" b="1" dirty="0" smtClean="0"/>
              <a:t>Fruit </a:t>
            </a:r>
          </a:p>
          <a:p>
            <a:r>
              <a:rPr lang="en-US" dirty="0" smtClean="0"/>
              <a:t>• Showy cluster of seeds</a:t>
            </a:r>
            <a:br>
              <a:rPr lang="en-US" dirty="0" smtClean="0"/>
            </a:br>
            <a:r>
              <a:rPr lang="en-US" dirty="0" smtClean="0"/>
              <a:t>• </a:t>
            </a:r>
            <a:r>
              <a:rPr lang="en-US" b="1" dirty="0" smtClean="0"/>
              <a:t>Long feathery plumes</a:t>
            </a:r>
            <a:r>
              <a:rPr lang="en-US" dirty="0" smtClean="0"/>
              <a:t>, persistent</a:t>
            </a:r>
          </a:p>
          <a:p>
            <a:pPr eaLnBrk="1" hangingPunct="1"/>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9375C8F-17D9-450E-88C3-6AF295A94062}" type="slidenum">
              <a:rPr lang="en-US" sz="1200">
                <a:latin typeface="+mn-lt"/>
              </a:rPr>
              <a:pPr algn="r" fontAlgn="auto">
                <a:spcBef>
                  <a:spcPts val="0"/>
                </a:spcBef>
                <a:spcAft>
                  <a:spcPts val="0"/>
                </a:spcAft>
                <a:defRPr/>
              </a:pPr>
              <a:t>31</a:t>
            </a:fld>
            <a:endParaRPr lang="en-US" sz="1200">
              <a:latin typeface="+mn-lt"/>
            </a:endParaRPr>
          </a:p>
        </p:txBody>
      </p:sp>
    </p:spTree>
    <p:extLst>
      <p:ext uri="{BB962C8B-B14F-4D97-AF65-F5344CB8AC3E}">
        <p14:creationId xmlns:p14="http://schemas.microsoft.com/office/powerpoint/2010/main" val="3122266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Climbing or trailing semi-woody perennial vine</a:t>
            </a:r>
            <a:br>
              <a:rPr lang="en-US" dirty="0" smtClean="0"/>
            </a:br>
            <a:r>
              <a:rPr lang="en-US" dirty="0" smtClean="0"/>
              <a:t>• Up to 100’ long </a:t>
            </a:r>
            <a:br>
              <a:rPr lang="en-US" dirty="0" smtClean="0"/>
            </a:br>
            <a:r>
              <a:rPr lang="en-US" dirty="0" smtClean="0"/>
              <a:t>• Stems up to 2” thick </a:t>
            </a:r>
            <a:br>
              <a:rPr lang="en-US" dirty="0" smtClean="0"/>
            </a:br>
            <a:r>
              <a:rPr lang="en-US" dirty="0" smtClean="0"/>
              <a:t>• Fleshy tap root up to 7” wide and 9’ deep, weighing 400 lbs.</a:t>
            </a:r>
            <a:br>
              <a:rPr lang="en-US" dirty="0" smtClean="0"/>
            </a:br>
            <a:endParaRPr lang="en-US" dirty="0" smtClean="0"/>
          </a:p>
          <a:p>
            <a:r>
              <a:rPr lang="en-US" b="1" dirty="0" smtClean="0"/>
              <a:t>Leaves </a:t>
            </a:r>
          </a:p>
          <a:p>
            <a:r>
              <a:rPr lang="en-US" dirty="0" smtClean="0"/>
              <a:t>• Alternate, compound </a:t>
            </a:r>
            <a:br>
              <a:rPr lang="en-US" dirty="0" smtClean="0"/>
            </a:br>
            <a:r>
              <a:rPr lang="en-US" dirty="0" smtClean="0"/>
              <a:t>• 3 oval leaflets up to 4” wide</a:t>
            </a:r>
            <a:br>
              <a:rPr lang="en-US" dirty="0" smtClean="0"/>
            </a:br>
            <a:r>
              <a:rPr lang="en-US" dirty="0" smtClean="0"/>
              <a:t>• </a:t>
            </a:r>
            <a:r>
              <a:rPr lang="en-US" dirty="0" err="1" smtClean="0"/>
              <a:t>Untoothed</a:t>
            </a:r>
            <a:r>
              <a:rPr lang="en-US" dirty="0" smtClean="0"/>
              <a:t/>
            </a:r>
            <a:br>
              <a:rPr lang="en-US" dirty="0" smtClean="0"/>
            </a:br>
            <a:r>
              <a:rPr lang="en-US" dirty="0" smtClean="0"/>
              <a:t>• </a:t>
            </a:r>
            <a:r>
              <a:rPr lang="en-US" b="1" dirty="0" smtClean="0"/>
              <a:t>Leaflet shape variable</a:t>
            </a:r>
            <a:r>
              <a:rPr lang="en-US" dirty="0" smtClean="0"/>
              <a:t> — can be tear drop shaped or lobed</a:t>
            </a:r>
            <a:br>
              <a:rPr lang="en-US" dirty="0" smtClean="0"/>
            </a:br>
            <a:r>
              <a:rPr lang="en-US" dirty="0" smtClean="0"/>
              <a:t>• Leaf edges hairy</a:t>
            </a:r>
            <a:br>
              <a:rPr lang="en-US" dirty="0" smtClean="0"/>
            </a:br>
            <a:endParaRPr lang="en-US" dirty="0" smtClean="0"/>
          </a:p>
          <a:p>
            <a:r>
              <a:rPr lang="en-US" b="1" dirty="0" smtClean="0"/>
              <a:t>Flowers </a:t>
            </a:r>
          </a:p>
          <a:p>
            <a:r>
              <a:rPr lang="en-US" dirty="0" smtClean="0"/>
              <a:t>• Fragrant, pea-like, </a:t>
            </a:r>
            <a:r>
              <a:rPr lang="en-US" b="1" dirty="0" smtClean="0"/>
              <a:t>purple</a:t>
            </a:r>
            <a:r>
              <a:rPr lang="en-US" dirty="0" smtClean="0"/>
              <a:t/>
            </a:r>
            <a:br>
              <a:rPr lang="en-US" dirty="0" smtClean="0"/>
            </a:br>
            <a:r>
              <a:rPr lang="en-US" dirty="0" smtClean="0"/>
              <a:t>• Borne in long clusters </a:t>
            </a:r>
            <a:br>
              <a:rPr lang="en-US" dirty="0" smtClean="0"/>
            </a:br>
            <a:r>
              <a:rPr lang="en-US" dirty="0" smtClean="0"/>
              <a:t>• Blooms August-early September</a:t>
            </a:r>
            <a:br>
              <a:rPr lang="en-US" dirty="0" smtClean="0"/>
            </a:br>
            <a:endParaRPr lang="en-US" dirty="0" smtClean="0"/>
          </a:p>
          <a:p>
            <a:r>
              <a:rPr lang="en-US" b="1" dirty="0" smtClean="0"/>
              <a:t>Fruit </a:t>
            </a:r>
          </a:p>
          <a:p>
            <a:r>
              <a:rPr lang="en-US" dirty="0" smtClean="0"/>
              <a:t>• Brown, </a:t>
            </a:r>
            <a:r>
              <a:rPr lang="en-US" b="1" dirty="0" smtClean="0"/>
              <a:t>hairy, flattened seed pods</a:t>
            </a:r>
            <a:r>
              <a:rPr lang="en-US" dirty="0" smtClean="0"/>
              <a:t> about 8” long</a:t>
            </a:r>
            <a:br>
              <a:rPr lang="en-US" dirty="0" smtClean="0"/>
            </a:br>
            <a:r>
              <a:rPr lang="en-US" dirty="0" smtClean="0"/>
              <a:t>• Each pod contains 3 - 10 hard seeds.</a:t>
            </a:r>
            <a:br>
              <a:rPr lang="en-US" dirty="0" smtClean="0"/>
            </a:br>
            <a:r>
              <a:rPr lang="en-US" dirty="0" smtClean="0"/>
              <a:t>• Ripening in September to October</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32</a:t>
            </a:fld>
            <a:endParaRPr lang="en-US" dirty="0"/>
          </a:p>
        </p:txBody>
      </p:sp>
    </p:spTree>
    <p:extLst>
      <p:ext uri="{BB962C8B-B14F-4D97-AF65-F5344CB8AC3E}">
        <p14:creationId xmlns:p14="http://schemas.microsoft.com/office/powerpoint/2010/main" val="162004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dirty="0" smtClean="0"/>
              <a:t>Herbaceous clump-forming perennial</a:t>
            </a:r>
            <a:br>
              <a:rPr lang="en-US" dirty="0" smtClean="0"/>
            </a:br>
            <a:r>
              <a:rPr lang="en-US" dirty="0" smtClean="0"/>
              <a:t>• 3’-4’ tall</a:t>
            </a:r>
            <a:br>
              <a:rPr lang="en-US" dirty="0" smtClean="0"/>
            </a:br>
            <a:r>
              <a:rPr lang="en-US" dirty="0" smtClean="0"/>
              <a:t>• Strong roots, that are pink in color</a:t>
            </a:r>
            <a:br>
              <a:rPr lang="en-US" dirty="0" smtClean="0"/>
            </a:br>
            <a:endParaRPr lang="en-US" dirty="0" smtClean="0"/>
          </a:p>
          <a:p>
            <a:r>
              <a:rPr lang="en-US" b="1" dirty="0" smtClean="0"/>
              <a:t>Leaves </a:t>
            </a:r>
          </a:p>
          <a:p>
            <a:r>
              <a:rPr lang="en-US" dirty="0" smtClean="0"/>
              <a:t>• Broad, sword-shaped, emanating from a central base</a:t>
            </a:r>
            <a:br>
              <a:rPr lang="en-US" dirty="0" smtClean="0"/>
            </a:br>
            <a:r>
              <a:rPr lang="en-US" dirty="0" smtClean="0"/>
              <a:t>• About 1.6’-3.3’ long </a:t>
            </a:r>
            <a:br>
              <a:rPr lang="en-US" dirty="0" smtClean="0"/>
            </a:br>
            <a:r>
              <a:rPr lang="en-US" dirty="0" smtClean="0"/>
              <a:t>• Stiff, upright</a:t>
            </a:r>
            <a:br>
              <a:rPr lang="en-US" dirty="0" smtClean="0"/>
            </a:br>
            <a:r>
              <a:rPr lang="en-US" dirty="0" smtClean="0"/>
              <a:t>• </a:t>
            </a:r>
            <a:r>
              <a:rPr lang="en-US" dirty="0" err="1" smtClean="0"/>
              <a:t>Glaucous</a:t>
            </a:r>
            <a:r>
              <a:rPr lang="en-US" dirty="0" smtClean="0"/>
              <a:t> (waxy coating)</a:t>
            </a:r>
            <a:br>
              <a:rPr lang="en-US" dirty="0" smtClean="0"/>
            </a:br>
            <a:endParaRPr lang="en-US" dirty="0" smtClean="0"/>
          </a:p>
          <a:p>
            <a:r>
              <a:rPr lang="en-US" b="1" dirty="0" smtClean="0"/>
              <a:t>Flowers </a:t>
            </a:r>
          </a:p>
          <a:p>
            <a:r>
              <a:rPr lang="en-US" dirty="0" smtClean="0"/>
              <a:t>• Showy, bright yellow, (occasionally whitish to cream-colored)</a:t>
            </a:r>
            <a:br>
              <a:rPr lang="en-US" dirty="0" smtClean="0"/>
            </a:br>
            <a:r>
              <a:rPr lang="en-US" dirty="0" smtClean="0"/>
              <a:t>• Multiple flowers grow on each stem </a:t>
            </a:r>
            <a:br>
              <a:rPr lang="en-US" dirty="0" smtClean="0"/>
            </a:br>
            <a:r>
              <a:rPr lang="en-US" dirty="0" smtClean="0"/>
              <a:t>• Individual flowers 2.75”-3.5” wide</a:t>
            </a:r>
            <a:br>
              <a:rPr lang="en-US" dirty="0" smtClean="0"/>
            </a:br>
            <a:r>
              <a:rPr lang="en-US" dirty="0" smtClean="0"/>
              <a:t>• Blooms late April-June </a:t>
            </a:r>
            <a:br>
              <a:rPr lang="en-US" dirty="0" smtClean="0"/>
            </a:br>
            <a:endParaRPr lang="en-US" dirty="0" smtClean="0"/>
          </a:p>
          <a:p>
            <a:r>
              <a:rPr lang="en-US" b="1" dirty="0" smtClean="0"/>
              <a:t>Fruit </a:t>
            </a:r>
          </a:p>
          <a:p>
            <a:r>
              <a:rPr lang="en-US" dirty="0" smtClean="0"/>
              <a:t>• </a:t>
            </a:r>
            <a:r>
              <a:rPr lang="en-US" b="1" dirty="0" smtClean="0"/>
              <a:t>6-angled seed capsule</a:t>
            </a:r>
            <a:r>
              <a:rPr lang="en-US" dirty="0" smtClean="0"/>
              <a:t> containing up to 120 seeds</a:t>
            </a:r>
            <a:br>
              <a:rPr lang="en-US" dirty="0" smtClean="0"/>
            </a:br>
            <a:r>
              <a:rPr lang="en-US" dirty="0" smtClean="0"/>
              <a:t>• </a:t>
            </a:r>
            <a:r>
              <a:rPr lang="en-US" b="1" dirty="0" smtClean="0"/>
              <a:t>Mature capsule opens</a:t>
            </a:r>
            <a:r>
              <a:rPr lang="en-US" dirty="0" smtClean="0"/>
              <a:t> into 3 widely spreading segments</a:t>
            </a:r>
            <a:br>
              <a:rPr lang="en-US" dirty="0" smtClean="0"/>
            </a:br>
            <a:r>
              <a:rPr lang="en-US" dirty="0" smtClean="0"/>
              <a:t>• Seeds mature from white to brown</a:t>
            </a:r>
            <a:br>
              <a:rPr lang="en-US" dirty="0" smtClean="0"/>
            </a:br>
            <a:r>
              <a:rPr lang="en-US" dirty="0" smtClean="0"/>
              <a:t>• Ripens in July-August</a:t>
            </a:r>
          </a:p>
          <a:p>
            <a:pPr eaLnBrk="1" hangingPunct="1"/>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9375C8F-17D9-450E-88C3-6AF295A94062}" type="slidenum">
              <a:rPr lang="en-US" sz="1200">
                <a:latin typeface="+mn-lt"/>
              </a:rPr>
              <a:pPr algn="r" fontAlgn="auto">
                <a:spcBef>
                  <a:spcPts val="0"/>
                </a:spcBef>
                <a:spcAft>
                  <a:spcPts val="0"/>
                </a:spcAft>
                <a:defRPr/>
              </a:pPr>
              <a:t>33</a:t>
            </a:fld>
            <a:endParaRPr lang="en-US" sz="1200">
              <a:latin typeface="+mn-lt"/>
            </a:endParaRPr>
          </a:p>
        </p:txBody>
      </p:sp>
    </p:spTree>
    <p:extLst>
      <p:ext uri="{BB962C8B-B14F-4D97-AF65-F5344CB8AC3E}">
        <p14:creationId xmlns:p14="http://schemas.microsoft.com/office/powerpoint/2010/main" val="433875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Herbaceous </a:t>
            </a:r>
            <a:r>
              <a:rPr lang="en-US" b="1" dirty="0" smtClean="0"/>
              <a:t>rooted</a:t>
            </a:r>
            <a:r>
              <a:rPr lang="en-US" dirty="0" smtClean="0"/>
              <a:t> </a:t>
            </a:r>
            <a:r>
              <a:rPr lang="en-US" dirty="0" err="1" smtClean="0"/>
              <a:t>submergent</a:t>
            </a:r>
            <a:r>
              <a:rPr lang="en-US" dirty="0" smtClean="0"/>
              <a:t> (completely below water) or emergent (piercing through water) plant</a:t>
            </a:r>
            <a:br>
              <a:rPr lang="en-US" dirty="0" smtClean="0"/>
            </a:br>
            <a:r>
              <a:rPr lang="en-US" dirty="0" smtClean="0"/>
              <a:t>• Stems trail along ground or water surface; </a:t>
            </a:r>
            <a:r>
              <a:rPr lang="en-US" b="1" dirty="0" smtClean="0"/>
              <a:t>become erect &amp; leafy at ends</a:t>
            </a:r>
            <a:r>
              <a:rPr lang="en-US" dirty="0" smtClean="0"/>
              <a:t/>
            </a:r>
            <a:br>
              <a:rPr lang="en-US" dirty="0" smtClean="0"/>
            </a:br>
            <a:r>
              <a:rPr lang="en-US" dirty="0" smtClean="0"/>
              <a:t>• </a:t>
            </a:r>
            <a:r>
              <a:rPr lang="en-US" b="1" dirty="0" smtClean="0"/>
              <a:t>Stems 5’-6’ long</a:t>
            </a:r>
            <a:r>
              <a:rPr lang="en-US" dirty="0" smtClean="0"/>
              <a:t/>
            </a:r>
            <a:br>
              <a:rPr lang="en-US" dirty="0" smtClean="0"/>
            </a:br>
            <a:endParaRPr lang="en-US" dirty="0" smtClean="0"/>
          </a:p>
          <a:p>
            <a:r>
              <a:rPr lang="en-US" b="1" dirty="0" smtClean="0"/>
              <a:t>Leaves </a:t>
            </a:r>
          </a:p>
          <a:p>
            <a:r>
              <a:rPr lang="en-US" dirty="0" smtClean="0"/>
              <a:t>• Each leaf is </a:t>
            </a:r>
            <a:r>
              <a:rPr lang="en-US" b="1" dirty="0" err="1" smtClean="0"/>
              <a:t>pinnately</a:t>
            </a:r>
            <a:r>
              <a:rPr lang="en-US" b="1" dirty="0" smtClean="0"/>
              <a:t> compound</a:t>
            </a:r>
            <a:r>
              <a:rPr lang="en-US" dirty="0" smtClean="0"/>
              <a:t> (1 center stem with many leaflets)</a:t>
            </a:r>
            <a:br>
              <a:rPr lang="en-US" dirty="0" smtClean="0"/>
            </a:br>
            <a:r>
              <a:rPr lang="en-US" dirty="0" smtClean="0"/>
              <a:t>• Abundant, </a:t>
            </a:r>
            <a:r>
              <a:rPr lang="en-US" b="1" dirty="0" smtClean="0"/>
              <a:t>bright green</a:t>
            </a:r>
            <a:r>
              <a:rPr lang="en-US" dirty="0" smtClean="0"/>
              <a:t>, feathery</a:t>
            </a:r>
            <a:br>
              <a:rPr lang="en-US" dirty="0" smtClean="0"/>
            </a:br>
            <a:r>
              <a:rPr lang="en-US" dirty="0" smtClean="0"/>
              <a:t>• 4-6 leaves whorled around stem</a:t>
            </a:r>
            <a:br>
              <a:rPr lang="en-US" dirty="0" smtClean="0"/>
            </a:br>
            <a:r>
              <a:rPr lang="en-US" dirty="0" smtClean="0"/>
              <a:t>• Emergent leaves are larger, less divided &amp; greener than submerged leaves</a:t>
            </a:r>
            <a:br>
              <a:rPr lang="en-US" dirty="0" smtClean="0"/>
            </a:br>
            <a:r>
              <a:rPr lang="en-US" dirty="0" smtClean="0"/>
              <a:t>• Submerged leaves: 0.6”-1.5” long</a:t>
            </a:r>
            <a:br>
              <a:rPr lang="en-US" dirty="0" smtClean="0"/>
            </a:br>
            <a:r>
              <a:rPr lang="en-US" dirty="0" smtClean="0"/>
              <a:t>• Emerged leaves: 0.8”-2” long</a:t>
            </a:r>
            <a:br>
              <a:rPr lang="en-US" dirty="0" smtClean="0"/>
            </a:br>
            <a:endParaRPr lang="en-US" dirty="0" smtClean="0"/>
          </a:p>
          <a:p>
            <a:r>
              <a:rPr lang="en-US" b="1" dirty="0" smtClean="0"/>
              <a:t>Flowers </a:t>
            </a:r>
          </a:p>
          <a:p>
            <a:r>
              <a:rPr lang="en-US" dirty="0" smtClean="0"/>
              <a:t>• Inconspicuous</a:t>
            </a:r>
            <a:br>
              <a:rPr lang="en-US" dirty="0" smtClean="0"/>
            </a:br>
            <a:r>
              <a:rPr lang="en-US" dirty="0" smtClean="0"/>
              <a:t>• Formed in the axils of emergent leaves</a:t>
            </a:r>
            <a:br>
              <a:rPr lang="en-US" dirty="0" smtClean="0"/>
            </a:br>
            <a:r>
              <a:rPr lang="en-US" dirty="0" smtClean="0"/>
              <a:t>• Blooms in spring (sometimes fall)</a:t>
            </a:r>
            <a:br>
              <a:rPr lang="en-US" dirty="0" smtClean="0"/>
            </a:br>
            <a:endParaRPr lang="en-US" dirty="0" smtClean="0"/>
          </a:p>
          <a:p>
            <a:r>
              <a:rPr lang="en-US" b="1" dirty="0" smtClean="0"/>
              <a:t>Fruit </a:t>
            </a:r>
          </a:p>
          <a:p>
            <a:r>
              <a:rPr lang="en-US" dirty="0" smtClean="0"/>
              <a:t>• None, only female plants exist in North America. Reproduction occurs </a:t>
            </a:r>
            <a:r>
              <a:rPr lang="en-US" dirty="0" err="1" smtClean="0"/>
              <a:t>vegetatively</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34</a:t>
            </a:fld>
            <a:endParaRPr lang="en-US" dirty="0"/>
          </a:p>
        </p:txBody>
      </p:sp>
    </p:spTree>
    <p:extLst>
      <p:ext uri="{BB962C8B-B14F-4D97-AF65-F5344CB8AC3E}">
        <p14:creationId xmlns:p14="http://schemas.microsoft.com/office/powerpoint/2010/main" val="207429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herbivorous, semi-aquatic rodent</a:t>
            </a:r>
            <a:br>
              <a:rPr lang="en-US" dirty="0" smtClean="0"/>
            </a:br>
            <a:r>
              <a:rPr lang="en-US" dirty="0" smtClean="0"/>
              <a:t>• Introduced to the US in 1930s and farmed for their fur</a:t>
            </a:r>
            <a:br>
              <a:rPr lang="en-US" dirty="0" smtClean="0"/>
            </a:br>
            <a:r>
              <a:rPr lang="en-US" dirty="0" smtClean="0"/>
              <a:t>• Adults weight 15 to 22 </a:t>
            </a:r>
            <a:r>
              <a:rPr lang="en-US" dirty="0" err="1" smtClean="0"/>
              <a:t>lbs</a:t>
            </a:r>
            <a:r>
              <a:rPr lang="en-US" dirty="0" smtClean="0"/>
              <a:t> (males larger than females) and 24” long (tail included).</a:t>
            </a:r>
            <a:br>
              <a:rPr lang="en-US" dirty="0" smtClean="0"/>
            </a:br>
            <a:r>
              <a:rPr lang="en-US" dirty="0" smtClean="0"/>
              <a:t>• Long, rounded, sparsely haired tail measuring 13 - 16”</a:t>
            </a:r>
            <a:br>
              <a:rPr lang="en-US" dirty="0" smtClean="0"/>
            </a:br>
            <a:r>
              <a:rPr lang="en-US" dirty="0" smtClean="0"/>
              <a:t>• </a:t>
            </a:r>
            <a:r>
              <a:rPr lang="en-US" b="1" dirty="0" smtClean="0"/>
              <a:t>Large yellow orange teeth</a:t>
            </a:r>
            <a:r>
              <a:rPr lang="en-US" dirty="0" smtClean="0"/>
              <a:t/>
            </a:r>
            <a:br>
              <a:rPr lang="en-US" dirty="0" smtClean="0"/>
            </a:br>
            <a:r>
              <a:rPr lang="en-US" dirty="0" smtClean="0"/>
              <a:t>• Life span of 8 to 10 years</a:t>
            </a:r>
            <a:br>
              <a:rPr lang="en-US" dirty="0" smtClean="0"/>
            </a:br>
            <a:r>
              <a:rPr lang="en-US" dirty="0" smtClean="0"/>
              <a:t>• Nocturnal, will feed during the day if food is scarce</a:t>
            </a:r>
            <a:br>
              <a:rPr lang="en-US" dirty="0" smtClean="0"/>
            </a:br>
            <a:r>
              <a:rPr lang="en-US" dirty="0" smtClean="0"/>
              <a:t>• Nutrias </a:t>
            </a:r>
            <a:r>
              <a:rPr lang="en-US" b="1" dirty="0" smtClean="0"/>
              <a:t>eat 25% of their body weight daily</a:t>
            </a:r>
            <a:r>
              <a:rPr lang="en-US" dirty="0" smtClean="0"/>
              <a:t>.</a:t>
            </a:r>
            <a:br>
              <a:rPr lang="en-US" dirty="0" smtClean="0"/>
            </a:br>
            <a:r>
              <a:rPr lang="en-US" dirty="0" smtClean="0"/>
              <a:t>• Eats roots, rhizomes, and tubers of plants.</a:t>
            </a:r>
            <a:br>
              <a:rPr lang="en-US" dirty="0" smtClean="0"/>
            </a:br>
            <a:r>
              <a:rPr lang="en-US" dirty="0" smtClean="0"/>
              <a:t>• Will create burrows, land nests, and platforms out of vegetation in shallow water</a:t>
            </a:r>
            <a:br>
              <a:rPr lang="en-US" dirty="0" smtClean="0"/>
            </a:br>
            <a:endParaRPr lang="en-US" dirty="0" smtClean="0"/>
          </a:p>
          <a:p>
            <a:r>
              <a:rPr lang="en-US" b="1" dirty="0" smtClean="0"/>
              <a:t>Life Cycle </a:t>
            </a:r>
          </a:p>
          <a:p>
            <a:r>
              <a:rPr lang="en-US" dirty="0" smtClean="0"/>
              <a:t>• Sexually mature after 4 months</a:t>
            </a:r>
            <a:br>
              <a:rPr lang="en-US" dirty="0" smtClean="0"/>
            </a:br>
            <a:r>
              <a:rPr lang="en-US" dirty="0" smtClean="0"/>
              <a:t>• Females average 4 to 5 offspring per pregnancy, can have 2 litters per year</a:t>
            </a:r>
            <a:br>
              <a:rPr lang="en-US" dirty="0" smtClean="0"/>
            </a:br>
            <a:r>
              <a:rPr lang="en-US" dirty="0" smtClean="0"/>
              <a:t>• Male and 2 to 3 females share a den</a:t>
            </a:r>
            <a:br>
              <a:rPr lang="en-US" dirty="0" smtClean="0"/>
            </a:br>
            <a:endParaRPr lang="en-US" dirty="0" smtClean="0"/>
          </a:p>
          <a:p>
            <a:r>
              <a:rPr lang="en-US" b="1" dirty="0" smtClean="0"/>
              <a:t>What to look for </a:t>
            </a:r>
          </a:p>
          <a:p>
            <a:r>
              <a:rPr lang="en-US" dirty="0" smtClean="0"/>
              <a:t>• Tracks show a small fore foot and a </a:t>
            </a:r>
            <a:r>
              <a:rPr lang="en-US" b="1" dirty="0" smtClean="0"/>
              <a:t>larger hind foot, 5”, with four webbed toes and a free outer toe</a:t>
            </a:r>
            <a:r>
              <a:rPr lang="en-US" dirty="0" smtClean="0"/>
              <a:t>. </a:t>
            </a:r>
            <a:r>
              <a:rPr lang="en-US" b="1" dirty="0" smtClean="0"/>
              <a:t>Tail drag marks are also seen between the footprints</a:t>
            </a:r>
            <a:r>
              <a:rPr lang="en-US" dirty="0" smtClean="0"/>
              <a:t/>
            </a:r>
            <a:br>
              <a:rPr lang="en-US" dirty="0" smtClean="0"/>
            </a:br>
            <a:r>
              <a:rPr lang="en-US" dirty="0" smtClean="0"/>
              <a:t>• Droppings dark green to black, 2” long and ½” wide, </a:t>
            </a:r>
            <a:r>
              <a:rPr lang="en-US" b="1" dirty="0" smtClean="0"/>
              <a:t>deep lines running along the droppings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35</a:t>
            </a:fld>
            <a:endParaRPr lang="en-US" dirty="0"/>
          </a:p>
        </p:txBody>
      </p:sp>
    </p:spTree>
    <p:extLst>
      <p:ext uri="{BB962C8B-B14F-4D97-AF65-F5344CB8AC3E}">
        <p14:creationId xmlns:p14="http://schemas.microsoft.com/office/powerpoint/2010/main" val="1653364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txBox="1">
            <a:spLocks noGrp="1"/>
          </p:cNvSpPr>
          <p:nvPr/>
        </p:nvSpPr>
        <p:spPr>
          <a:xfrm>
            <a:off x="3970938" y="8829967"/>
            <a:ext cx="3037840" cy="464820"/>
          </a:xfrm>
          <a:prstGeom prst="rect">
            <a:avLst/>
          </a:prstGeom>
          <a:noFill/>
        </p:spPr>
        <p:txBody>
          <a:bodyPr lIns="93177" tIns="46589" rIns="93177" bIns="46589" anchor="b"/>
          <a:lstStyle/>
          <a:p>
            <a:pPr algn="r" fontAlgn="auto">
              <a:spcBef>
                <a:spcPts val="0"/>
              </a:spcBef>
              <a:spcAft>
                <a:spcPts val="0"/>
              </a:spcAft>
              <a:defRPr/>
            </a:pPr>
            <a:fld id="{7D9D1C65-46DB-4278-B323-6FE6EADCC245}" type="slidenum">
              <a:rPr lang="en-US" sz="1200">
                <a:latin typeface="+mn-lt"/>
              </a:rPr>
              <a:pPr algn="r" fontAlgn="auto">
                <a:spcBef>
                  <a:spcPts val="0"/>
                </a:spcBef>
                <a:spcAft>
                  <a:spcPts val="0"/>
                </a:spcAft>
                <a:defRPr/>
              </a:pPr>
              <a:t>37</a:t>
            </a:fld>
            <a:endParaRPr lang="en-US" sz="1200" dirty="0">
              <a:latin typeface="+mn-lt"/>
            </a:endParaRPr>
          </a:p>
        </p:txBody>
      </p:sp>
    </p:spTree>
    <p:extLst>
      <p:ext uri="{BB962C8B-B14F-4D97-AF65-F5344CB8AC3E}">
        <p14:creationId xmlns:p14="http://schemas.microsoft.com/office/powerpoint/2010/main" val="226937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txBox="1">
            <a:spLocks noGrp="1"/>
          </p:cNvSpPr>
          <p:nvPr/>
        </p:nvSpPr>
        <p:spPr bwMode="auto">
          <a:xfrm>
            <a:off x="3970938" y="8829967"/>
            <a:ext cx="3037840" cy="464820"/>
          </a:xfrm>
          <a:prstGeom prst="rect">
            <a:avLst/>
          </a:prstGeom>
          <a:noFill/>
          <a:ln>
            <a:miter lim="800000"/>
            <a:headEnd/>
            <a:tailEnd/>
          </a:ln>
        </p:spPr>
        <p:txBody>
          <a:bodyPr lIns="93177" tIns="46589" rIns="93177" bIns="46589" anchor="b"/>
          <a:lstStyle/>
          <a:p>
            <a:pPr algn="r">
              <a:defRPr/>
            </a:pPr>
            <a:fld id="{ED261D03-82DD-4FF4-9E52-B18033025A94}" type="slidenum">
              <a:rPr lang="en-US" sz="1200">
                <a:latin typeface="+mn-lt"/>
              </a:rPr>
              <a:pPr algn="r">
                <a:defRPr/>
              </a:pPr>
              <a:t>3</a:t>
            </a:fld>
            <a:endParaRPr lang="en-US" sz="1200" dirty="0">
              <a:latin typeface="+mn-lt"/>
            </a:endParaRPr>
          </a:p>
        </p:txBody>
      </p:sp>
    </p:spTree>
    <p:extLst>
      <p:ext uri="{BB962C8B-B14F-4D97-AF65-F5344CB8AC3E}">
        <p14:creationId xmlns:p14="http://schemas.microsoft.com/office/powerpoint/2010/main" val="380990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t>
            </a:r>
            <a:r>
              <a:rPr lang="en-US" baseline="0" dirty="0" smtClean="0"/>
              <a:t> greatest threat to biodiversity worldwide – only the destruction of habitats poses a greater risk</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5</a:t>
            </a:fld>
            <a:endParaRPr lang="en-US" dirty="0"/>
          </a:p>
        </p:txBody>
      </p:sp>
    </p:spTree>
    <p:extLst>
      <p:ext uri="{BB962C8B-B14F-4D97-AF65-F5344CB8AC3E}">
        <p14:creationId xmlns:p14="http://schemas.microsoft.com/office/powerpoint/2010/main" val="272010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smtClean="0"/>
          </a:p>
          <a:p>
            <a:r>
              <a:rPr lang="en-US" sz="1200" dirty="0" smtClean="0"/>
              <a:t>Our shared-services model, which incorporates Strike Team staff, partners, private landowners and volunteers, provides leverage to achieve far more than any one group could accomplish on its own</a:t>
            </a:r>
            <a:r>
              <a:rPr lang="en-US" sz="1400" dirty="0" smtClean="0"/>
              <a:t>.</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7</a:t>
            </a:fld>
            <a:endParaRPr lang="en-US" dirty="0"/>
          </a:p>
        </p:txBody>
      </p:sp>
    </p:spTree>
    <p:extLst>
      <p:ext uri="{BB962C8B-B14F-4D97-AF65-F5344CB8AC3E}">
        <p14:creationId xmlns:p14="http://schemas.microsoft.com/office/powerpoint/2010/main" val="410670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Our Methods</a:t>
            </a:r>
          </a:p>
          <a:p>
            <a:r>
              <a:rPr lang="en-US" b="1" dirty="0" smtClean="0"/>
              <a:t>Mapping, Data Analysis &amp; Reporting:</a:t>
            </a:r>
            <a:r>
              <a:rPr lang="en-US" dirty="0" smtClean="0"/>
              <a:t> All data we gather is uploaded into our comprehensive database where it is mapped, analyzed &amp; shared through our web site. We continually assess distribution &amp; densities of target species, identify sources &amp; trends of emerging infestations in order to preempt their spread, &amp; provide alerts about species found in the mid‐Atlantic &amp; New England in order to prevent their proliferation into New Jersey.</a:t>
            </a:r>
          </a:p>
          <a:p>
            <a:r>
              <a:rPr lang="en-US" b="1" dirty="0" smtClean="0"/>
              <a:t>Outreach:</a:t>
            </a:r>
            <a:r>
              <a:rPr lang="en-US" dirty="0" smtClean="0"/>
              <a:t> Activities occur on many fronts &amp; we tailor our message to each audience. Volunteer Ambassadors represent the Strike Team with a table‐top display at community events, we host invasive plant buy‐backs where citizens trade an invasive plant they dug from their garden for a coupon from a local nursery to replace it with a non‐invasive plant (we encourage voluntary restrictions on the use of invasive plants &amp; hope that by addressing both the supply &amp; demand for them, we will make significant progress in reducing their presence in cultivated landscapes), &amp; we present programs to groups such as property managers, elected officials, garden clubs &amp; civic associations. Our work with property managers &amp; elected officials is designed to encourage &amp; facilitate invasive species management. Public programs focus more on personal responsibility ‐‐ for example, we promote the use of native plants, encourage boaters &amp; anglers to clean their equipment to stop the spread of aquatic hitchhikers &amp; help trail enthusiasts understand how their boots can transport invasive plant seeds.</a:t>
            </a:r>
          </a:p>
          <a:p>
            <a:r>
              <a:rPr lang="en-US" b="1" dirty="0" smtClean="0"/>
              <a:t>Training:</a:t>
            </a:r>
            <a:r>
              <a:rPr lang="en-US" dirty="0" smtClean="0"/>
              <a:t> We conduct both classroom &amp; field sessions to teach participants to identify targeted species, properly record data about populations they detect &amp; safely initiate control/eradication efforts.</a:t>
            </a:r>
          </a:p>
          <a:p>
            <a:r>
              <a:rPr lang="en-US" b="1" dirty="0" smtClean="0"/>
              <a:t>Searching (Early Detection) &amp; Eradication (Rapid Response)</a:t>
            </a:r>
            <a:r>
              <a:rPr lang="en-US" dirty="0" smtClean="0"/>
              <a:t>: Our fundamental approach to the control of emerging invasive species involves harnessing the stewardship potential of public &amp; private land stewards. Once a site has been searched, eradication activities are planned, taking into consideration the best management practices in place for each invasive species being targeted. When eradication is not fully possible, we work to contain the populations of each target species so that they will not spread.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haroni" panose="02010803020104030203" pitchFamily="2" charset="-79"/>
                <a:cs typeface="Aharoni" panose="02010803020104030203" pitchFamily="2" charset="-79"/>
              </a:rPr>
              <a:t>In sum: Understanding WHAT is WHERE, WHEN it’s a problem and HOW to get rid of it.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8</a:t>
            </a:fld>
            <a:endParaRPr lang="en-US" dirty="0"/>
          </a:p>
        </p:txBody>
      </p:sp>
    </p:spTree>
    <p:extLst>
      <p:ext uri="{BB962C8B-B14F-4D97-AF65-F5344CB8AC3E}">
        <p14:creationId xmlns:p14="http://schemas.microsoft.com/office/powerpoint/2010/main" val="423129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Botanists have learned that several invasive species are, by nature, highly flexible, and respond to unusual environments more quickly than do natives. And now, with the help of climate change, the </a:t>
            </a:r>
            <a:r>
              <a:rPr lang="en-US" dirty="0" err="1" smtClean="0"/>
              <a:t>invasives</a:t>
            </a:r>
            <a:r>
              <a:rPr lang="en-US" dirty="0" smtClean="0"/>
              <a:t> also reap the benefits that come with early blooming—such as shading out competitors and capturing a larger share of nutrients, water or pollinators.</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11</a:t>
            </a:fld>
            <a:endParaRPr lang="en-US" dirty="0"/>
          </a:p>
        </p:txBody>
      </p:sp>
    </p:spTree>
    <p:extLst>
      <p:ext uri="{BB962C8B-B14F-4D97-AF65-F5344CB8AC3E}">
        <p14:creationId xmlns:p14="http://schemas.microsoft.com/office/powerpoint/2010/main" val="128135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considerable evidence suggesting that future climate change will further increase the likelihood of invasion as well as the consequences of those invasions. This is largely because of the potential for complex interactions between 1. the impact of warming and precipitation changes on population dynamics and species distributions, 2. increased ecosystem disturbance (e.g. wildfire, hurricanes), 3. the enhanced competitiveness of some invasive plants due to elevated CO</a:t>
            </a:r>
            <a:r>
              <a:rPr lang="en-US" baseline="-25000" dirty="0" smtClean="0"/>
              <a:t>2</a:t>
            </a:r>
            <a:r>
              <a:rPr lang="en-US" dirty="0" smtClean="0"/>
              <a:t>, and 4. increased stress to native species and ecosystems </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12</a:t>
            </a:fld>
            <a:endParaRPr lang="en-US" dirty="0"/>
          </a:p>
        </p:txBody>
      </p:sp>
    </p:spTree>
    <p:extLst>
      <p:ext uri="{BB962C8B-B14F-4D97-AF65-F5344CB8AC3E}">
        <p14:creationId xmlns:p14="http://schemas.microsoft.com/office/powerpoint/2010/main" val="204797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tens rule is a generalization of how many exotic species are likely to become invasive</a:t>
            </a:r>
          </a:p>
          <a:p>
            <a:r>
              <a:rPr lang="en-US" sz="1200" b="0" i="0" u="none" strike="noStrike" kern="1200" baseline="0" dirty="0" smtClean="0">
                <a:solidFill>
                  <a:schemeClr val="tx1"/>
                </a:solidFill>
                <a:latin typeface="+mn-lt"/>
                <a:ea typeface="+mn-ea"/>
                <a:cs typeface="+mn-cs"/>
              </a:rPr>
              <a:t>Of all exotics brought into an area about 10% will establish in wild</a:t>
            </a:r>
          </a:p>
          <a:p>
            <a:r>
              <a:rPr lang="en-US" sz="1200" b="0" i="0" u="none" strike="noStrike" kern="1200" baseline="0" dirty="0" smtClean="0">
                <a:solidFill>
                  <a:schemeClr val="tx1"/>
                </a:solidFill>
                <a:latin typeface="+mn-lt"/>
                <a:ea typeface="+mn-ea"/>
                <a:cs typeface="+mn-cs"/>
              </a:rPr>
              <a:t>Of all those established in wild about 10% will establish self- reproducing pops</a:t>
            </a:r>
          </a:p>
          <a:p>
            <a:r>
              <a:rPr lang="en-US" sz="1200" b="0" i="0" u="none" strike="noStrike" kern="1200" baseline="0" dirty="0" smtClean="0">
                <a:solidFill>
                  <a:schemeClr val="tx1"/>
                </a:solidFill>
                <a:latin typeface="+mn-lt"/>
                <a:ea typeface="+mn-ea"/>
                <a:cs typeface="+mn-cs"/>
              </a:rPr>
              <a:t>Of all self-reproducing pops, 10% will become invasive </a:t>
            </a:r>
          </a:p>
          <a:p>
            <a:r>
              <a:rPr lang="en-US" sz="1200" b="0" i="0" u="none" strike="noStrike" kern="1200" baseline="0" dirty="0" smtClean="0">
                <a:solidFill>
                  <a:schemeClr val="tx1"/>
                </a:solidFill>
                <a:latin typeface="+mn-lt"/>
                <a:ea typeface="+mn-ea"/>
                <a:cs typeface="+mn-cs"/>
              </a:rPr>
              <a:t>Thus about 1/1000 species introduced will become invasive, </a:t>
            </a:r>
            <a:r>
              <a:rPr lang="en-US" sz="1200" b="0" i="1" u="none" strike="noStrike" kern="1200" baseline="0" dirty="0" smtClean="0">
                <a:solidFill>
                  <a:schemeClr val="tx1"/>
                </a:solidFill>
                <a:latin typeface="+mn-lt"/>
                <a:ea typeface="+mn-ea"/>
                <a:cs typeface="+mn-cs"/>
              </a:rPr>
              <a:t>as a general rule of thumb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13</a:t>
            </a:fld>
            <a:endParaRPr lang="en-US" dirty="0"/>
          </a:p>
        </p:txBody>
      </p:sp>
    </p:spTree>
    <p:extLst>
      <p:ext uri="{BB962C8B-B14F-4D97-AF65-F5344CB8AC3E}">
        <p14:creationId xmlns:p14="http://schemas.microsoft.com/office/powerpoint/2010/main" val="231280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40896D-6986-40F3-AB9E-F646BBC4DE66}" type="datetimeFigureOut">
              <a:rPr lang="en-US"/>
              <a:pPr>
                <a:defRPr/>
              </a:pPr>
              <a:t>10/29/2014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B68EFC-02AC-482A-BA89-4AFF6BD00C86}"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765441-3F22-4A2C-B0C4-EC90FE1FCB06}" type="datetimeFigureOut">
              <a:rPr lang="en-US"/>
              <a:pPr>
                <a:defRPr/>
              </a:pPr>
              <a:t>10/29/2014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5AEBD3-F08C-4724-A937-E045A5BD705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DF870-27C1-4313-A398-F28ED2BD9019}" type="datetimeFigureOut">
              <a:rPr lang="en-US"/>
              <a:pPr>
                <a:defRPr/>
              </a:pPr>
              <a:t>10/29/2014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6809C3-221C-484D-AF6A-5B01A9D82D2B}"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413BB0-2BCB-428E-BFF8-B23FA583B060}" type="datetimeFigureOut">
              <a:rPr lang="en-US"/>
              <a:pPr>
                <a:defRPr/>
              </a:pPr>
              <a:t>10/29/2014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BC0203-D354-480F-8A78-DC7F218D7D0D}"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3272E3-7C65-4F7F-B1F4-1642B9824CB8}" type="datetimeFigureOut">
              <a:rPr lang="en-US"/>
              <a:pPr>
                <a:defRPr/>
              </a:pPr>
              <a:t>10/29/2014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BE5F7-7C05-4752-B376-5764DF26C2E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57B4002-9F66-45D1-B49C-135ED4462C60}" type="datetimeFigureOut">
              <a:rPr lang="en-US"/>
              <a:pPr>
                <a:defRPr/>
              </a:pPr>
              <a:t>10/29/2014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00CF9-69B9-4C58-AC57-844EEE74AAF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4E0A2CC-66A1-44BD-B391-E106E58D15F8}" type="datetimeFigureOut">
              <a:rPr lang="en-US"/>
              <a:pPr>
                <a:defRPr/>
              </a:pPr>
              <a:t>10/29/2014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331DA0-23C5-420C-B3D2-1697439AFCAA}"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594E9B0-4464-4DF9-AA14-66171C3BFBFD}" type="datetimeFigureOut">
              <a:rPr lang="en-US"/>
              <a:pPr>
                <a:defRPr/>
              </a:pPr>
              <a:t>10/29/2014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1579AB-C669-4DC5-A3E3-9154D299A9B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25F87B-133D-4715-8721-5DFD739AC47C}" type="datetimeFigureOut">
              <a:rPr lang="en-US"/>
              <a:pPr>
                <a:defRPr/>
              </a:pPr>
              <a:t>10/29/2014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F22659-2D1D-4AB9-9533-EDC7834F3382}"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85D364-67A9-4263-8606-E1A1AE98AE57}" type="datetimeFigureOut">
              <a:rPr lang="en-US"/>
              <a:pPr>
                <a:defRPr/>
              </a:pPr>
              <a:t>10/29/2014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BD14CA-E983-49E1-B0AF-48A6535DF89A}"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965C94-7F33-4D3B-BD4B-9A107CB2C52B}" type="datetimeFigureOut">
              <a:rPr lang="en-US"/>
              <a:pPr>
                <a:defRPr/>
              </a:pPr>
              <a:t>10/29/2014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1B4360-42AD-4E3F-AEF6-BAC4D674A87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86C1F0-8933-4F15-AC6E-0484F6167E44}" type="datetimeFigureOut">
              <a:rPr lang="en-US"/>
              <a:pPr>
                <a:defRPr/>
              </a:pPr>
              <a:t>10/29/2014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DC1DDB-71C2-42FB-98D2-0F8B92E7B05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50000">
              <a:schemeClr val="accent3">
                <a:lumMod val="40000"/>
                <a:lumOff val="60000"/>
              </a:schemeClr>
            </a:gs>
            <a:gs pos="100000">
              <a:schemeClr val="accent1"/>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D1C04F-2ACB-4A1C-980A-FA5F25FA4819}" type="datetimeFigureOut">
              <a:rPr lang="en-US"/>
              <a:pPr>
                <a:defRPr/>
              </a:pPr>
              <a:t>10/29/2014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28B4CFE-6FA5-436B-AC74-1BCE33B6251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8.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njisst.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hyperlink" Target="http://www.njisst.or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0" y="762000"/>
            <a:ext cx="9144000" cy="5867400"/>
          </a:xfrm>
        </p:spPr>
        <p:txBody>
          <a:bodyPr/>
          <a:lstStyle/>
          <a:p>
            <a:pPr eaLnBrk="1" hangingPunct="1">
              <a:lnSpc>
                <a:spcPct val="80000"/>
              </a:lnSpc>
              <a:defRPr/>
            </a:pPr>
            <a:r>
              <a:rPr lang="en-US" sz="4000" b="1" dirty="0" smtClean="0">
                <a:solidFill>
                  <a:schemeClr val="tx1"/>
                </a:solidFill>
                <a:latin typeface="Arial" charset="0"/>
                <a:cs typeface="Arial" charset="0"/>
              </a:rPr>
              <a:t>Climate Change &amp; Invasive Species</a:t>
            </a:r>
          </a:p>
          <a:p>
            <a:pPr eaLnBrk="1" hangingPunct="1">
              <a:lnSpc>
                <a:spcPct val="80000"/>
              </a:lnSpc>
              <a:defRPr/>
            </a:pPr>
            <a:endParaRPr lang="en-US" sz="4000" dirty="0">
              <a:solidFill>
                <a:schemeClr val="tx1"/>
              </a:solidFill>
              <a:latin typeface="Arial" charset="0"/>
              <a:cs typeface="Arial" charset="0"/>
            </a:endParaRPr>
          </a:p>
          <a:p>
            <a:pPr eaLnBrk="1" hangingPunct="1">
              <a:lnSpc>
                <a:spcPct val="80000"/>
              </a:lnSpc>
              <a:defRPr/>
            </a:pPr>
            <a:r>
              <a:rPr lang="en-US" sz="4000" dirty="0" smtClean="0">
                <a:solidFill>
                  <a:schemeClr val="tx1"/>
                </a:solidFill>
                <a:latin typeface="Arial" charset="0"/>
                <a:cs typeface="Arial" charset="0"/>
              </a:rPr>
              <a:t>Many Questions, </a:t>
            </a:r>
          </a:p>
          <a:p>
            <a:pPr eaLnBrk="1" hangingPunct="1">
              <a:lnSpc>
                <a:spcPct val="80000"/>
              </a:lnSpc>
              <a:defRPr/>
            </a:pPr>
            <a:r>
              <a:rPr lang="en-US" sz="4000" dirty="0" smtClean="0">
                <a:solidFill>
                  <a:schemeClr val="tx1"/>
                </a:solidFill>
                <a:latin typeface="Arial" charset="0"/>
                <a:cs typeface="Arial" charset="0"/>
              </a:rPr>
              <a:t>a Few Answers</a:t>
            </a:r>
          </a:p>
          <a:p>
            <a:pPr eaLnBrk="1" hangingPunct="1">
              <a:lnSpc>
                <a:spcPct val="80000"/>
              </a:lnSpc>
              <a:defRPr/>
            </a:pPr>
            <a:r>
              <a:rPr lang="en-US" sz="4000" dirty="0" smtClean="0">
                <a:solidFill>
                  <a:schemeClr val="tx1"/>
                </a:solidFill>
                <a:latin typeface="Arial" charset="0"/>
                <a:cs typeface="Arial" charset="0"/>
              </a:rPr>
              <a:t>and Much to be Determined!</a:t>
            </a:r>
          </a:p>
          <a:p>
            <a:pPr eaLnBrk="1" hangingPunct="1">
              <a:lnSpc>
                <a:spcPct val="80000"/>
              </a:lnSpc>
              <a:defRPr/>
            </a:pPr>
            <a:endParaRPr lang="en-US" sz="4000" dirty="0">
              <a:solidFill>
                <a:schemeClr val="tx1"/>
              </a:solidFill>
              <a:latin typeface="Arial" charset="0"/>
              <a:cs typeface="Arial" charset="0"/>
            </a:endParaRPr>
          </a:p>
          <a:p>
            <a:pPr eaLnBrk="1" hangingPunct="1">
              <a:lnSpc>
                <a:spcPct val="80000"/>
              </a:lnSpc>
              <a:defRPr/>
            </a:pPr>
            <a:endParaRPr lang="en-US" sz="4000" dirty="0" smtClean="0">
              <a:solidFill>
                <a:schemeClr val="tx1"/>
              </a:solidFill>
              <a:latin typeface="Arial" charset="0"/>
              <a:cs typeface="Arial" charset="0"/>
            </a:endParaRPr>
          </a:p>
        </p:txBody>
      </p:sp>
      <p:pic>
        <p:nvPicPr>
          <p:cNvPr id="2051" name="Picture 1"/>
          <p:cNvPicPr>
            <a:picLocks noChangeAspect="1"/>
          </p:cNvPicPr>
          <p:nvPr/>
        </p:nvPicPr>
        <p:blipFill>
          <a:blip r:embed="rId3"/>
          <a:srcRect/>
          <a:stretch>
            <a:fillRect/>
          </a:stretch>
        </p:blipFill>
        <p:spPr bwMode="auto">
          <a:xfrm>
            <a:off x="2449512" y="4267200"/>
            <a:ext cx="4168775" cy="1635167"/>
          </a:xfrm>
          <a:prstGeom prst="rect">
            <a:avLst/>
          </a:prstGeom>
          <a:noFill/>
          <a:ln w="12700">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6237"/>
            <a:ext cx="8229600" cy="840919"/>
          </a:xfrm>
        </p:spPr>
        <p:txBody>
          <a:bodyPr/>
          <a:lstStyle/>
          <a:p>
            <a:r>
              <a:rPr lang="en-US" sz="3200" dirty="0" smtClean="0"/>
              <a:t>How do species get in the “wrong” place?</a:t>
            </a:r>
            <a:r>
              <a:rPr lang="en-US" dirty="0"/>
              <a:t/>
            </a:r>
            <a:br>
              <a:rPr lang="en-US" dirty="0"/>
            </a:br>
            <a:endParaRPr lang="en-US" dirty="0"/>
          </a:p>
        </p:txBody>
      </p:sp>
      <p:sp>
        <p:nvSpPr>
          <p:cNvPr id="3" name="Content Placeholder 2"/>
          <p:cNvSpPr>
            <a:spLocks noGrp="1"/>
          </p:cNvSpPr>
          <p:nvPr>
            <p:ph idx="1"/>
          </p:nvPr>
        </p:nvSpPr>
        <p:spPr>
          <a:xfrm>
            <a:off x="457200" y="1752600"/>
            <a:ext cx="8229600" cy="4373563"/>
          </a:xfrm>
        </p:spPr>
        <p:txBody>
          <a:bodyPr/>
          <a:lstStyle/>
          <a:p>
            <a:pPr marL="0" indent="0">
              <a:buNone/>
            </a:pPr>
            <a:r>
              <a:rPr lang="en-US" sz="2800" dirty="0" smtClean="0"/>
              <a:t>Deliberate Introduction</a:t>
            </a:r>
          </a:p>
          <a:p>
            <a:r>
              <a:rPr lang="en-US" sz="1800" b="1" dirty="0" smtClean="0">
                <a:latin typeface="+mj-lt"/>
              </a:rPr>
              <a:t>Sport Fishing</a:t>
            </a:r>
            <a:r>
              <a:rPr lang="en-US" sz="1800" dirty="0">
                <a:latin typeface="+mj-lt"/>
              </a:rPr>
              <a:t>	</a:t>
            </a:r>
          </a:p>
          <a:p>
            <a:pPr lvl="1"/>
            <a:r>
              <a:rPr lang="en-US" sz="1800" dirty="0" smtClean="0"/>
              <a:t>snakehead</a:t>
            </a:r>
            <a:r>
              <a:rPr lang="en-US" sz="1800" dirty="0"/>
              <a:t>, </a:t>
            </a:r>
            <a:r>
              <a:rPr lang="en-US" sz="1800" dirty="0" smtClean="0"/>
              <a:t>rainbow </a:t>
            </a:r>
            <a:r>
              <a:rPr lang="en-US" sz="1800" dirty="0"/>
              <a:t>t</a:t>
            </a:r>
            <a:r>
              <a:rPr lang="en-US" sz="1800" dirty="0" smtClean="0"/>
              <a:t>rout</a:t>
            </a:r>
            <a:endParaRPr lang="en-US" sz="1800" dirty="0" smtClean="0">
              <a:latin typeface="+mj-lt"/>
            </a:endParaRPr>
          </a:p>
          <a:p>
            <a:r>
              <a:rPr lang="en-US" sz="1800" b="1" dirty="0" smtClean="0">
                <a:latin typeface="+mj-lt"/>
              </a:rPr>
              <a:t>Pet Trade</a:t>
            </a:r>
          </a:p>
          <a:p>
            <a:pPr lvl="1"/>
            <a:r>
              <a:rPr lang="en-US" sz="1800" dirty="0" err="1">
                <a:latin typeface="+mj-lt"/>
              </a:rPr>
              <a:t>h</a:t>
            </a:r>
            <a:r>
              <a:rPr lang="en-US" sz="1800" dirty="0" err="1" smtClean="0">
                <a:latin typeface="+mj-lt"/>
              </a:rPr>
              <a:t>ydrilla</a:t>
            </a:r>
            <a:r>
              <a:rPr lang="en-US" sz="1800" dirty="0" smtClean="0">
                <a:latin typeface="+mj-lt"/>
              </a:rPr>
              <a:t>, pythons</a:t>
            </a:r>
            <a:endParaRPr lang="en-US" sz="1800" dirty="0">
              <a:latin typeface="+mj-lt"/>
            </a:endParaRPr>
          </a:p>
          <a:p>
            <a:r>
              <a:rPr lang="en-US" sz="1800" b="1" dirty="0" err="1" smtClean="0">
                <a:latin typeface="+mj-lt"/>
              </a:rPr>
              <a:t>Biocontrol</a:t>
            </a:r>
            <a:endParaRPr lang="en-US" sz="1800" b="1" dirty="0" smtClean="0">
              <a:latin typeface="+mj-lt"/>
            </a:endParaRPr>
          </a:p>
          <a:p>
            <a:pPr lvl="1"/>
            <a:r>
              <a:rPr lang="en-US" sz="1800" dirty="0" smtClean="0">
                <a:latin typeface="+mj-lt"/>
              </a:rPr>
              <a:t>Grass carp</a:t>
            </a:r>
          </a:p>
          <a:p>
            <a:r>
              <a:rPr lang="en-US" sz="1800" b="1" dirty="0" smtClean="0">
                <a:latin typeface="+mj-lt"/>
              </a:rPr>
              <a:t>Erosion Control</a:t>
            </a:r>
          </a:p>
          <a:p>
            <a:pPr lvl="1"/>
            <a:r>
              <a:rPr lang="en-US" sz="1800" dirty="0">
                <a:latin typeface="+mj-lt"/>
              </a:rPr>
              <a:t>k</a:t>
            </a:r>
            <a:r>
              <a:rPr lang="en-US" sz="1800" dirty="0" smtClean="0">
                <a:latin typeface="+mj-lt"/>
              </a:rPr>
              <a:t>udzu</a:t>
            </a:r>
          </a:p>
          <a:p>
            <a:r>
              <a:rPr lang="en-US" sz="1800" b="1" dirty="0" smtClean="0">
                <a:latin typeface="+mj-lt"/>
              </a:rPr>
              <a:t>Gardening &amp; Landscaping</a:t>
            </a:r>
          </a:p>
          <a:p>
            <a:pPr lvl="1"/>
            <a:r>
              <a:rPr lang="en-US" sz="1800" dirty="0"/>
              <a:t>p</a:t>
            </a:r>
            <a:r>
              <a:rPr lang="en-US" sz="1800" dirty="0" smtClean="0"/>
              <a:t>urple loosestrife, butterfly bush</a:t>
            </a:r>
            <a:endParaRPr lang="en-US" sz="2400" dirty="0"/>
          </a:p>
          <a:p>
            <a:endParaRPr lang="en-US" sz="2200" dirty="0" smtClean="0"/>
          </a:p>
          <a:p>
            <a:pPr lvl="1"/>
            <a:endParaRPr lang="en-US" dirty="0" smtClean="0"/>
          </a:p>
          <a:p>
            <a:pPr marL="457200" lvl="1" indent="0">
              <a:buNone/>
            </a:pPr>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33" r="4191"/>
          <a:stretch/>
        </p:blipFill>
        <p:spPr>
          <a:xfrm>
            <a:off x="5105400" y="1516054"/>
            <a:ext cx="3291840" cy="3866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0920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750"/>
                                        <p:tgtEl>
                                          <p:spTgt spid="3">
                                            <p:txEl>
                                              <p:pRg st="7" end="7"/>
                                            </p:txEl>
                                          </p:spTgt>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750"/>
                                        <p:tgtEl>
                                          <p:spTgt spid="3">
                                            <p:txEl>
                                              <p:pRg st="8" end="8"/>
                                            </p:txEl>
                                          </p:spTgt>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750"/>
                                        <p:tgtEl>
                                          <p:spTgt spid="3">
                                            <p:txEl>
                                              <p:pRg st="9" end="9"/>
                                            </p:txEl>
                                          </p:spTgt>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7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smtClean="0"/>
              <a:t>Since </a:t>
            </a:r>
            <a:r>
              <a:rPr lang="en-US" sz="2400" dirty="0"/>
              <a:t>the beginning of the 20th century, the growing season in many areas of the lower 48 states has expanded by about two </a:t>
            </a:r>
            <a:r>
              <a:rPr lang="en-US" sz="2400" dirty="0" smtClean="0"/>
              <a:t>weeks…</a:t>
            </a:r>
          </a:p>
          <a:p>
            <a:pPr marL="0" indent="0">
              <a:buNone/>
            </a:pPr>
            <a:endParaRPr lang="en-US" sz="2400" dirty="0" smtClean="0"/>
          </a:p>
          <a:p>
            <a:pPr marL="0" indent="0">
              <a:buNone/>
            </a:pPr>
            <a:endParaRPr lang="en-US" sz="2400" dirty="0"/>
          </a:p>
          <a:p>
            <a:pPr marL="0" indent="0">
              <a:buNone/>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4" name="Title 1"/>
          <p:cNvSpPr>
            <a:spLocks noGrp="1"/>
          </p:cNvSpPr>
          <p:nvPr>
            <p:ph type="title"/>
          </p:nvPr>
        </p:nvSpPr>
        <p:spPr>
          <a:xfrm>
            <a:off x="444305" y="583068"/>
            <a:ext cx="8229600" cy="1143000"/>
          </a:xfrm>
        </p:spPr>
        <p:txBody>
          <a:bodyPr/>
          <a:lstStyle/>
          <a:p>
            <a:r>
              <a:rPr lang="en-US" sz="3200" dirty="0" smtClean="0"/>
              <a:t>How do species get in the “wrong” place? </a:t>
            </a:r>
            <a:br>
              <a:rPr lang="en-US" sz="3200" dirty="0" smtClean="0"/>
            </a:br>
            <a:r>
              <a:rPr lang="en-US" sz="3200" dirty="0" smtClean="0"/>
              <a:t>The Climate Change Connection</a:t>
            </a:r>
            <a:r>
              <a:rPr lang="en-US" dirty="0"/>
              <a:t/>
            </a:r>
            <a:br>
              <a:rPr lang="en-US" dirty="0"/>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954" y="2590800"/>
            <a:ext cx="4973951" cy="3309938"/>
          </a:xfrm>
          <a:prstGeom prst="rect">
            <a:avLst/>
          </a:prstGeom>
        </p:spPr>
      </p:pic>
      <p:sp>
        <p:nvSpPr>
          <p:cNvPr id="6" name="Rectangle 5"/>
          <p:cNvSpPr/>
          <p:nvPr/>
        </p:nvSpPr>
        <p:spPr>
          <a:xfrm>
            <a:off x="152400" y="3230106"/>
            <a:ext cx="3429000" cy="2031325"/>
          </a:xfrm>
          <a:prstGeom prst="rect">
            <a:avLst/>
          </a:prstGeom>
        </p:spPr>
        <p:txBody>
          <a:bodyPr wrap="square">
            <a:spAutoFit/>
          </a:bodyPr>
          <a:lstStyle/>
          <a:p>
            <a:r>
              <a:rPr lang="en-US" dirty="0"/>
              <a:t>Many nonnative species are changing their flowering schedule in concert with the longer growing season.  At Walden Pond, purple loosestrife blooms 24 days earlier than it did a century </a:t>
            </a:r>
            <a:r>
              <a:rPr lang="en-US" dirty="0" smtClean="0"/>
              <a:t>ago.</a:t>
            </a:r>
            <a:endParaRPr lang="en-US" dirty="0"/>
          </a:p>
        </p:txBody>
      </p:sp>
    </p:spTree>
    <p:extLst>
      <p:ext uri="{BB962C8B-B14F-4D97-AF65-F5344CB8AC3E}">
        <p14:creationId xmlns:p14="http://schemas.microsoft.com/office/powerpoint/2010/main" val="738918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4200" y="685800"/>
            <a:ext cx="5867400" cy="2438400"/>
          </a:xfrm>
        </p:spPr>
        <p:txBody>
          <a:bodyPr/>
          <a:lstStyle/>
          <a:p>
            <a:pPr marL="342900" indent="-342900">
              <a:buFont typeface="Wingdings" panose="05000000000000000000" pitchFamily="2" charset="2"/>
              <a:buChar char="ü"/>
            </a:pPr>
            <a:r>
              <a:rPr lang="en-US" sz="1800" dirty="0">
                <a:solidFill>
                  <a:schemeClr val="tx1"/>
                </a:solidFill>
                <a:latin typeface="+mj-lt"/>
              </a:rPr>
              <a:t>I</a:t>
            </a:r>
            <a:r>
              <a:rPr lang="en-US" sz="1800" dirty="0" smtClean="0">
                <a:solidFill>
                  <a:schemeClr val="tx1"/>
                </a:solidFill>
                <a:latin typeface="+mj-lt"/>
              </a:rPr>
              <a:t>ncreasing </a:t>
            </a:r>
            <a:r>
              <a:rPr lang="en-US" sz="1800" dirty="0">
                <a:solidFill>
                  <a:schemeClr val="tx1"/>
                </a:solidFill>
                <a:latin typeface="+mj-lt"/>
              </a:rPr>
              <a:t>frequency of extreme weather events </a:t>
            </a:r>
            <a:endParaRPr lang="en-US" sz="1800" dirty="0" smtClean="0">
              <a:solidFill>
                <a:schemeClr val="tx1"/>
              </a:solidFill>
              <a:latin typeface="+mj-lt"/>
            </a:endParaRPr>
          </a:p>
          <a:p>
            <a:pPr marL="342900" indent="-342900">
              <a:buFont typeface="Wingdings" panose="05000000000000000000" pitchFamily="2" charset="2"/>
              <a:buChar char="ü"/>
            </a:pPr>
            <a:r>
              <a:rPr lang="en-US" sz="1800" dirty="0">
                <a:solidFill>
                  <a:schemeClr val="tx1"/>
                </a:solidFill>
                <a:latin typeface="+mj-lt"/>
              </a:rPr>
              <a:t>A</a:t>
            </a:r>
            <a:r>
              <a:rPr lang="en-US" sz="1800" dirty="0" smtClean="0">
                <a:solidFill>
                  <a:schemeClr val="tx1"/>
                </a:solidFill>
                <a:latin typeface="+mj-lt"/>
              </a:rPr>
              <a:t>bility </a:t>
            </a:r>
            <a:r>
              <a:rPr lang="en-US" sz="1800" dirty="0">
                <a:solidFill>
                  <a:schemeClr val="tx1"/>
                </a:solidFill>
                <a:latin typeface="+mj-lt"/>
              </a:rPr>
              <a:t>to alter critical components of natural systems such </a:t>
            </a:r>
            <a:r>
              <a:rPr lang="en-US" sz="1800" dirty="0" smtClean="0">
                <a:solidFill>
                  <a:schemeClr val="tx1"/>
                </a:solidFill>
                <a:latin typeface="+mj-lt"/>
              </a:rPr>
              <a:t>as</a:t>
            </a:r>
          </a:p>
          <a:p>
            <a:pPr marL="800100" lvl="1" indent="-342900">
              <a:buFont typeface="Wingdings" panose="05000000000000000000" pitchFamily="2" charset="2"/>
              <a:buChar char="v"/>
            </a:pPr>
            <a:r>
              <a:rPr lang="en-US" dirty="0">
                <a:solidFill>
                  <a:schemeClr val="tx1"/>
                </a:solidFill>
                <a:latin typeface="+mj-lt"/>
              </a:rPr>
              <a:t>t</a:t>
            </a:r>
            <a:r>
              <a:rPr lang="en-US" dirty="0" smtClean="0">
                <a:solidFill>
                  <a:schemeClr val="tx1"/>
                </a:solidFill>
                <a:latin typeface="+mj-lt"/>
              </a:rPr>
              <a:t>emperature</a:t>
            </a:r>
            <a:endParaRPr lang="en-US" dirty="0">
              <a:solidFill>
                <a:schemeClr val="tx1"/>
              </a:solidFill>
              <a:latin typeface="+mj-lt"/>
            </a:endParaRPr>
          </a:p>
          <a:p>
            <a:pPr marL="800100" lvl="1" indent="-342900">
              <a:buFont typeface="Wingdings" panose="05000000000000000000" pitchFamily="2" charset="2"/>
              <a:buChar char="v"/>
            </a:pPr>
            <a:r>
              <a:rPr lang="en-US" dirty="0">
                <a:solidFill>
                  <a:schemeClr val="tx1"/>
                </a:solidFill>
                <a:latin typeface="+mj-lt"/>
              </a:rPr>
              <a:t>p</a:t>
            </a:r>
            <a:r>
              <a:rPr lang="en-US" dirty="0" smtClean="0">
                <a:solidFill>
                  <a:schemeClr val="tx1"/>
                </a:solidFill>
                <a:latin typeface="+mj-lt"/>
              </a:rPr>
              <a:t>recipitation</a:t>
            </a:r>
          </a:p>
          <a:p>
            <a:pPr marL="800100" lvl="1" indent="-342900">
              <a:buFont typeface="Wingdings" panose="05000000000000000000" pitchFamily="2" charset="2"/>
              <a:buChar char="v"/>
            </a:pPr>
            <a:r>
              <a:rPr lang="en-US" dirty="0" smtClean="0">
                <a:solidFill>
                  <a:schemeClr val="tx1"/>
                </a:solidFill>
                <a:latin typeface="+mj-lt"/>
              </a:rPr>
              <a:t>atmospheric composition</a:t>
            </a:r>
          </a:p>
          <a:p>
            <a:pPr marL="800100" lvl="1" indent="-342900">
              <a:buFont typeface="Wingdings" panose="05000000000000000000" pitchFamily="2" charset="2"/>
              <a:buChar char="v"/>
            </a:pPr>
            <a:r>
              <a:rPr lang="en-US" dirty="0" smtClean="0">
                <a:solidFill>
                  <a:schemeClr val="tx1"/>
                </a:solidFill>
                <a:latin typeface="+mj-lt"/>
              </a:rPr>
              <a:t>land cover</a:t>
            </a:r>
          </a:p>
          <a:p>
            <a:endParaRPr lang="en-US" dirty="0"/>
          </a:p>
        </p:txBody>
      </p:sp>
      <p:sp>
        <p:nvSpPr>
          <p:cNvPr id="5" name="Rectangle 4"/>
          <p:cNvSpPr/>
          <p:nvPr/>
        </p:nvSpPr>
        <p:spPr>
          <a:xfrm>
            <a:off x="304800" y="399127"/>
            <a:ext cx="2971800" cy="2554545"/>
          </a:xfrm>
          <a:prstGeom prst="rect">
            <a:avLst/>
          </a:prstGeom>
        </p:spPr>
        <p:txBody>
          <a:bodyPr wrap="square">
            <a:spAutoFit/>
          </a:bodyPr>
          <a:lstStyle/>
          <a:p>
            <a:pPr lvl="0" algn="l" eaLnBrk="0" hangingPunct="0">
              <a:spcBef>
                <a:spcPct val="20000"/>
              </a:spcBef>
            </a:pPr>
            <a:r>
              <a:rPr lang="en-US" sz="3200" b="1" dirty="0" smtClean="0">
                <a:solidFill>
                  <a:prstClr val="black"/>
                </a:solidFill>
                <a:latin typeface="+mj-lt"/>
              </a:rPr>
              <a:t>How climate change facilitates the spread of invasive species </a:t>
            </a:r>
            <a:endParaRPr lang="en-US" sz="3200" dirty="0">
              <a:latin typeface="+mj-lt"/>
            </a:endParaRPr>
          </a:p>
        </p:txBody>
      </p:sp>
      <p:graphicFrame>
        <p:nvGraphicFramePr>
          <p:cNvPr id="7" name="Diagram 6"/>
          <p:cNvGraphicFramePr/>
          <p:nvPr>
            <p:extLst>
              <p:ext uri="{D42A27DB-BD31-4B8C-83A1-F6EECF244321}">
                <p14:modId xmlns:p14="http://schemas.microsoft.com/office/powerpoint/2010/main" val="1865519370"/>
              </p:ext>
            </p:extLst>
          </p:nvPr>
        </p:nvGraphicFramePr>
        <p:xfrm>
          <a:off x="-381000" y="2819400"/>
          <a:ext cx="5867400" cy="384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1576136201"/>
              </p:ext>
            </p:extLst>
          </p:nvPr>
        </p:nvGraphicFramePr>
        <p:xfrm>
          <a:off x="3962400" y="1524000"/>
          <a:ext cx="5562600" cy="409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p:cNvGraphicFramePr/>
          <p:nvPr>
            <p:extLst>
              <p:ext uri="{D42A27DB-BD31-4B8C-83A1-F6EECF244321}">
                <p14:modId xmlns:p14="http://schemas.microsoft.com/office/powerpoint/2010/main" val="2099743731"/>
              </p:ext>
            </p:extLst>
          </p:nvPr>
        </p:nvGraphicFramePr>
        <p:xfrm>
          <a:off x="4191000" y="4572000"/>
          <a:ext cx="5237870" cy="2438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29738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
            <a:ext cx="8686800" cy="584775"/>
          </a:xfrm>
          <a:prstGeom prst="rect">
            <a:avLst/>
          </a:prstGeom>
          <a:noFill/>
        </p:spPr>
        <p:txBody>
          <a:bodyPr wrap="square" rtlCol="0">
            <a:spAutoFit/>
          </a:bodyPr>
          <a:lstStyle/>
          <a:p>
            <a:r>
              <a:rPr lang="en-US" sz="3200" dirty="0" smtClean="0"/>
              <a:t>CLIMATE CHANGE &amp; INVASIVE SPECIES</a:t>
            </a:r>
            <a:endParaRPr lang="en-US" sz="3200" dirty="0"/>
          </a:p>
        </p:txBody>
      </p:sp>
      <p:pic>
        <p:nvPicPr>
          <p:cNvPr id="5" name="Picture 4"/>
          <p:cNvPicPr>
            <a:picLocks noChangeAspect="1"/>
          </p:cNvPicPr>
          <p:nvPr/>
        </p:nvPicPr>
        <p:blipFill>
          <a:blip r:embed="rId3"/>
          <a:stretch>
            <a:fillRect/>
          </a:stretch>
        </p:blipFill>
        <p:spPr>
          <a:xfrm>
            <a:off x="228600" y="1320201"/>
            <a:ext cx="4890448" cy="3276600"/>
          </a:xfrm>
          <a:prstGeom prst="rect">
            <a:avLst/>
          </a:prstGeom>
        </p:spPr>
      </p:pic>
      <p:sp>
        <p:nvSpPr>
          <p:cNvPr id="6" name="Rectangle 5"/>
          <p:cNvSpPr/>
          <p:nvPr/>
        </p:nvSpPr>
        <p:spPr>
          <a:xfrm>
            <a:off x="228600" y="4722033"/>
            <a:ext cx="8610600" cy="2585323"/>
          </a:xfrm>
          <a:prstGeom prst="rect">
            <a:avLst/>
          </a:prstGeom>
        </p:spPr>
        <p:txBody>
          <a:bodyPr wrap="square">
            <a:spAutoFit/>
          </a:bodyPr>
          <a:lstStyle/>
          <a:p>
            <a:pPr marL="285750" indent="-285750" algn="l">
              <a:buFont typeface="Arial" panose="020B0604020202020204" pitchFamily="34" charset="0"/>
              <a:buChar char="•"/>
            </a:pPr>
            <a:r>
              <a:rPr lang="en-US" dirty="0">
                <a:latin typeface="+mj-lt"/>
              </a:rPr>
              <a:t>Southern invasive species marching </a:t>
            </a:r>
            <a:r>
              <a:rPr lang="en-US" dirty="0" smtClean="0">
                <a:latin typeface="+mj-lt"/>
              </a:rPr>
              <a:t>northward</a:t>
            </a:r>
          </a:p>
          <a:p>
            <a:pPr marL="285750" indent="-285750" algn="l">
              <a:buFont typeface="Arial" panose="020B0604020202020204" pitchFamily="34" charset="0"/>
              <a:buChar char="•"/>
            </a:pPr>
            <a:r>
              <a:rPr lang="en-US" dirty="0" smtClean="0">
                <a:latin typeface="+mj-lt"/>
              </a:rPr>
              <a:t>Example: Aerial </a:t>
            </a:r>
            <a:r>
              <a:rPr lang="en-US" dirty="0">
                <a:latin typeface="+mj-lt"/>
              </a:rPr>
              <a:t>view of a Southern Pine Beetle </a:t>
            </a:r>
            <a:r>
              <a:rPr lang="en-US" dirty="0" smtClean="0">
                <a:latin typeface="+mj-lt"/>
              </a:rPr>
              <a:t>infestation.  It is expanding </a:t>
            </a:r>
            <a:r>
              <a:rPr lang="en-US" dirty="0">
                <a:latin typeface="+mj-lt"/>
              </a:rPr>
              <a:t>northward with milder winters, </a:t>
            </a:r>
            <a:r>
              <a:rPr lang="en-US" dirty="0" smtClean="0">
                <a:latin typeface="+mj-lt"/>
              </a:rPr>
              <a:t>killing </a:t>
            </a:r>
            <a:r>
              <a:rPr lang="en-US" dirty="0">
                <a:latin typeface="+mj-lt"/>
              </a:rPr>
              <a:t>trees &amp;</a:t>
            </a:r>
            <a:r>
              <a:rPr lang="en-US" dirty="0" smtClean="0">
                <a:latin typeface="+mj-lt"/>
              </a:rPr>
              <a:t> increasing fire risk</a:t>
            </a:r>
          </a:p>
          <a:p>
            <a:pPr marL="285750" indent="-285750" algn="l">
              <a:buFont typeface="Arial" panose="020B0604020202020204" pitchFamily="34" charset="0"/>
              <a:buChar char="•"/>
            </a:pPr>
            <a:r>
              <a:rPr lang="en-US" dirty="0">
                <a:latin typeface="+mj-lt"/>
              </a:rPr>
              <a:t>Expanded ranges - previously unable to overwinter </a:t>
            </a:r>
            <a:r>
              <a:rPr lang="en-US" dirty="0" smtClean="0">
                <a:latin typeface="+mj-lt"/>
              </a:rPr>
              <a:t>(the tens </a:t>
            </a:r>
            <a:r>
              <a:rPr lang="en-US" dirty="0">
                <a:latin typeface="+mj-lt"/>
              </a:rPr>
              <a:t>rule</a:t>
            </a:r>
            <a:r>
              <a:rPr lang="en-US" dirty="0" smtClean="0">
                <a:latin typeface="+mj-lt"/>
              </a:rPr>
              <a:t>)</a:t>
            </a:r>
          </a:p>
          <a:p>
            <a:pPr marL="285750" indent="-285750" algn="l">
              <a:buFont typeface="Arial" panose="020B0604020202020204" pitchFamily="34" charset="0"/>
              <a:buChar char="•"/>
            </a:pPr>
            <a:r>
              <a:rPr lang="en-US" dirty="0">
                <a:latin typeface="+mj-lt"/>
              </a:rPr>
              <a:t>Growing season extended - plants may move without natural predators</a:t>
            </a:r>
          </a:p>
          <a:p>
            <a:pPr marL="285750" indent="-285750" algn="l">
              <a:buFont typeface="Arial" panose="020B0604020202020204" pitchFamily="34" charset="0"/>
              <a:buChar char="•"/>
            </a:pPr>
            <a:r>
              <a:rPr lang="en-US" dirty="0">
                <a:latin typeface="+mj-lt"/>
              </a:rPr>
              <a:t>Tropical pets - increased survival</a:t>
            </a:r>
          </a:p>
          <a:p>
            <a:pPr marL="285750" indent="-285750" algn="l">
              <a:buFont typeface="Arial" panose="020B0604020202020204" pitchFamily="34" charset="0"/>
              <a:buChar char="•"/>
            </a:pPr>
            <a:r>
              <a:rPr lang="en-US" dirty="0">
                <a:latin typeface="+mj-lt"/>
              </a:rPr>
              <a:t>Pathogens - increased reproduction</a:t>
            </a:r>
          </a:p>
          <a:p>
            <a:pPr marL="285750" indent="-285750" algn="l">
              <a:buFont typeface="Arial" panose="020B0604020202020204" pitchFamily="34" charset="0"/>
              <a:buChar char="•"/>
            </a:pPr>
            <a:endParaRPr lang="en-US" dirty="0">
              <a:latin typeface="+mj-lt"/>
            </a:endParaRPr>
          </a:p>
          <a:p>
            <a:pPr marL="285750" indent="-285750" algn="l">
              <a:buFont typeface="Arial" panose="020B0604020202020204" pitchFamily="34" charset="0"/>
              <a:buChar char="•"/>
            </a:pPr>
            <a:endParaRPr lang="en-US" dirty="0">
              <a:latin typeface="+mj-lt"/>
            </a:endParaRPr>
          </a:p>
        </p:txBody>
      </p:sp>
      <p:sp>
        <p:nvSpPr>
          <p:cNvPr id="7" name="TextBox 6"/>
          <p:cNvSpPr txBox="1"/>
          <p:nvPr/>
        </p:nvSpPr>
        <p:spPr>
          <a:xfrm>
            <a:off x="1979442" y="748693"/>
            <a:ext cx="5257800" cy="446276"/>
          </a:xfrm>
          <a:prstGeom prst="rect">
            <a:avLst/>
          </a:prstGeom>
          <a:noFill/>
        </p:spPr>
        <p:txBody>
          <a:bodyPr wrap="square" rtlCol="0">
            <a:spAutoFit/>
          </a:bodyPr>
          <a:lstStyle/>
          <a:p>
            <a:r>
              <a:rPr lang="en-US" sz="2300" dirty="0" smtClean="0"/>
              <a:t>WARMER TEMPERATURES</a:t>
            </a:r>
            <a:endParaRPr lang="en-US" sz="2300" dirty="0"/>
          </a:p>
        </p:txBody>
      </p:sp>
      <p:pic>
        <p:nvPicPr>
          <p:cNvPr id="2" name="Picture 1"/>
          <p:cNvPicPr>
            <a:picLocks noChangeAspect="1"/>
          </p:cNvPicPr>
          <p:nvPr/>
        </p:nvPicPr>
        <p:blipFill>
          <a:blip r:embed="rId4"/>
          <a:stretch>
            <a:fillRect/>
          </a:stretch>
        </p:blipFill>
        <p:spPr>
          <a:xfrm>
            <a:off x="5379198" y="1600200"/>
            <a:ext cx="3664262" cy="2438400"/>
          </a:xfrm>
          <a:prstGeom prst="rect">
            <a:avLst/>
          </a:prstGeom>
        </p:spPr>
      </p:pic>
      <p:sp>
        <p:nvSpPr>
          <p:cNvPr id="3" name="TextBox 2"/>
          <p:cNvSpPr txBox="1"/>
          <p:nvPr/>
        </p:nvSpPr>
        <p:spPr>
          <a:xfrm>
            <a:off x="5139564" y="4038600"/>
            <a:ext cx="4168076" cy="523220"/>
          </a:xfrm>
          <a:prstGeom prst="rect">
            <a:avLst/>
          </a:prstGeom>
          <a:noFill/>
        </p:spPr>
        <p:txBody>
          <a:bodyPr wrap="square" rtlCol="0">
            <a:spAutoFit/>
          </a:bodyPr>
          <a:lstStyle/>
          <a:p>
            <a:r>
              <a:rPr lang="en-US" sz="1400" i="1" dirty="0" err="1">
                <a:latin typeface="+mj-lt"/>
              </a:rPr>
              <a:t>Hydrilla</a:t>
            </a:r>
            <a:r>
              <a:rPr lang="en-US" sz="1400" i="1" dirty="0">
                <a:latin typeface="+mj-lt"/>
              </a:rPr>
              <a:t> </a:t>
            </a:r>
            <a:r>
              <a:rPr lang="en-US" sz="1400" i="1" dirty="0" err="1">
                <a:latin typeface="+mj-lt"/>
              </a:rPr>
              <a:t>verticillata</a:t>
            </a:r>
            <a:r>
              <a:rPr lang="en-US" sz="1400" i="1" dirty="0">
                <a:latin typeface="+mj-lt"/>
              </a:rPr>
              <a:t> </a:t>
            </a:r>
            <a:r>
              <a:rPr lang="en-US" sz="1400" dirty="0" smtClean="0">
                <a:latin typeface="+mj-lt"/>
              </a:rPr>
              <a:t>may </a:t>
            </a:r>
            <a:r>
              <a:rPr lang="en-US" sz="1400" dirty="0">
                <a:latin typeface="+mj-lt"/>
              </a:rPr>
              <a:t>increase growth rates and biomass </a:t>
            </a:r>
            <a:r>
              <a:rPr lang="en-US" sz="1400" dirty="0" smtClean="0">
                <a:latin typeface="+mj-lt"/>
              </a:rPr>
              <a:t>in </a:t>
            </a:r>
            <a:r>
              <a:rPr lang="en-US" sz="1400" dirty="0">
                <a:latin typeface="+mj-lt"/>
              </a:rPr>
              <a:t>elevated temperatures (</a:t>
            </a:r>
            <a:r>
              <a:rPr lang="en-US" sz="1400" dirty="0" smtClean="0">
                <a:latin typeface="+mj-lt"/>
              </a:rPr>
              <a:t>Chen, 1994</a:t>
            </a:r>
            <a:r>
              <a:rPr lang="en-US" sz="1400" dirty="0">
                <a:latin typeface="+mj-lt"/>
              </a:rPr>
              <a:t>)</a:t>
            </a:r>
          </a:p>
        </p:txBody>
      </p:sp>
    </p:spTree>
    <p:extLst>
      <p:ext uri="{BB962C8B-B14F-4D97-AF65-F5344CB8AC3E}">
        <p14:creationId xmlns:p14="http://schemas.microsoft.com/office/powerpoint/2010/main" val="4086004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924" y="152400"/>
            <a:ext cx="4286250" cy="64674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8" y="847182"/>
            <a:ext cx="3492347" cy="4775812"/>
          </a:xfrm>
          <a:prstGeom prst="rect">
            <a:avLst/>
          </a:prstGeom>
        </p:spPr>
      </p:pic>
      <p:sp>
        <p:nvSpPr>
          <p:cNvPr id="6" name="TextBox 5"/>
          <p:cNvSpPr txBox="1"/>
          <p:nvPr/>
        </p:nvSpPr>
        <p:spPr>
          <a:xfrm>
            <a:off x="910510" y="5791200"/>
            <a:ext cx="2890535" cy="646331"/>
          </a:xfrm>
          <a:prstGeom prst="rect">
            <a:avLst/>
          </a:prstGeom>
          <a:noFill/>
        </p:spPr>
        <p:txBody>
          <a:bodyPr wrap="none" rtlCol="0">
            <a:spAutoFit/>
          </a:bodyPr>
          <a:lstStyle/>
          <a:p>
            <a:r>
              <a:rPr lang="en-US" dirty="0" smtClean="0"/>
              <a:t>USGS projection</a:t>
            </a:r>
          </a:p>
          <a:p>
            <a:r>
              <a:rPr lang="en-US" dirty="0" smtClean="0"/>
              <a:t>of Burmese python spread</a:t>
            </a:r>
            <a:endParaRPr lang="en-US" dirty="0"/>
          </a:p>
        </p:txBody>
      </p:sp>
      <p:sp>
        <p:nvSpPr>
          <p:cNvPr id="7" name="Rectangle 6"/>
          <p:cNvSpPr/>
          <p:nvPr/>
        </p:nvSpPr>
        <p:spPr>
          <a:xfrm>
            <a:off x="532709" y="101025"/>
            <a:ext cx="3646127" cy="584775"/>
          </a:xfrm>
          <a:prstGeom prst="rect">
            <a:avLst/>
          </a:prstGeom>
        </p:spPr>
        <p:txBody>
          <a:bodyPr wrap="none">
            <a:spAutoFit/>
          </a:bodyPr>
          <a:lstStyle/>
          <a:p>
            <a:r>
              <a:rPr lang="en-US" sz="3200" dirty="0">
                <a:latin typeface="+mj-lt"/>
                <a:cs typeface="Arial" pitchFamily="34" charset="0"/>
              </a:rPr>
              <a:t>Species on the Move</a:t>
            </a:r>
            <a:endParaRPr lang="en-US" sz="3200" dirty="0">
              <a:latin typeface="+mj-lt"/>
            </a:endParaRPr>
          </a:p>
        </p:txBody>
      </p:sp>
    </p:spTree>
    <p:extLst>
      <p:ext uri="{BB962C8B-B14F-4D97-AF65-F5344CB8AC3E}">
        <p14:creationId xmlns:p14="http://schemas.microsoft.com/office/powerpoint/2010/main" val="4016152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FFFFFF"/>
                  </a:outerShdw>
                </a:effectLst>
                <a:latin typeface="Arial Black" pitchFamily="34" charset="0"/>
                <a:cs typeface="Arial" pitchFamily="34" charset="0"/>
              </a:rPr>
              <a:t>Species on the Move</a:t>
            </a:r>
            <a:endParaRPr lang="en-US" dirty="0"/>
          </a:p>
        </p:txBody>
      </p:sp>
      <p:pic>
        <p:nvPicPr>
          <p:cNvPr id="4098" name="Picture 2" descr="http://1.bp.blogspot.com/_i9u1_OaCZM4/SbIAQaP_9oI/AAAAAAAADWM/9BdlEZjB7c8/s400/3449_hooked-fishzilla-1_10240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3810000" cy="2857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TextBox 4"/>
          <p:cNvSpPr txBox="1">
            <a:spLocks noChangeArrowheads="1"/>
          </p:cNvSpPr>
          <p:nvPr/>
        </p:nvSpPr>
        <p:spPr bwMode="auto">
          <a:xfrm>
            <a:off x="1603175" y="5486400"/>
            <a:ext cx="14863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Northern Snakehead</a:t>
            </a:r>
          </a:p>
          <a:p>
            <a:pPr eaLnBrk="1" hangingPunct="1"/>
            <a:r>
              <a:rPr lang="en-US" sz="1100" dirty="0" smtClean="0"/>
              <a:t>Stage 0 </a:t>
            </a:r>
            <a:r>
              <a:rPr lang="en-US" sz="1100" dirty="0" smtClean="0">
                <a:sym typeface="Wingdings" panose="05000000000000000000" pitchFamily="2" charset="2"/>
              </a:rPr>
              <a:t></a:t>
            </a:r>
            <a:r>
              <a:rPr lang="en-US" sz="1100" dirty="0" smtClean="0"/>
              <a:t> Stage 3</a:t>
            </a:r>
            <a:endParaRPr lang="en-US" sz="1100" dirty="0"/>
          </a:p>
        </p:txBody>
      </p:sp>
      <p:sp>
        <p:nvSpPr>
          <p:cNvPr id="8" name="TextBox 4"/>
          <p:cNvSpPr txBox="1">
            <a:spLocks noChangeArrowheads="1"/>
          </p:cNvSpPr>
          <p:nvPr/>
        </p:nvSpPr>
        <p:spPr bwMode="auto">
          <a:xfrm>
            <a:off x="6170197" y="5495827"/>
            <a:ext cx="13708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Amur Corktree</a:t>
            </a:r>
          </a:p>
          <a:p>
            <a:pPr eaLnBrk="1" hangingPunct="1"/>
            <a:r>
              <a:rPr lang="en-US" sz="1100" dirty="0" smtClean="0"/>
              <a:t>Stage 0 </a:t>
            </a:r>
            <a:r>
              <a:rPr lang="en-US" sz="1100" dirty="0" smtClean="0">
                <a:sym typeface="Wingdings" panose="05000000000000000000" pitchFamily="2" charset="2"/>
              </a:rPr>
              <a:t> Stage 1</a:t>
            </a:r>
            <a:endParaRPr lang="en-US" sz="11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891" r="6046"/>
          <a:stretch/>
        </p:blipFill>
        <p:spPr>
          <a:xfrm>
            <a:off x="4800600" y="3866413"/>
            <a:ext cx="4110087" cy="1500188"/>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205" y="2105025"/>
            <a:ext cx="1666875" cy="1619250"/>
          </a:xfrm>
          <a:prstGeom prst="rect">
            <a:avLst/>
          </a:prstGeom>
          <a:ln>
            <a:solidFill>
              <a:schemeClr val="tx1"/>
            </a:solidFill>
          </a:ln>
        </p:spPr>
      </p:pic>
    </p:spTree>
    <p:extLst>
      <p:ext uri="{BB962C8B-B14F-4D97-AF65-F5344CB8AC3E}">
        <p14:creationId xmlns:p14="http://schemas.microsoft.com/office/powerpoint/2010/main" val="5343345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FFFFFF"/>
                  </a:outerShdw>
                </a:effectLst>
                <a:latin typeface="Arial Black" pitchFamily="34" charset="0"/>
                <a:cs typeface="Arial" pitchFamily="34" charset="0"/>
              </a:rPr>
              <a:t>Species on the Move</a:t>
            </a:r>
            <a:endParaRPr lang="en-US" dirty="0"/>
          </a:p>
        </p:txBody>
      </p:sp>
      <p:sp>
        <p:nvSpPr>
          <p:cNvPr id="7" name="TextBox 4"/>
          <p:cNvSpPr txBox="1">
            <a:spLocks noChangeArrowheads="1"/>
          </p:cNvSpPr>
          <p:nvPr/>
        </p:nvSpPr>
        <p:spPr bwMode="auto">
          <a:xfrm>
            <a:off x="1619105" y="5628537"/>
            <a:ext cx="16385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Mile-a-Minute</a:t>
            </a:r>
          </a:p>
          <a:p>
            <a:pPr eaLnBrk="1" hangingPunct="1"/>
            <a:r>
              <a:rPr lang="en-US" sz="1100" dirty="0" smtClean="0"/>
              <a:t>Stage 3 </a:t>
            </a:r>
            <a:r>
              <a:rPr lang="en-US" sz="1100" dirty="0" smtClean="0">
                <a:sym typeface="Wingdings" panose="05000000000000000000" pitchFamily="2" charset="2"/>
              </a:rPr>
              <a:t></a:t>
            </a:r>
            <a:r>
              <a:rPr lang="en-US" sz="1100" dirty="0" smtClean="0"/>
              <a:t> Widespread</a:t>
            </a:r>
            <a:endParaRPr lang="en-US" sz="11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602190"/>
            <a:ext cx="3657600" cy="2743200"/>
          </a:xfrm>
          <a:prstGeom prst="rect">
            <a:avLst/>
          </a:prstGeom>
          <a:ln>
            <a:solidFill>
              <a:schemeClr val="tx1"/>
            </a:solidFill>
          </a:ln>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4545" r="18889" b="33903"/>
          <a:stretch/>
        </p:blipFill>
        <p:spPr>
          <a:xfrm>
            <a:off x="5433089" y="1752600"/>
            <a:ext cx="2585022" cy="1699181"/>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101" t="32368"/>
          <a:stretch/>
        </p:blipFill>
        <p:spPr>
          <a:xfrm>
            <a:off x="4724400" y="3610466"/>
            <a:ext cx="4002401" cy="2448958"/>
          </a:xfrm>
          <a:prstGeom prst="rect">
            <a:avLst/>
          </a:prstGeom>
          <a:ln>
            <a:solidFill>
              <a:schemeClr val="tx1"/>
            </a:solidFill>
          </a:ln>
        </p:spPr>
      </p:pic>
    </p:spTree>
    <p:extLst>
      <p:ext uri="{BB962C8B-B14F-4D97-AF65-F5344CB8AC3E}">
        <p14:creationId xmlns:p14="http://schemas.microsoft.com/office/powerpoint/2010/main" val="249118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497054"/>
            <a:ext cx="5257800" cy="1754326"/>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latin typeface="+mj-lt"/>
              </a:rPr>
              <a:t>Flooding &amp; erosion</a:t>
            </a:r>
          </a:p>
          <a:p>
            <a:pPr marL="285750" indent="-285750" algn="l">
              <a:buFont typeface="Arial" panose="020B0604020202020204" pitchFamily="34" charset="0"/>
              <a:buChar char="•"/>
            </a:pPr>
            <a:r>
              <a:rPr lang="en-US" dirty="0" smtClean="0">
                <a:latin typeface="+mj-lt"/>
              </a:rPr>
              <a:t>Greater </a:t>
            </a:r>
            <a:r>
              <a:rPr lang="en-US" dirty="0">
                <a:latin typeface="+mj-lt"/>
              </a:rPr>
              <a:t>dispersal of upstream </a:t>
            </a:r>
            <a:r>
              <a:rPr lang="en-US" dirty="0" smtClean="0">
                <a:latin typeface="+mj-lt"/>
              </a:rPr>
              <a:t>invasive </a:t>
            </a:r>
            <a:r>
              <a:rPr lang="en-US" dirty="0">
                <a:latin typeface="+mj-lt"/>
              </a:rPr>
              <a:t>species to downstream </a:t>
            </a:r>
            <a:r>
              <a:rPr lang="en-US" dirty="0" smtClean="0">
                <a:latin typeface="+mj-lt"/>
              </a:rPr>
              <a:t>habitats</a:t>
            </a:r>
          </a:p>
          <a:p>
            <a:pPr marL="285750" indent="-285750" algn="l">
              <a:buFont typeface="Arial" panose="020B0604020202020204" pitchFamily="34" charset="0"/>
              <a:buChar char="•"/>
            </a:pPr>
            <a:r>
              <a:rPr lang="en-US" dirty="0" smtClean="0">
                <a:latin typeface="+mj-lt"/>
              </a:rPr>
              <a:t>Example: lesser celandine can regrow from plant fragments</a:t>
            </a:r>
          </a:p>
          <a:p>
            <a:pPr marL="285750" indent="-285750" algn="l">
              <a:buFont typeface="Arial" panose="020B0604020202020204" pitchFamily="34" charset="0"/>
              <a:buChar char="•"/>
            </a:pPr>
            <a:endParaRPr lang="en-US" dirty="0"/>
          </a:p>
        </p:txBody>
      </p:sp>
      <p:sp>
        <p:nvSpPr>
          <p:cNvPr id="4" name="TextBox 3"/>
          <p:cNvSpPr txBox="1"/>
          <p:nvPr/>
        </p:nvSpPr>
        <p:spPr>
          <a:xfrm>
            <a:off x="228600" y="76200"/>
            <a:ext cx="8686800" cy="584775"/>
          </a:xfrm>
          <a:prstGeom prst="rect">
            <a:avLst/>
          </a:prstGeom>
          <a:noFill/>
        </p:spPr>
        <p:txBody>
          <a:bodyPr wrap="square" rtlCol="0">
            <a:spAutoFit/>
          </a:bodyPr>
          <a:lstStyle/>
          <a:p>
            <a:r>
              <a:rPr lang="en-US" sz="3200" dirty="0" smtClean="0"/>
              <a:t>CLIMATE CHANGE &amp; INVASIVE SPECIES</a:t>
            </a:r>
            <a:endParaRPr lang="en-US" sz="3200" dirty="0"/>
          </a:p>
        </p:txBody>
      </p:sp>
      <p:sp>
        <p:nvSpPr>
          <p:cNvPr id="5" name="TextBox 4"/>
          <p:cNvSpPr txBox="1"/>
          <p:nvPr/>
        </p:nvSpPr>
        <p:spPr>
          <a:xfrm>
            <a:off x="1979442" y="748693"/>
            <a:ext cx="5257800" cy="446276"/>
          </a:xfrm>
          <a:prstGeom prst="rect">
            <a:avLst/>
          </a:prstGeom>
          <a:noFill/>
        </p:spPr>
        <p:txBody>
          <a:bodyPr wrap="square" rtlCol="0">
            <a:spAutoFit/>
          </a:bodyPr>
          <a:lstStyle/>
          <a:p>
            <a:r>
              <a:rPr lang="en-US" sz="2300" dirty="0" smtClean="0"/>
              <a:t>INCREASED STORM EVENTS</a:t>
            </a:r>
            <a:endParaRPr lang="en-US" sz="2300" dirty="0"/>
          </a:p>
        </p:txBody>
      </p:sp>
      <p:sp>
        <p:nvSpPr>
          <p:cNvPr id="2" name="Rectangle 1"/>
          <p:cNvSpPr/>
          <p:nvPr/>
        </p:nvSpPr>
        <p:spPr>
          <a:xfrm>
            <a:off x="4876800" y="5282915"/>
            <a:ext cx="4405734" cy="1200329"/>
          </a:xfrm>
          <a:prstGeom prst="rect">
            <a:avLst/>
          </a:prstGeom>
        </p:spPr>
        <p:txBody>
          <a:bodyPr wrap="square">
            <a:spAutoFit/>
          </a:bodyPr>
          <a:lstStyle/>
          <a:p>
            <a:pPr marL="285750" indent="-285750" algn="l">
              <a:buFont typeface="Arial" panose="020B0604020202020204" pitchFamily="34" charset="0"/>
              <a:buChar char="•"/>
            </a:pPr>
            <a:r>
              <a:rPr lang="en-US" dirty="0" smtClean="0">
                <a:latin typeface="+mj-lt"/>
              </a:rPr>
              <a:t>Facilitate </a:t>
            </a:r>
            <a:r>
              <a:rPr lang="en-US" dirty="0">
                <a:latin typeface="+mj-lt"/>
              </a:rPr>
              <a:t>the escape of harmful species from aquaculture </a:t>
            </a:r>
            <a:endParaRPr lang="en-US" dirty="0" smtClean="0">
              <a:latin typeface="+mj-lt"/>
            </a:endParaRPr>
          </a:p>
          <a:p>
            <a:pPr marL="285750" indent="-285750" algn="l">
              <a:buFont typeface="Arial" panose="020B0604020202020204" pitchFamily="34" charset="0"/>
              <a:buChar char="•"/>
            </a:pPr>
            <a:r>
              <a:rPr lang="en-US" dirty="0" smtClean="0">
                <a:latin typeface="+mj-lt"/>
              </a:rPr>
              <a:t>Example: escape </a:t>
            </a:r>
            <a:r>
              <a:rPr lang="en-US" dirty="0">
                <a:latin typeface="+mj-lt"/>
              </a:rPr>
              <a:t>of Asian </a:t>
            </a:r>
            <a:r>
              <a:rPr lang="en-US" dirty="0" smtClean="0">
                <a:latin typeface="+mj-lt"/>
              </a:rPr>
              <a:t>carp </a:t>
            </a:r>
            <a:r>
              <a:rPr lang="en-US" dirty="0">
                <a:latin typeface="+mj-lt"/>
              </a:rPr>
              <a:t>into the Mississippi River</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725" r="24177"/>
          <a:stretch/>
        </p:blipFill>
        <p:spPr>
          <a:xfrm>
            <a:off x="5486400" y="1194969"/>
            <a:ext cx="3172668" cy="402632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 y="3021490"/>
            <a:ext cx="4617720" cy="3455217"/>
          </a:xfrm>
          <a:prstGeom prst="rect">
            <a:avLst/>
          </a:prstGeom>
        </p:spPr>
      </p:pic>
    </p:spTree>
    <p:extLst>
      <p:ext uri="{BB962C8B-B14F-4D97-AF65-F5344CB8AC3E}">
        <p14:creationId xmlns:p14="http://schemas.microsoft.com/office/powerpoint/2010/main" val="1705041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ison Ivy growth at varying carbon dioxide levels"/>
          <p:cNvPicPr>
            <a:picLocks noChangeAspect="1" noChangeArrowheads="1"/>
          </p:cNvPicPr>
          <p:nvPr/>
        </p:nvPicPr>
        <p:blipFill rotWithShape="1">
          <a:blip r:embed="rId3">
            <a:extLst>
              <a:ext uri="{28A0092B-C50C-407E-A947-70E740481C1C}">
                <a14:useLocalDpi xmlns:a14="http://schemas.microsoft.com/office/drawing/2010/main" val="0"/>
              </a:ext>
            </a:extLst>
          </a:blip>
          <a:srcRect l="1600" b="12191"/>
          <a:stretch/>
        </p:blipFill>
        <p:spPr bwMode="auto">
          <a:xfrm>
            <a:off x="2972753" y="3581400"/>
            <a:ext cx="5942647" cy="26408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48" y="5125105"/>
            <a:ext cx="2971800" cy="1200329"/>
          </a:xfrm>
          <a:prstGeom prst="rect">
            <a:avLst/>
          </a:prstGeom>
          <a:noFill/>
        </p:spPr>
        <p:txBody>
          <a:bodyPr wrap="square" rtlCol="0">
            <a:spAutoFit/>
          </a:bodyPr>
          <a:lstStyle/>
          <a:p>
            <a:r>
              <a:rPr lang="en-US" dirty="0" smtClean="0">
                <a:latin typeface="+mj-lt"/>
              </a:rPr>
              <a:t>Poison Ivy</a:t>
            </a:r>
          </a:p>
          <a:p>
            <a:r>
              <a:rPr lang="en-US" dirty="0" smtClean="0">
                <a:latin typeface="+mj-lt"/>
              </a:rPr>
              <a:t>Increase CO2 = </a:t>
            </a:r>
          </a:p>
          <a:p>
            <a:r>
              <a:rPr lang="en-US" dirty="0" smtClean="0">
                <a:latin typeface="+mj-lt"/>
              </a:rPr>
              <a:t>more leaf &amp; stem production + more </a:t>
            </a:r>
            <a:r>
              <a:rPr lang="en-US" dirty="0" err="1" smtClean="0">
                <a:latin typeface="+mj-lt"/>
              </a:rPr>
              <a:t>urushiol</a:t>
            </a:r>
            <a:endParaRPr lang="en-US" dirty="0">
              <a:latin typeface="+mj-lt"/>
            </a:endParaRPr>
          </a:p>
        </p:txBody>
      </p:sp>
      <p:sp>
        <p:nvSpPr>
          <p:cNvPr id="3" name="TextBox 2"/>
          <p:cNvSpPr txBox="1"/>
          <p:nvPr/>
        </p:nvSpPr>
        <p:spPr>
          <a:xfrm>
            <a:off x="228600" y="1652380"/>
            <a:ext cx="5257800" cy="1754326"/>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latin typeface="+mj-lt"/>
              </a:rPr>
              <a:t>Increased CO2 seems to favor growth of invasive species, in particular vines</a:t>
            </a:r>
          </a:p>
          <a:p>
            <a:pPr marL="285750" indent="-285750" algn="l">
              <a:buFont typeface="Arial" panose="020B0604020202020204" pitchFamily="34" charset="0"/>
              <a:buChar char="•"/>
            </a:pPr>
            <a:r>
              <a:rPr lang="en-US" dirty="0" smtClean="0">
                <a:latin typeface="+mj-lt"/>
              </a:rPr>
              <a:t>Bigger plants = more seeds + better seed dispersal</a:t>
            </a:r>
          </a:p>
          <a:p>
            <a:pPr marL="285750" indent="-285750" algn="l">
              <a:buFont typeface="Arial" panose="020B0604020202020204" pitchFamily="34" charset="0"/>
              <a:buChar char="•"/>
            </a:pPr>
            <a:r>
              <a:rPr lang="en-US" dirty="0" smtClean="0">
                <a:latin typeface="+mj-lt"/>
              </a:rPr>
              <a:t>Stronger roots = stronger herbicides</a:t>
            </a:r>
          </a:p>
          <a:p>
            <a:pPr marL="285750" indent="-285750" algn="l">
              <a:buFont typeface="Arial" panose="020B0604020202020204" pitchFamily="34" charset="0"/>
              <a:buChar char="•"/>
            </a:pPr>
            <a:r>
              <a:rPr lang="en-US" dirty="0" smtClean="0">
                <a:latin typeface="+mj-lt"/>
              </a:rPr>
              <a:t>Major factor vine growth: freezing temperatures</a:t>
            </a:r>
          </a:p>
          <a:p>
            <a:pPr marL="285750" indent="-285750" algn="l">
              <a:buFont typeface="Arial" panose="020B0604020202020204" pitchFamily="34" charset="0"/>
              <a:buChar char="•"/>
            </a:pPr>
            <a:endParaRPr lang="en-US" dirty="0"/>
          </a:p>
        </p:txBody>
      </p:sp>
      <p:sp>
        <p:nvSpPr>
          <p:cNvPr id="4" name="TextBox 3"/>
          <p:cNvSpPr txBox="1"/>
          <p:nvPr/>
        </p:nvSpPr>
        <p:spPr>
          <a:xfrm>
            <a:off x="228600" y="76200"/>
            <a:ext cx="8686800" cy="584775"/>
          </a:xfrm>
          <a:prstGeom prst="rect">
            <a:avLst/>
          </a:prstGeom>
          <a:noFill/>
        </p:spPr>
        <p:txBody>
          <a:bodyPr wrap="square" rtlCol="0">
            <a:spAutoFit/>
          </a:bodyPr>
          <a:lstStyle/>
          <a:p>
            <a:r>
              <a:rPr lang="en-US" sz="3200" dirty="0" smtClean="0"/>
              <a:t>CLIMATE CHANGE &amp; INVASIVE SPECIES</a:t>
            </a:r>
            <a:endParaRPr lang="en-US" sz="3200" dirty="0"/>
          </a:p>
        </p:txBody>
      </p:sp>
      <p:sp>
        <p:nvSpPr>
          <p:cNvPr id="6" name="TextBox 5"/>
          <p:cNvSpPr txBox="1"/>
          <p:nvPr/>
        </p:nvSpPr>
        <p:spPr>
          <a:xfrm>
            <a:off x="1979442" y="748693"/>
            <a:ext cx="5257800" cy="446276"/>
          </a:xfrm>
          <a:prstGeom prst="rect">
            <a:avLst/>
          </a:prstGeom>
          <a:noFill/>
        </p:spPr>
        <p:txBody>
          <a:bodyPr wrap="square" rtlCol="0">
            <a:spAutoFit/>
          </a:bodyPr>
          <a:lstStyle/>
          <a:p>
            <a:r>
              <a:rPr lang="en-US" sz="2300" dirty="0" smtClean="0"/>
              <a:t>INCREASED CARBON DIOXIDE</a:t>
            </a:r>
            <a:endParaRPr lang="en-US" sz="2300" dirty="0"/>
          </a:p>
        </p:txBody>
      </p:sp>
      <p:sp>
        <p:nvSpPr>
          <p:cNvPr id="5" name="Rectangle 4"/>
          <p:cNvSpPr/>
          <p:nvPr/>
        </p:nvSpPr>
        <p:spPr>
          <a:xfrm>
            <a:off x="6019800" y="1259888"/>
            <a:ext cx="2590800" cy="2031325"/>
          </a:xfrm>
          <a:prstGeom prst="rect">
            <a:avLst/>
          </a:prstGeom>
        </p:spPr>
        <p:txBody>
          <a:bodyPr wrap="square">
            <a:spAutoFit/>
          </a:bodyPr>
          <a:lstStyle/>
          <a:p>
            <a:r>
              <a:rPr lang="en-US" dirty="0"/>
              <a:t>Increased photosynthesis as a result of recent and projected increases in CO</a:t>
            </a:r>
            <a:r>
              <a:rPr lang="en-US" baseline="-25000" dirty="0"/>
              <a:t>2</a:t>
            </a:r>
            <a:r>
              <a:rPr lang="en-US" dirty="0"/>
              <a:t> is one of the most researched aspects of global change</a:t>
            </a:r>
          </a:p>
        </p:txBody>
      </p:sp>
    </p:spTree>
    <p:extLst>
      <p:ext uri="{BB962C8B-B14F-4D97-AF65-F5344CB8AC3E}">
        <p14:creationId xmlns:p14="http://schemas.microsoft.com/office/powerpoint/2010/main" val="1920037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66529174"/>
              </p:ext>
            </p:extLst>
          </p:nvPr>
        </p:nvGraphicFramePr>
        <p:xfrm>
          <a:off x="838200" y="1066800"/>
          <a:ext cx="73914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152400" y="213286"/>
            <a:ext cx="8687553" cy="853514"/>
          </a:xfrm>
          <a:prstGeom prst="rect">
            <a:avLst/>
          </a:prstGeom>
        </p:spPr>
      </p:pic>
    </p:spTree>
    <p:extLst>
      <p:ext uri="{BB962C8B-B14F-4D97-AF65-F5344CB8AC3E}">
        <p14:creationId xmlns:p14="http://schemas.microsoft.com/office/powerpoint/2010/main" val="2868319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4"/>
          <p:cNvSpPr>
            <a:spLocks noChangeArrowheads="1"/>
          </p:cNvSpPr>
          <p:nvPr/>
        </p:nvSpPr>
        <p:spPr bwMode="auto">
          <a:xfrm>
            <a:off x="228600" y="2514600"/>
            <a:ext cx="4254500" cy="3939540"/>
          </a:xfrm>
          <a:prstGeom prst="rect">
            <a:avLst/>
          </a:prstGeom>
          <a:noFill/>
          <a:ln>
            <a:noFill/>
          </a:ln>
          <a:extLst/>
        </p:spPr>
        <p:txBody>
          <a:bodyPr>
            <a:spAutoFit/>
          </a:bodyPr>
          <a:lstStyle/>
          <a:p>
            <a:pPr>
              <a:defRPr/>
            </a:pPr>
            <a:r>
              <a:rPr lang="en-US" sz="2400" dirty="0" smtClean="0">
                <a:solidFill>
                  <a:schemeClr val="accent2">
                    <a:lumMod val="50000"/>
                  </a:schemeClr>
                </a:solidFill>
              </a:rPr>
              <a:t>Our Mission: </a:t>
            </a:r>
            <a:r>
              <a:rPr lang="en-US" sz="2400" dirty="0">
                <a:solidFill>
                  <a:schemeClr val="accent2">
                    <a:lumMod val="50000"/>
                  </a:schemeClr>
                </a:solidFill>
              </a:rPr>
              <a:t>P</a:t>
            </a:r>
            <a:r>
              <a:rPr lang="en-US" sz="2400" dirty="0" smtClean="0">
                <a:solidFill>
                  <a:schemeClr val="accent2">
                    <a:lumMod val="50000"/>
                  </a:schemeClr>
                </a:solidFill>
              </a:rPr>
              <a:t>revent </a:t>
            </a:r>
            <a:r>
              <a:rPr lang="en-US" sz="2400" dirty="0">
                <a:solidFill>
                  <a:schemeClr val="accent2">
                    <a:lumMod val="50000"/>
                  </a:schemeClr>
                </a:solidFill>
              </a:rPr>
              <a:t>the spread of emerging invasive species across </a:t>
            </a:r>
            <a:r>
              <a:rPr lang="en-US" sz="2400" dirty="0" smtClean="0">
                <a:solidFill>
                  <a:schemeClr val="accent2">
                    <a:lumMod val="50000"/>
                  </a:schemeClr>
                </a:solidFill>
              </a:rPr>
              <a:t>New Jersey</a:t>
            </a:r>
            <a:endParaRPr lang="en-US" sz="2400" dirty="0">
              <a:solidFill>
                <a:schemeClr val="accent2">
                  <a:lumMod val="50000"/>
                </a:schemeClr>
              </a:solidFill>
            </a:endParaRPr>
          </a:p>
          <a:p>
            <a:pPr>
              <a:defRPr/>
            </a:pPr>
            <a:endParaRPr lang="en-US" dirty="0"/>
          </a:p>
          <a:p>
            <a:pPr marL="285750" indent="-285750">
              <a:buFont typeface="Arial" pitchFamily="34" charset="0"/>
              <a:buChar char="•"/>
              <a:defRPr/>
            </a:pPr>
            <a:r>
              <a:rPr lang="en-US" sz="1600" dirty="0" smtClean="0"/>
              <a:t>New Jersey’s </a:t>
            </a:r>
            <a:r>
              <a:rPr lang="en-US" sz="1600" dirty="0"/>
              <a:t>first Cooperative Invasive Species Management Area (CISMA)</a:t>
            </a:r>
          </a:p>
          <a:p>
            <a:pPr marL="285750" indent="-285750">
              <a:buFont typeface="Arial" pitchFamily="34" charset="0"/>
              <a:buChar char="•"/>
              <a:defRPr/>
            </a:pPr>
            <a:endParaRPr lang="en-US" sz="1600" dirty="0"/>
          </a:p>
          <a:p>
            <a:pPr marL="285750" indent="-285750">
              <a:buFont typeface="Arial" pitchFamily="34" charset="0"/>
              <a:buChar char="•"/>
              <a:defRPr/>
            </a:pPr>
            <a:r>
              <a:rPr lang="en-US" sz="1600" dirty="0"/>
              <a:t>Formed in 2008 as </a:t>
            </a:r>
            <a:r>
              <a:rPr lang="en-US" sz="1600" dirty="0" smtClean="0"/>
              <a:t>Central </a:t>
            </a:r>
            <a:r>
              <a:rPr lang="en-US" sz="1600" dirty="0"/>
              <a:t>Jersey Invasive Species Strike </a:t>
            </a:r>
            <a:r>
              <a:rPr lang="en-US" sz="1600" dirty="0" smtClean="0"/>
              <a:t>Team</a:t>
            </a:r>
          </a:p>
          <a:p>
            <a:pPr marL="285750" indent="-285750">
              <a:buFont typeface="Arial" pitchFamily="34" charset="0"/>
              <a:buChar char="•"/>
              <a:defRPr/>
            </a:pPr>
            <a:endParaRPr lang="en-US" sz="1600" dirty="0" smtClean="0"/>
          </a:p>
          <a:p>
            <a:pPr marL="285750" indent="-285750">
              <a:buFont typeface="Arial" pitchFamily="34" charset="0"/>
              <a:buChar char="•"/>
              <a:defRPr/>
            </a:pPr>
            <a:r>
              <a:rPr lang="en-US" sz="1600" dirty="0" smtClean="0"/>
              <a:t>Expanded statewide in 2011 &amp; incorporated as 501(c)(3) organization</a:t>
            </a:r>
            <a:endParaRPr lang="en-US" sz="1600" dirty="0"/>
          </a:p>
          <a:p>
            <a:pPr marL="285750" indent="-285750">
              <a:buFont typeface="Arial" pitchFamily="34" charset="0"/>
              <a:buChar char="•"/>
              <a:defRPr/>
            </a:pPr>
            <a:endParaRPr lang="en-US" sz="1600" dirty="0"/>
          </a:p>
          <a:p>
            <a:pPr marL="285750" indent="-285750">
              <a:buFont typeface="Arial" pitchFamily="34" charset="0"/>
              <a:buChar char="•"/>
              <a:defRPr/>
            </a:pPr>
            <a:r>
              <a:rPr lang="en-US" sz="1600" dirty="0">
                <a:hlinkClick r:id="rId3"/>
              </a:rPr>
              <a:t>www.njisst.org</a:t>
            </a:r>
            <a:r>
              <a:rPr lang="en-US" sz="1600" dirty="0"/>
              <a:t> </a:t>
            </a:r>
          </a:p>
        </p:txBody>
      </p:sp>
      <p:sp>
        <p:nvSpPr>
          <p:cNvPr id="4099" name="TextBox 5"/>
          <p:cNvSpPr txBox="1">
            <a:spLocks noChangeArrowheads="1"/>
          </p:cNvSpPr>
          <p:nvPr/>
        </p:nvSpPr>
        <p:spPr bwMode="auto">
          <a:xfrm>
            <a:off x="152400" y="914400"/>
            <a:ext cx="4381500" cy="1292225"/>
          </a:xfrm>
          <a:prstGeom prst="rect">
            <a:avLst/>
          </a:prstGeom>
          <a:noFill/>
          <a:ln w="9525">
            <a:noFill/>
            <a:miter lim="800000"/>
            <a:headEnd/>
            <a:tailEnd/>
          </a:ln>
        </p:spPr>
        <p:txBody>
          <a:bodyPr>
            <a:spAutoFit/>
          </a:bodyPr>
          <a:lstStyle/>
          <a:p>
            <a:r>
              <a:rPr lang="en-US" sz="2600" b="1" dirty="0"/>
              <a:t>NEW JERSEY </a:t>
            </a:r>
          </a:p>
          <a:p>
            <a:r>
              <a:rPr lang="en-US" sz="2600" b="1" dirty="0"/>
              <a:t>INVASIVE SPECIES</a:t>
            </a:r>
          </a:p>
          <a:p>
            <a:r>
              <a:rPr lang="en-US" sz="2600" b="1" dirty="0" smtClean="0"/>
              <a:t>STRIKE  TEAM</a:t>
            </a:r>
            <a:endParaRPr lang="en-US" sz="2600" b="1" dirty="0"/>
          </a:p>
        </p:txBody>
      </p:sp>
      <p:pic>
        <p:nvPicPr>
          <p:cNvPr id="1026" name="Picture 2" descr="http://media.maps.com/magellan/Images/msat_nj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304800"/>
            <a:ext cx="4375629" cy="624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098" y="1600200"/>
            <a:ext cx="7048501" cy="4185761"/>
          </a:xfrm>
          <a:prstGeom prst="rect">
            <a:avLst/>
          </a:prstGeom>
        </p:spPr>
        <p:txBody>
          <a:bodyPr wrap="square">
            <a:spAutoFit/>
          </a:bodyPr>
          <a:lstStyle/>
          <a:p>
            <a:r>
              <a:rPr lang="en-US" sz="2800" dirty="0" smtClean="0"/>
              <a:t>Determining Our Risk in 5 Easy(!) Steps</a:t>
            </a:r>
          </a:p>
          <a:p>
            <a:endParaRPr lang="en-US" dirty="0"/>
          </a:p>
          <a:p>
            <a:pPr marL="457200" indent="-457200">
              <a:buAutoNum type="arabicPeriod"/>
            </a:pPr>
            <a:r>
              <a:rPr lang="en-US" sz="2000" dirty="0" smtClean="0"/>
              <a:t>determine </a:t>
            </a:r>
            <a:r>
              <a:rPr lang="en-US" sz="2000" dirty="0"/>
              <a:t>potentially </a:t>
            </a:r>
            <a:r>
              <a:rPr lang="en-US" sz="2000" dirty="0" smtClean="0"/>
              <a:t>invasive species </a:t>
            </a:r>
          </a:p>
          <a:p>
            <a:endParaRPr lang="en-US" sz="2000" dirty="0" smtClean="0"/>
          </a:p>
          <a:p>
            <a:r>
              <a:rPr lang="en-US" sz="2000" dirty="0" smtClean="0"/>
              <a:t>2. </a:t>
            </a:r>
            <a:r>
              <a:rPr lang="en-US" sz="2000" dirty="0"/>
              <a:t>estimate </a:t>
            </a:r>
            <a:r>
              <a:rPr lang="en-US" sz="2000" dirty="0" smtClean="0"/>
              <a:t>New Jersey’s </a:t>
            </a:r>
            <a:r>
              <a:rPr lang="en-US" sz="2000" dirty="0"/>
              <a:t>future </a:t>
            </a:r>
            <a:r>
              <a:rPr lang="en-US" sz="2000" dirty="0" smtClean="0"/>
              <a:t>climate</a:t>
            </a:r>
          </a:p>
          <a:p>
            <a:endParaRPr lang="en-US" sz="2000" dirty="0" smtClean="0"/>
          </a:p>
          <a:p>
            <a:r>
              <a:rPr lang="en-US" sz="2000" dirty="0" smtClean="0"/>
              <a:t>3</a:t>
            </a:r>
            <a:r>
              <a:rPr lang="en-US" sz="2000" dirty="0"/>
              <a:t>.</a:t>
            </a:r>
            <a:r>
              <a:rPr lang="en-US" sz="2000" dirty="0" smtClean="0"/>
              <a:t> assess </a:t>
            </a:r>
            <a:r>
              <a:rPr lang="en-US" sz="2000" dirty="0"/>
              <a:t>climate </a:t>
            </a:r>
            <a:r>
              <a:rPr lang="en-US" sz="2000" dirty="0" smtClean="0"/>
              <a:t>suitability for potentially invasive species</a:t>
            </a:r>
          </a:p>
          <a:p>
            <a:endParaRPr lang="en-US" sz="2000" dirty="0" smtClean="0"/>
          </a:p>
          <a:p>
            <a:r>
              <a:rPr lang="en-US" sz="2000" dirty="0" smtClean="0"/>
              <a:t>4. </a:t>
            </a:r>
            <a:r>
              <a:rPr lang="en-US" sz="2000" dirty="0"/>
              <a:t>estimate levels of invasiveness for those species that prove to have high levels of climate </a:t>
            </a:r>
            <a:r>
              <a:rPr lang="en-US" sz="2000" dirty="0" smtClean="0"/>
              <a:t>suitability</a:t>
            </a:r>
          </a:p>
          <a:p>
            <a:endParaRPr lang="en-US" sz="2000" dirty="0" smtClean="0"/>
          </a:p>
          <a:p>
            <a:r>
              <a:rPr lang="en-US" sz="2000" dirty="0" smtClean="0"/>
              <a:t>5. </a:t>
            </a:r>
            <a:r>
              <a:rPr lang="en-US" sz="2000" dirty="0"/>
              <a:t>consider other factors associated with </a:t>
            </a:r>
            <a:r>
              <a:rPr lang="en-US" sz="2000" dirty="0" smtClean="0"/>
              <a:t>invasive species movement</a:t>
            </a:r>
            <a:endParaRPr lang="en-US" sz="2000" dirty="0"/>
          </a:p>
        </p:txBody>
      </p:sp>
      <p:pic>
        <p:nvPicPr>
          <p:cNvPr id="3" name="Picture 2"/>
          <p:cNvPicPr>
            <a:picLocks noChangeAspect="1"/>
          </p:cNvPicPr>
          <p:nvPr/>
        </p:nvPicPr>
        <p:blipFill>
          <a:blip r:embed="rId3"/>
          <a:stretch>
            <a:fillRect/>
          </a:stretch>
        </p:blipFill>
        <p:spPr>
          <a:xfrm>
            <a:off x="152023" y="457200"/>
            <a:ext cx="8687553" cy="853514"/>
          </a:xfrm>
          <a:prstGeom prst="rect">
            <a:avLst/>
          </a:prstGeom>
        </p:spPr>
      </p:pic>
    </p:spTree>
    <p:extLst>
      <p:ext uri="{BB962C8B-B14F-4D97-AF65-F5344CB8AC3E}">
        <p14:creationId xmlns:p14="http://schemas.microsoft.com/office/powerpoint/2010/main" val="4264475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169" y="1447057"/>
            <a:ext cx="7543800" cy="1477328"/>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latin typeface="+mj-lt"/>
              </a:rPr>
              <a:t>Changes in range</a:t>
            </a:r>
          </a:p>
          <a:p>
            <a:pPr marL="285750" indent="-285750" algn="l">
              <a:buFont typeface="Arial" panose="020B0604020202020204" pitchFamily="34" charset="0"/>
              <a:buChar char="•"/>
            </a:pPr>
            <a:r>
              <a:rPr lang="en-US" dirty="0" smtClean="0">
                <a:latin typeface="+mj-lt"/>
              </a:rPr>
              <a:t>Changes in timing of natural events</a:t>
            </a:r>
          </a:p>
          <a:p>
            <a:pPr marL="285750" indent="-285750" algn="l">
              <a:buFont typeface="Arial" panose="020B0604020202020204" pitchFamily="34" charset="0"/>
              <a:buChar char="•"/>
            </a:pPr>
            <a:r>
              <a:rPr lang="en-US" dirty="0" smtClean="0">
                <a:latin typeface="+mj-lt"/>
              </a:rPr>
              <a:t>Widespread forest loss (drought &amp; warming create vulnerable trees)</a:t>
            </a:r>
          </a:p>
          <a:p>
            <a:pPr marL="285750" indent="-285750" algn="l">
              <a:buFont typeface="Arial" panose="020B0604020202020204" pitchFamily="34" charset="0"/>
              <a:buChar char="•"/>
            </a:pPr>
            <a:r>
              <a:rPr lang="en-US" dirty="0" smtClean="0">
                <a:latin typeface="+mj-lt"/>
              </a:rPr>
              <a:t>Diminished habitat for native animals from dryer or wetter areas</a:t>
            </a:r>
          </a:p>
          <a:p>
            <a:pPr marL="285750" indent="-285750" algn="l">
              <a:buFont typeface="Arial" panose="020B0604020202020204" pitchFamily="34" charset="0"/>
              <a:buChar char="•"/>
            </a:pPr>
            <a:endParaRPr lang="en-US" dirty="0"/>
          </a:p>
        </p:txBody>
      </p:sp>
      <p:sp>
        <p:nvSpPr>
          <p:cNvPr id="4" name="TextBox 3"/>
          <p:cNvSpPr txBox="1"/>
          <p:nvPr/>
        </p:nvSpPr>
        <p:spPr>
          <a:xfrm>
            <a:off x="228600" y="76200"/>
            <a:ext cx="8686800" cy="584775"/>
          </a:xfrm>
          <a:prstGeom prst="rect">
            <a:avLst/>
          </a:prstGeom>
          <a:noFill/>
        </p:spPr>
        <p:txBody>
          <a:bodyPr wrap="square" rtlCol="0">
            <a:spAutoFit/>
          </a:bodyPr>
          <a:lstStyle/>
          <a:p>
            <a:r>
              <a:rPr lang="en-US" sz="3200" dirty="0" smtClean="0"/>
              <a:t>CLIMATE CHANGE &amp; INVASIVE SPECIES</a:t>
            </a:r>
            <a:endParaRPr lang="en-US" sz="3200" dirty="0"/>
          </a:p>
        </p:txBody>
      </p:sp>
      <p:sp>
        <p:nvSpPr>
          <p:cNvPr id="5" name="TextBox 4"/>
          <p:cNvSpPr txBox="1"/>
          <p:nvPr/>
        </p:nvSpPr>
        <p:spPr>
          <a:xfrm>
            <a:off x="1979442" y="748693"/>
            <a:ext cx="5257800" cy="446276"/>
          </a:xfrm>
          <a:prstGeom prst="rect">
            <a:avLst/>
          </a:prstGeom>
          <a:noFill/>
        </p:spPr>
        <p:txBody>
          <a:bodyPr wrap="square" rtlCol="0">
            <a:spAutoFit/>
          </a:bodyPr>
          <a:lstStyle/>
          <a:p>
            <a:r>
              <a:rPr lang="en-US" sz="2300" dirty="0" smtClean="0"/>
              <a:t>IMPACTS ON NATIVE SPECIES</a:t>
            </a:r>
            <a:endParaRPr lang="en-US" sz="2300" dirty="0"/>
          </a:p>
        </p:txBody>
      </p:sp>
      <p:pic>
        <p:nvPicPr>
          <p:cNvPr id="6" name="Picture 5"/>
          <p:cNvPicPr>
            <a:picLocks noChangeAspect="1"/>
          </p:cNvPicPr>
          <p:nvPr/>
        </p:nvPicPr>
        <p:blipFill>
          <a:blip r:embed="rId2"/>
          <a:stretch>
            <a:fillRect/>
          </a:stretch>
        </p:blipFill>
        <p:spPr>
          <a:xfrm>
            <a:off x="228600" y="2942582"/>
            <a:ext cx="4286901" cy="2852738"/>
          </a:xfrm>
          <a:prstGeom prst="rect">
            <a:avLst/>
          </a:prstGeom>
        </p:spPr>
      </p:pic>
      <p:pic>
        <p:nvPicPr>
          <p:cNvPr id="9" name="Picture 8"/>
          <p:cNvPicPr>
            <a:picLocks noChangeAspect="1"/>
          </p:cNvPicPr>
          <p:nvPr/>
        </p:nvPicPr>
        <p:blipFill>
          <a:blip r:embed="rId3"/>
          <a:stretch>
            <a:fillRect/>
          </a:stretch>
        </p:blipFill>
        <p:spPr>
          <a:xfrm>
            <a:off x="4836871" y="3124510"/>
            <a:ext cx="3561080" cy="2670810"/>
          </a:xfrm>
          <a:prstGeom prst="rect">
            <a:avLst/>
          </a:prstGeom>
        </p:spPr>
      </p:pic>
    </p:spTree>
    <p:extLst>
      <p:ext uri="{BB962C8B-B14F-4D97-AF65-F5344CB8AC3E}">
        <p14:creationId xmlns:p14="http://schemas.microsoft.com/office/powerpoint/2010/main" val="321203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15400" cy="1630362"/>
          </a:xfrm>
        </p:spPr>
        <p:txBody>
          <a:bodyPr/>
          <a:lstStyle/>
          <a:p>
            <a:pPr lvl="0" eaLnBrk="1" hangingPunct="1">
              <a:lnSpc>
                <a:spcPct val="80000"/>
              </a:lnSpc>
              <a:defRPr/>
            </a:pPr>
            <a:r>
              <a:rPr lang="en-US" sz="2800" b="1" dirty="0"/>
              <a:t>Climate change is </a:t>
            </a:r>
            <a:r>
              <a:rPr lang="en-US" sz="2800" b="1" dirty="0" smtClean="0"/>
              <a:t>underway…</a:t>
            </a:r>
            <a:br>
              <a:rPr lang="en-US" sz="2800" b="1" dirty="0" smtClean="0"/>
            </a:br>
            <a:r>
              <a:rPr lang="en-US" sz="2800" b="1" dirty="0" smtClean="0"/>
              <a:t>and </a:t>
            </a:r>
            <a:r>
              <a:rPr lang="en-US" sz="2800" b="1" dirty="0"/>
              <a:t>to some extent, </a:t>
            </a:r>
            <a:r>
              <a:rPr lang="en-US" sz="2800" b="1" dirty="0" smtClean="0"/>
              <a:t>no </a:t>
            </a:r>
            <a:r>
              <a:rPr lang="en-US" sz="2800" b="1" dirty="0"/>
              <a:t>matter </a:t>
            </a:r>
            <a:r>
              <a:rPr lang="en-US" sz="2800" b="1" dirty="0" smtClean="0"/>
              <a:t>what actions</a:t>
            </a:r>
            <a:br>
              <a:rPr lang="en-US" sz="2800" b="1" dirty="0" smtClean="0"/>
            </a:br>
            <a:r>
              <a:rPr lang="en-US" sz="2800" b="1" dirty="0" smtClean="0"/>
              <a:t>we take as </a:t>
            </a:r>
            <a:r>
              <a:rPr lang="en-US" sz="2800" b="1" dirty="0"/>
              <a:t>a global community, </a:t>
            </a:r>
            <a:r>
              <a:rPr lang="en-US" sz="2800" b="1" dirty="0" smtClean="0"/>
              <a:t>its continued</a:t>
            </a:r>
            <a:br>
              <a:rPr lang="en-US" sz="2800" b="1" dirty="0" smtClean="0"/>
            </a:br>
            <a:r>
              <a:rPr lang="en-US" sz="2800" b="1" dirty="0" smtClean="0"/>
              <a:t>progress is guaranteed</a:t>
            </a:r>
            <a:endParaRPr lang="en-US" sz="2800" b="1" dirty="0"/>
          </a:p>
        </p:txBody>
      </p:sp>
      <p:graphicFrame>
        <p:nvGraphicFramePr>
          <p:cNvPr id="6" name="Diagram 5"/>
          <p:cNvGraphicFramePr/>
          <p:nvPr>
            <p:extLst>
              <p:ext uri="{D42A27DB-BD31-4B8C-83A1-F6EECF244321}">
                <p14:modId xmlns:p14="http://schemas.microsoft.com/office/powerpoint/2010/main" val="1252626646"/>
              </p:ext>
            </p:extLst>
          </p:nvPr>
        </p:nvGraphicFramePr>
        <p:xfrm>
          <a:off x="533400" y="2011362"/>
          <a:ext cx="7620000" cy="453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7928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599"/>
            <a:ext cx="9144000" cy="1077218"/>
          </a:xfrm>
          <a:prstGeom prst="rect">
            <a:avLst/>
          </a:prstGeom>
        </p:spPr>
        <p:txBody>
          <a:bodyPr wrap="square">
            <a:spAutoFit/>
          </a:bodyPr>
          <a:lstStyle/>
          <a:p>
            <a:r>
              <a:rPr lang="en-US" sz="2400" b="1" dirty="0" err="1">
                <a:latin typeface="Calibri" panose="020F0502020204030204" pitchFamily="34" charset="0"/>
              </a:rPr>
              <a:t>APPlying</a:t>
            </a:r>
            <a:r>
              <a:rPr lang="en-US" sz="2400" b="1" dirty="0">
                <a:latin typeface="Calibri" panose="020F0502020204030204" pitchFamily="34" charset="0"/>
              </a:rPr>
              <a:t> New Strategies to Nip Invasive Species in the </a:t>
            </a:r>
            <a:r>
              <a:rPr lang="en-US" sz="2400" b="1" dirty="0" smtClean="0">
                <a:latin typeface="Calibri" panose="020F0502020204030204" pitchFamily="34" charset="0"/>
              </a:rPr>
              <a:t>Bud</a:t>
            </a:r>
          </a:p>
          <a:p>
            <a:endParaRPr lang="en-US" sz="2000" b="1" dirty="0">
              <a:latin typeface="Calibri" panose="020F0502020204030204" pitchFamily="34" charset="0"/>
            </a:endParaRPr>
          </a:p>
          <a:p>
            <a:endParaRPr lang="en-US" sz="2000" b="1" dirty="0">
              <a:latin typeface="Calibri" panose="020F0502020204030204" pitchFamily="34" charset="0"/>
            </a:endParaRPr>
          </a:p>
        </p:txBody>
      </p:sp>
      <p:sp>
        <p:nvSpPr>
          <p:cNvPr id="6" name="Rectangle 5"/>
          <p:cNvSpPr/>
          <p:nvPr/>
        </p:nvSpPr>
        <p:spPr>
          <a:xfrm>
            <a:off x="1792165" y="1148208"/>
            <a:ext cx="5599235" cy="707886"/>
          </a:xfrm>
          <a:prstGeom prst="rect">
            <a:avLst/>
          </a:prstGeom>
        </p:spPr>
        <p:txBody>
          <a:bodyPr wrap="square">
            <a:spAutoFit/>
          </a:bodyPr>
          <a:lstStyle/>
          <a:p>
            <a:r>
              <a:rPr lang="en-US" sz="2000" b="1" dirty="0">
                <a:latin typeface="Calibri" panose="020F0502020204030204" pitchFamily="34" charset="0"/>
              </a:rPr>
              <a:t>Using Smartphones &amp; </a:t>
            </a:r>
            <a:r>
              <a:rPr lang="en-US" sz="2000" b="1" dirty="0" smtClean="0">
                <a:latin typeface="Calibri" panose="020F0502020204030204" pitchFamily="34" charset="0"/>
              </a:rPr>
              <a:t>Tablets</a:t>
            </a:r>
          </a:p>
          <a:p>
            <a:r>
              <a:rPr lang="en-US" sz="2000" b="1" dirty="0" smtClean="0">
                <a:latin typeface="Calibri" panose="020F0502020204030204" pitchFamily="34" charset="0"/>
              </a:rPr>
              <a:t>in </a:t>
            </a:r>
            <a:r>
              <a:rPr lang="en-US" sz="2000" b="1" dirty="0">
                <a:latin typeface="Calibri" panose="020F0502020204030204" pitchFamily="34" charset="0"/>
              </a:rPr>
              <a:t>the field </a:t>
            </a:r>
            <a:r>
              <a:rPr lang="en-US" sz="2000" b="1" dirty="0" smtClean="0">
                <a:latin typeface="Calibri" panose="020F0502020204030204" pitchFamily="34" charset="0"/>
              </a:rPr>
              <a:t>to identify </a:t>
            </a:r>
            <a:r>
              <a:rPr lang="en-US" sz="2000" b="1" dirty="0">
                <a:latin typeface="Calibri" panose="020F0502020204030204" pitchFamily="34" charset="0"/>
              </a:rPr>
              <a:t>&amp; manage invasive species</a:t>
            </a:r>
          </a:p>
        </p:txBody>
      </p:sp>
      <p:sp>
        <p:nvSpPr>
          <p:cNvPr id="7" name="Rectangle 6"/>
          <p:cNvSpPr/>
          <p:nvPr/>
        </p:nvSpPr>
        <p:spPr>
          <a:xfrm>
            <a:off x="3124200" y="2298531"/>
            <a:ext cx="2286000" cy="3970318"/>
          </a:xfrm>
          <a:prstGeom prst="rect">
            <a:avLst/>
          </a:prstGeom>
        </p:spPr>
        <p:txBody>
          <a:bodyPr wrap="square">
            <a:spAutoFit/>
          </a:bodyPr>
          <a:lstStyle/>
          <a:p>
            <a:r>
              <a:rPr lang="en-US" sz="1400" dirty="0" smtClean="0">
                <a:latin typeface="Calibri" panose="020F0502020204030204" pitchFamily="34" charset="0"/>
              </a:rPr>
              <a:t>In the past, survey &amp; </a:t>
            </a:r>
            <a:r>
              <a:rPr lang="en-US" sz="1400" dirty="0">
                <a:latin typeface="Calibri" panose="020F0502020204030204" pitchFamily="34" charset="0"/>
              </a:rPr>
              <a:t>detection </a:t>
            </a:r>
            <a:r>
              <a:rPr lang="en-US" sz="1400" dirty="0" smtClean="0">
                <a:latin typeface="Calibri" panose="020F0502020204030204" pitchFamily="34" charset="0"/>
              </a:rPr>
              <a:t>work required </a:t>
            </a:r>
            <a:r>
              <a:rPr lang="en-US" sz="1400" dirty="0">
                <a:latin typeface="Calibri" panose="020F0502020204030204" pitchFamily="34" charset="0"/>
              </a:rPr>
              <a:t>people to carry clipboards, pencils, data sheets, cameras, </a:t>
            </a:r>
            <a:r>
              <a:rPr lang="en-US" sz="1400" dirty="0" err="1">
                <a:latin typeface="Calibri" panose="020F0502020204030204" pitchFamily="34" charset="0"/>
              </a:rPr>
              <a:t>gps</a:t>
            </a:r>
            <a:r>
              <a:rPr lang="en-US" sz="1400" dirty="0">
                <a:latin typeface="Calibri" panose="020F0502020204030204" pitchFamily="34" charset="0"/>
              </a:rPr>
              <a:t> units &amp;</a:t>
            </a:r>
            <a:r>
              <a:rPr lang="en-US" sz="1400" dirty="0" smtClean="0">
                <a:latin typeface="Calibri" panose="020F0502020204030204" pitchFamily="34" charset="0"/>
              </a:rPr>
              <a:t> field guides.  </a:t>
            </a:r>
            <a:endParaRPr lang="en-US" sz="1400" dirty="0">
              <a:latin typeface="Calibri" panose="020F0502020204030204" pitchFamily="34" charset="0"/>
            </a:endParaRPr>
          </a:p>
          <a:p>
            <a:endParaRPr lang="en-US" sz="1400" dirty="0" smtClean="0">
              <a:latin typeface="Calibri" panose="020F0502020204030204" pitchFamily="34" charset="0"/>
            </a:endParaRPr>
          </a:p>
          <a:p>
            <a:r>
              <a:rPr lang="en-US" sz="1400" dirty="0" smtClean="0">
                <a:latin typeface="Calibri" panose="020F0502020204030204" pitchFamily="34" charset="0"/>
              </a:rPr>
              <a:t>Reporting data required the transfer of field data to spreadsheets.</a:t>
            </a:r>
          </a:p>
          <a:p>
            <a:endParaRPr lang="en-US" sz="1400" dirty="0" smtClean="0">
              <a:latin typeface="Calibri" panose="020F0502020204030204" pitchFamily="34" charset="0"/>
            </a:endParaRPr>
          </a:p>
          <a:p>
            <a:r>
              <a:rPr lang="en-US" sz="1400" dirty="0" smtClean="0">
                <a:latin typeface="Calibri" panose="020F0502020204030204" pitchFamily="34" charset="0"/>
              </a:rPr>
              <a:t>Clearly </a:t>
            </a:r>
            <a:r>
              <a:rPr lang="en-US" sz="1400" dirty="0">
                <a:latin typeface="Calibri" panose="020F0502020204030204" pitchFamily="34" charset="0"/>
              </a:rPr>
              <a:t>there </a:t>
            </a:r>
            <a:r>
              <a:rPr lang="en-US" sz="1400" dirty="0" smtClean="0">
                <a:latin typeface="Calibri" panose="020F0502020204030204" pitchFamily="34" charset="0"/>
              </a:rPr>
              <a:t>was </a:t>
            </a:r>
            <a:r>
              <a:rPr lang="en-US" sz="1400" dirty="0">
                <a:latin typeface="Calibri" panose="020F0502020204030204" pitchFamily="34" charset="0"/>
              </a:rPr>
              <a:t>a need to offer people better ways to identify the </a:t>
            </a:r>
            <a:r>
              <a:rPr lang="en-US" sz="1400" dirty="0" err="1">
                <a:latin typeface="Calibri" panose="020F0502020204030204" pitchFamily="34" charset="0"/>
              </a:rPr>
              <a:t>invasives</a:t>
            </a:r>
            <a:r>
              <a:rPr lang="en-US" sz="1400" dirty="0">
                <a:latin typeface="Calibri" panose="020F0502020204030204" pitchFamily="34" charset="0"/>
              </a:rPr>
              <a:t> that threaten our </a:t>
            </a:r>
            <a:r>
              <a:rPr lang="en-US" sz="1400" dirty="0" smtClean="0">
                <a:latin typeface="Calibri" panose="020F0502020204030204" pitchFamily="34" charset="0"/>
              </a:rPr>
              <a:t>state, </a:t>
            </a:r>
            <a:r>
              <a:rPr lang="en-US" sz="1400" dirty="0">
                <a:latin typeface="Calibri" panose="020F0502020204030204" pitchFamily="34" charset="0"/>
              </a:rPr>
              <a:t>pinpoint where those </a:t>
            </a:r>
            <a:r>
              <a:rPr lang="en-US" sz="1400" dirty="0" err="1">
                <a:latin typeface="Calibri" panose="020F0502020204030204" pitchFamily="34" charset="0"/>
              </a:rPr>
              <a:t>invasives</a:t>
            </a:r>
            <a:r>
              <a:rPr lang="en-US" sz="1400" dirty="0">
                <a:latin typeface="Calibri" panose="020F0502020204030204" pitchFamily="34" charset="0"/>
              </a:rPr>
              <a:t> are </a:t>
            </a:r>
            <a:r>
              <a:rPr lang="en-US" sz="1400" dirty="0" smtClean="0">
                <a:latin typeface="Calibri" panose="020F0502020204030204" pitchFamily="34" charset="0"/>
              </a:rPr>
              <a:t>located &amp; report data to the Strike Team.</a:t>
            </a:r>
            <a:endParaRPr lang="en-US" sz="1400" dirty="0">
              <a:latin typeface="Calibri" panose="020F0502020204030204" pitchFamily="34" charset="0"/>
            </a:endParaRPr>
          </a:p>
        </p:txBody>
      </p:sp>
      <p:sp>
        <p:nvSpPr>
          <p:cNvPr id="11" name="TextBox 10"/>
          <p:cNvSpPr txBox="1"/>
          <p:nvPr/>
        </p:nvSpPr>
        <p:spPr>
          <a:xfrm>
            <a:off x="5610225" y="3472292"/>
            <a:ext cx="1917074" cy="923330"/>
          </a:xfrm>
          <a:prstGeom prst="rect">
            <a:avLst/>
          </a:prstGeom>
          <a:noFill/>
        </p:spPr>
        <p:txBody>
          <a:bodyPr wrap="square" rtlCol="0">
            <a:spAutoFit/>
          </a:bodyPr>
          <a:lstStyle/>
          <a:p>
            <a:r>
              <a:rPr lang="en-US" b="1" dirty="0" smtClean="0">
                <a:latin typeface="+mj-lt"/>
              </a:rPr>
              <a:t>Enter NRCS</a:t>
            </a:r>
          </a:p>
          <a:p>
            <a:r>
              <a:rPr lang="en-US" b="1" dirty="0" smtClean="0">
                <a:latin typeface="+mj-lt"/>
              </a:rPr>
              <a:t>&amp; the</a:t>
            </a:r>
          </a:p>
          <a:p>
            <a:r>
              <a:rPr lang="en-US" b="1" dirty="0" smtClean="0">
                <a:latin typeface="+mj-lt"/>
              </a:rPr>
              <a:t>Smartphone!</a:t>
            </a:r>
            <a:endParaRPr lang="en-US" b="1" dirty="0">
              <a:latin typeface="+mj-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461" t="2581" r="4148" b="1949"/>
          <a:stretch/>
        </p:blipFill>
        <p:spPr>
          <a:xfrm>
            <a:off x="380999" y="2667000"/>
            <a:ext cx="2286001" cy="281940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3352800"/>
            <a:ext cx="1923127" cy="26865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69386">
            <a:off x="7372387" y="3756000"/>
            <a:ext cx="1168207" cy="19362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0225" y="2066805"/>
            <a:ext cx="3238500" cy="958973"/>
          </a:xfrm>
          <a:prstGeom prst="rect">
            <a:avLst/>
          </a:prstGeom>
        </p:spPr>
      </p:pic>
    </p:spTree>
    <p:extLst>
      <p:ext uri="{BB962C8B-B14F-4D97-AF65-F5344CB8AC3E}">
        <p14:creationId xmlns:p14="http://schemas.microsoft.com/office/powerpoint/2010/main" val="348575232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31" presetClass="entr" presetSubtype="0" fill="hold" nodeType="afterEffect">
                                  <p:stCondLst>
                                    <p:cond delay="3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3000" fill="hold"/>
                                        <p:tgtEl>
                                          <p:spTgt spid="9"/>
                                        </p:tgtEl>
                                        <p:attrNameLst>
                                          <p:attrName>ppt_w</p:attrName>
                                        </p:attrNameLst>
                                      </p:cBhvr>
                                      <p:tavLst>
                                        <p:tav tm="0">
                                          <p:val>
                                            <p:fltVal val="0"/>
                                          </p:val>
                                        </p:tav>
                                        <p:tav tm="100000">
                                          <p:val>
                                            <p:strVal val="#ppt_w"/>
                                          </p:val>
                                        </p:tav>
                                      </p:tavLst>
                                    </p:anim>
                                    <p:anim calcmode="lin" valueType="num">
                                      <p:cBhvr>
                                        <p:cTn id="14" dur="3000" fill="hold"/>
                                        <p:tgtEl>
                                          <p:spTgt spid="9"/>
                                        </p:tgtEl>
                                        <p:attrNameLst>
                                          <p:attrName>ppt_h</p:attrName>
                                        </p:attrNameLst>
                                      </p:cBhvr>
                                      <p:tavLst>
                                        <p:tav tm="0">
                                          <p:val>
                                            <p:fltVal val="0"/>
                                          </p:val>
                                        </p:tav>
                                        <p:tav tm="100000">
                                          <p:val>
                                            <p:strVal val="#ppt_h"/>
                                          </p:val>
                                        </p:tav>
                                      </p:tavLst>
                                    </p:anim>
                                    <p:anim calcmode="lin" valueType="num">
                                      <p:cBhvr>
                                        <p:cTn id="15" dur="3000" fill="hold"/>
                                        <p:tgtEl>
                                          <p:spTgt spid="9"/>
                                        </p:tgtEl>
                                        <p:attrNameLst>
                                          <p:attrName>style.rotation</p:attrName>
                                        </p:attrNameLst>
                                      </p:cBhvr>
                                      <p:tavLst>
                                        <p:tav tm="0">
                                          <p:val>
                                            <p:fltVal val="90"/>
                                          </p:val>
                                        </p:tav>
                                        <p:tav tm="100000">
                                          <p:val>
                                            <p:fltVal val="0"/>
                                          </p:val>
                                        </p:tav>
                                      </p:tavLst>
                                    </p:anim>
                                    <p:animEffect transition="in" filter="fade">
                                      <p:cBhvr>
                                        <p:cTn id="16" dur="3000"/>
                                        <p:tgtEl>
                                          <p:spTgt spid="9"/>
                                        </p:tgtEl>
                                      </p:cBhvr>
                                    </p:animEffect>
                                  </p:childTnLst>
                                </p:cTn>
                              </p:par>
                              <p:par>
                                <p:cTn id="17" presetID="31" presetClass="entr" presetSubtype="0" fill="hold" grpId="0"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 fill="hold"/>
                                        <p:tgtEl>
                                          <p:spTgt spid="11"/>
                                        </p:tgtEl>
                                        <p:attrNameLst>
                                          <p:attrName>ppt_w</p:attrName>
                                        </p:attrNameLst>
                                      </p:cBhvr>
                                      <p:tavLst>
                                        <p:tav tm="0">
                                          <p:val>
                                            <p:fltVal val="0"/>
                                          </p:val>
                                        </p:tav>
                                        <p:tav tm="100000">
                                          <p:val>
                                            <p:strVal val="#ppt_w"/>
                                          </p:val>
                                        </p:tav>
                                      </p:tavLst>
                                    </p:anim>
                                    <p:anim calcmode="lin" valueType="num">
                                      <p:cBhvr>
                                        <p:cTn id="20" dur="3000" fill="hold"/>
                                        <p:tgtEl>
                                          <p:spTgt spid="11"/>
                                        </p:tgtEl>
                                        <p:attrNameLst>
                                          <p:attrName>ppt_h</p:attrName>
                                        </p:attrNameLst>
                                      </p:cBhvr>
                                      <p:tavLst>
                                        <p:tav tm="0">
                                          <p:val>
                                            <p:fltVal val="0"/>
                                          </p:val>
                                        </p:tav>
                                        <p:tav tm="100000">
                                          <p:val>
                                            <p:strVal val="#ppt_h"/>
                                          </p:val>
                                        </p:tav>
                                      </p:tavLst>
                                    </p:anim>
                                    <p:anim calcmode="lin" valueType="num">
                                      <p:cBhvr>
                                        <p:cTn id="21" dur="3000" fill="hold"/>
                                        <p:tgtEl>
                                          <p:spTgt spid="11"/>
                                        </p:tgtEl>
                                        <p:attrNameLst>
                                          <p:attrName>style.rotation</p:attrName>
                                        </p:attrNameLst>
                                      </p:cBhvr>
                                      <p:tavLst>
                                        <p:tav tm="0">
                                          <p:val>
                                            <p:fltVal val="90"/>
                                          </p:val>
                                        </p:tav>
                                        <p:tav tm="100000">
                                          <p:val>
                                            <p:fltVal val="0"/>
                                          </p:val>
                                        </p:tav>
                                      </p:tavLst>
                                    </p:anim>
                                    <p:animEffect transition="in" filter="fade">
                                      <p:cBhvr>
                                        <p:cTn id="22" dur="3000"/>
                                        <p:tgtEl>
                                          <p:spTgt spid="11"/>
                                        </p:tgtEl>
                                      </p:cBhvr>
                                    </p:animEffect>
                                  </p:childTnLst>
                                </p:cTn>
                              </p:par>
                              <p:par>
                                <p:cTn id="23" presetID="31" presetClass="entr" presetSubtype="0" fill="hold" nodeType="withEffect">
                                  <p:stCondLst>
                                    <p:cond delay="3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0" fill="hold"/>
                                        <p:tgtEl>
                                          <p:spTgt spid="4"/>
                                        </p:tgtEl>
                                        <p:attrNameLst>
                                          <p:attrName>ppt_w</p:attrName>
                                        </p:attrNameLst>
                                      </p:cBhvr>
                                      <p:tavLst>
                                        <p:tav tm="0">
                                          <p:val>
                                            <p:fltVal val="0"/>
                                          </p:val>
                                        </p:tav>
                                        <p:tav tm="100000">
                                          <p:val>
                                            <p:strVal val="#ppt_w"/>
                                          </p:val>
                                        </p:tav>
                                      </p:tavLst>
                                    </p:anim>
                                    <p:anim calcmode="lin" valueType="num">
                                      <p:cBhvr>
                                        <p:cTn id="26" dur="3000" fill="hold"/>
                                        <p:tgtEl>
                                          <p:spTgt spid="4"/>
                                        </p:tgtEl>
                                        <p:attrNameLst>
                                          <p:attrName>ppt_h</p:attrName>
                                        </p:attrNameLst>
                                      </p:cBhvr>
                                      <p:tavLst>
                                        <p:tav tm="0">
                                          <p:val>
                                            <p:fltVal val="0"/>
                                          </p:val>
                                        </p:tav>
                                        <p:tav tm="100000">
                                          <p:val>
                                            <p:strVal val="#ppt_h"/>
                                          </p:val>
                                        </p:tav>
                                      </p:tavLst>
                                    </p:anim>
                                    <p:anim calcmode="lin" valueType="num">
                                      <p:cBhvr>
                                        <p:cTn id="27" dur="3000" fill="hold"/>
                                        <p:tgtEl>
                                          <p:spTgt spid="4"/>
                                        </p:tgtEl>
                                        <p:attrNameLst>
                                          <p:attrName>style.rotation</p:attrName>
                                        </p:attrNameLst>
                                      </p:cBhvr>
                                      <p:tavLst>
                                        <p:tav tm="0">
                                          <p:val>
                                            <p:fltVal val="90"/>
                                          </p:val>
                                        </p:tav>
                                        <p:tav tm="100000">
                                          <p:val>
                                            <p:fltVal val="0"/>
                                          </p:val>
                                        </p:tav>
                                      </p:tavLst>
                                    </p:anim>
                                    <p:animEffect transition="in" filter="fade">
                                      <p:cBhvr>
                                        <p:cTn id="28" dur="3000"/>
                                        <p:tgtEl>
                                          <p:spTgt spid="4"/>
                                        </p:tgtEl>
                                      </p:cBhvr>
                                    </p:animEffect>
                                  </p:childTnLst>
                                </p:cTn>
                              </p:par>
                            </p:childTnLst>
                          </p:cTn>
                        </p:par>
                        <p:par>
                          <p:cTn id="29" fill="hold">
                            <p:stCondLst>
                              <p:cond delay="8500"/>
                            </p:stCondLst>
                            <p:childTnLst>
                              <p:par>
                                <p:cTn id="30" presetID="10" presetClass="entr" presetSubtype="0" fill="hold" nodeType="afterEffect">
                                  <p:stCondLst>
                                    <p:cond delay="30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IPC Connect New Jersey</a:t>
            </a:r>
            <a:br>
              <a:rPr lang="en-US" dirty="0" smtClean="0"/>
            </a:br>
            <a:r>
              <a:rPr lang="en-US" sz="3200" dirty="0" smtClean="0"/>
              <a:t>web app</a:t>
            </a:r>
            <a:endParaRPr lang="en-US" sz="3200" dirty="0"/>
          </a:p>
        </p:txBody>
      </p:sp>
      <p:sp>
        <p:nvSpPr>
          <p:cNvPr id="3" name="Content Placeholder 2"/>
          <p:cNvSpPr>
            <a:spLocks noGrp="1"/>
          </p:cNvSpPr>
          <p:nvPr>
            <p:ph idx="1"/>
          </p:nvPr>
        </p:nvSpPr>
        <p:spPr>
          <a:xfrm>
            <a:off x="3492305" y="2026335"/>
            <a:ext cx="5638800" cy="4114800"/>
          </a:xfrm>
        </p:spPr>
        <p:txBody>
          <a:bodyPr/>
          <a:lstStyle/>
          <a:p>
            <a:pPr marL="0" indent="0" algn="ctr">
              <a:buNone/>
            </a:pPr>
            <a:endParaRPr lang="en-US" sz="2400" dirty="0" smtClean="0">
              <a:latin typeface="Algerian" panose="04020705040A02060702" pitchFamily="82" charset="0"/>
            </a:endParaRPr>
          </a:p>
          <a:p>
            <a:pPr algn="ctr">
              <a:buFont typeface="Wingdings" panose="05000000000000000000" pitchFamily="2" charset="2"/>
              <a:buChar char="v"/>
            </a:pPr>
            <a:r>
              <a:rPr lang="en-US" sz="2800" dirty="0" smtClean="0"/>
              <a:t>Track eradications</a:t>
            </a:r>
          </a:p>
          <a:p>
            <a:pPr algn="ctr">
              <a:buFont typeface="Wingdings" panose="05000000000000000000" pitchFamily="2" charset="2"/>
              <a:buChar char="v"/>
            </a:pPr>
            <a:r>
              <a:rPr lang="en-US" sz="2800" dirty="0" smtClean="0"/>
              <a:t>Track pesticide use</a:t>
            </a:r>
          </a:p>
          <a:p>
            <a:pPr algn="ctr">
              <a:buFont typeface="Wingdings" panose="05000000000000000000" pitchFamily="2" charset="2"/>
              <a:buChar char="v"/>
            </a:pPr>
            <a:r>
              <a:rPr lang="en-US" sz="2800" dirty="0" smtClean="0"/>
              <a:t>Access best management practices</a:t>
            </a:r>
          </a:p>
          <a:p>
            <a:pPr algn="ctr">
              <a:buFont typeface="Wingdings" panose="05000000000000000000" pitchFamily="2" charset="2"/>
              <a:buChar char="v"/>
            </a:pPr>
            <a:r>
              <a:rPr lang="en-US" sz="2800" dirty="0" smtClean="0"/>
              <a:t>Track hours of work</a:t>
            </a:r>
          </a:p>
          <a:p>
            <a:pPr algn="ctr">
              <a:buFont typeface="Wingdings" panose="05000000000000000000" pitchFamily="2" charset="2"/>
              <a:buChar char="v"/>
            </a:pPr>
            <a:r>
              <a:rPr lang="en-US" sz="2800" dirty="0" smtClean="0"/>
              <a:t>Update status of previous work </a:t>
            </a:r>
          </a:p>
        </p:txBody>
      </p:sp>
      <p:pic>
        <p:nvPicPr>
          <p:cNvPr id="4" name="Picture 3" descr="IPC Connect - Request Access - Mozilla Firefox"/>
          <p:cNvPicPr>
            <a:picLocks noChangeAspect="1"/>
          </p:cNvPicPr>
          <p:nvPr/>
        </p:nvPicPr>
        <p:blipFill rotWithShape="1">
          <a:blip r:embed="rId3">
            <a:extLst>
              <a:ext uri="{28A0092B-C50C-407E-A947-70E740481C1C}">
                <a14:useLocalDpi xmlns:a14="http://schemas.microsoft.com/office/drawing/2010/main" val="0"/>
              </a:ext>
            </a:extLst>
          </a:blip>
          <a:srcRect l="30834" t="14397" r="31666" b="6657"/>
          <a:stretch/>
        </p:blipFill>
        <p:spPr>
          <a:xfrm>
            <a:off x="304800" y="2026335"/>
            <a:ext cx="3254704" cy="3688665"/>
          </a:xfrm>
          <a:prstGeom prst="rect">
            <a:avLst/>
          </a:prstGeom>
        </p:spPr>
      </p:pic>
    </p:spTree>
    <p:extLst>
      <p:ext uri="{BB962C8B-B14F-4D97-AF65-F5344CB8AC3E}">
        <p14:creationId xmlns:p14="http://schemas.microsoft.com/office/powerpoint/2010/main" val="2437786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76200" y="0"/>
            <a:ext cx="9296400" cy="7963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2900" dirty="0" err="1" smtClean="0"/>
              <a:t>Porcelainberry</a:t>
            </a:r>
            <a:r>
              <a:rPr lang="en-US" sz="2900" dirty="0" smtClean="0"/>
              <a:t> (</a:t>
            </a:r>
            <a:r>
              <a:rPr lang="en-US" sz="2900" i="1" dirty="0" smtClean="0"/>
              <a:t>Ampelopsis</a:t>
            </a:r>
            <a:r>
              <a:rPr lang="en-US" sz="3200" i="1" dirty="0"/>
              <a:t> </a:t>
            </a:r>
            <a:r>
              <a:rPr lang="en-US" sz="3200" i="1" dirty="0" err="1"/>
              <a:t>brevipedunculata</a:t>
            </a:r>
            <a:r>
              <a:rPr lang="en-US" sz="2900" dirty="0" smtClean="0"/>
              <a:t>)</a:t>
            </a:r>
          </a:p>
        </p:txBody>
      </p:sp>
      <p:pic>
        <p:nvPicPr>
          <p:cNvPr id="8" name="Picture 2"/>
          <p:cNvPicPr>
            <a:picLocks noChangeAspect="1" noChangeArrowheads="1"/>
          </p:cNvPicPr>
          <p:nvPr/>
        </p:nvPicPr>
        <p:blipFill>
          <a:blip r:embed="rId3" cstate="print"/>
          <a:srcRect/>
          <a:stretch>
            <a:fillRect/>
          </a:stretch>
        </p:blipFill>
        <p:spPr bwMode="auto">
          <a:xfrm>
            <a:off x="5174566" y="1236265"/>
            <a:ext cx="3446022" cy="4267200"/>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152400" y="796315"/>
            <a:ext cx="4648200" cy="3486150"/>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rot="16200000">
            <a:off x="1209955" y="3468163"/>
            <a:ext cx="3283554" cy="3440536"/>
          </a:xfrm>
          <a:prstGeom prst="rect">
            <a:avLst/>
          </a:prstGeom>
          <a:noFill/>
          <a:ln w="9525">
            <a:noFill/>
            <a:miter lim="800000"/>
            <a:headEnd/>
            <a:tailEnd/>
          </a:ln>
          <a:effectLst/>
        </p:spPr>
      </p:pic>
      <p:sp>
        <p:nvSpPr>
          <p:cNvPr id="2" name="Rectangle 1"/>
          <p:cNvSpPr/>
          <p:nvPr/>
        </p:nvSpPr>
        <p:spPr>
          <a:xfrm>
            <a:off x="5174566" y="5770621"/>
            <a:ext cx="3446022" cy="1200329"/>
          </a:xfrm>
          <a:prstGeom prst="rect">
            <a:avLst/>
          </a:prstGeom>
        </p:spPr>
        <p:txBody>
          <a:bodyPr wrap="square">
            <a:spAutoFit/>
          </a:bodyPr>
          <a:lstStyle/>
          <a:p>
            <a:r>
              <a:rPr lang="en-US" dirty="0"/>
              <a:t>Emerging Stage </a:t>
            </a:r>
            <a:r>
              <a:rPr lang="en-US" dirty="0" smtClean="0"/>
              <a:t>3 - </a:t>
            </a:r>
            <a:r>
              <a:rPr lang="en-US" dirty="0"/>
              <a:t>Stream banks, floodplains, </a:t>
            </a:r>
            <a:r>
              <a:rPr lang="en-US" dirty="0" smtClean="0"/>
              <a:t>roads,</a:t>
            </a:r>
          </a:p>
          <a:p>
            <a:r>
              <a:rPr lang="en-US" dirty="0" smtClean="0"/>
              <a:t>fields</a:t>
            </a:r>
            <a:r>
              <a:rPr lang="en-US" dirty="0"/>
              <a:t>, edges</a:t>
            </a:r>
          </a:p>
          <a:p>
            <a:endParaRPr lang="en-US" dirty="0"/>
          </a:p>
        </p:txBody>
      </p:sp>
    </p:spTree>
    <p:extLst>
      <p:ext uri="{BB962C8B-B14F-4D97-AF65-F5344CB8AC3E}">
        <p14:creationId xmlns:p14="http://schemas.microsoft.com/office/powerpoint/2010/main" val="4229866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03200" y="0"/>
            <a:ext cx="72898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000" dirty="0" smtClean="0"/>
              <a:t>Mimosa (</a:t>
            </a:r>
            <a:r>
              <a:rPr lang="en-US" sz="3000" i="1" dirty="0" err="1" smtClean="0"/>
              <a:t>Albizia</a:t>
            </a:r>
            <a:r>
              <a:rPr lang="en-US" sz="3000" i="1" dirty="0" smtClean="0"/>
              <a:t> </a:t>
            </a:r>
            <a:r>
              <a:rPr lang="en-US" sz="3000" i="1" dirty="0" err="1" smtClean="0"/>
              <a:t>julibrissin</a:t>
            </a:r>
            <a:r>
              <a:rPr lang="en-US" sz="3000" dirty="0" smtClean="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90600"/>
            <a:ext cx="7315200" cy="4876800"/>
          </a:xfrm>
          <a:prstGeom prst="rect">
            <a:avLst/>
          </a:prstGeom>
        </p:spPr>
      </p:pic>
      <p:sp>
        <p:nvSpPr>
          <p:cNvPr id="2" name="Rectangle 1"/>
          <p:cNvSpPr/>
          <p:nvPr/>
        </p:nvSpPr>
        <p:spPr>
          <a:xfrm>
            <a:off x="1523729" y="6033571"/>
            <a:ext cx="6096542" cy="646331"/>
          </a:xfrm>
          <a:prstGeom prst="rect">
            <a:avLst/>
          </a:prstGeom>
        </p:spPr>
        <p:txBody>
          <a:bodyPr wrap="none">
            <a:spAutoFit/>
          </a:bodyPr>
          <a:lstStyle/>
          <a:p>
            <a:r>
              <a:rPr lang="en-US" dirty="0"/>
              <a:t>Emerging Stage </a:t>
            </a:r>
            <a:r>
              <a:rPr lang="en-US" dirty="0" smtClean="0"/>
              <a:t>2 - </a:t>
            </a:r>
            <a:r>
              <a:rPr lang="en-US" dirty="0"/>
              <a:t>Dry plains, sandy valleys and uplands</a:t>
            </a:r>
          </a:p>
          <a:p>
            <a:endParaRPr lang="en-US" dirty="0"/>
          </a:p>
        </p:txBody>
      </p:sp>
    </p:spTree>
    <p:extLst>
      <p:ext uri="{BB962C8B-B14F-4D97-AF65-F5344CB8AC3E}">
        <p14:creationId xmlns:p14="http://schemas.microsoft.com/office/powerpoint/2010/main" val="281850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876886" y="1524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smtClean="0"/>
              <a:t>Weeping Love Grass (</a:t>
            </a:r>
            <a:r>
              <a:rPr lang="en-US" sz="3200" i="1" dirty="0" err="1" smtClean="0"/>
              <a:t>Eragrostis</a:t>
            </a:r>
            <a:r>
              <a:rPr lang="en-US" sz="3200" i="1" dirty="0" smtClean="0"/>
              <a:t> </a:t>
            </a:r>
            <a:r>
              <a:rPr lang="en-US" sz="3200" i="1" dirty="0" err="1" smtClean="0"/>
              <a:t>curvula</a:t>
            </a:r>
            <a:r>
              <a:rPr lang="en-US" sz="3200" dirty="0" smtClean="0"/>
              <a:t>)</a:t>
            </a:r>
          </a:p>
        </p:txBody>
      </p:sp>
      <p:pic>
        <p:nvPicPr>
          <p:cNvPr id="1026" name="Picture 2" descr="https://encrypted-tbn0.gstatic.com/images?q=tbn:ANd9GcT6Bkay6IQ7rz_yI86bu2lk6ietd0MMCZn1lsVHwz55U5vq1931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5993656" cy="3988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2860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2581275" cy="3465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4053" y="6019800"/>
            <a:ext cx="5904181" cy="369332"/>
          </a:xfrm>
          <a:prstGeom prst="rect">
            <a:avLst/>
          </a:prstGeom>
        </p:spPr>
        <p:txBody>
          <a:bodyPr wrap="none">
            <a:spAutoFit/>
          </a:bodyPr>
          <a:lstStyle/>
          <a:p>
            <a:r>
              <a:rPr lang="en-US" dirty="0"/>
              <a:t>Emerging Stage 2 - Roadsides, meadows, Pine Barrens</a:t>
            </a:r>
          </a:p>
        </p:txBody>
      </p:sp>
    </p:spTree>
    <p:extLst>
      <p:ext uri="{BB962C8B-B14F-4D97-AF65-F5344CB8AC3E}">
        <p14:creationId xmlns:p14="http://schemas.microsoft.com/office/powerpoint/2010/main" val="2925498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457200" y="76200"/>
            <a:ext cx="8229600" cy="639763"/>
          </a:xfrm>
        </p:spPr>
        <p:txBody>
          <a:bodyPr/>
          <a:lstStyle/>
          <a:p>
            <a:r>
              <a:rPr lang="en-US" sz="3200" dirty="0" smtClean="0"/>
              <a:t>Water hyacinth (</a:t>
            </a:r>
            <a:r>
              <a:rPr lang="en-US" sz="3200" i="1" dirty="0" err="1" smtClean="0"/>
              <a:t>Eichhornia</a:t>
            </a:r>
            <a:r>
              <a:rPr lang="en-US" sz="3200" i="1" dirty="0" smtClean="0"/>
              <a:t>  </a:t>
            </a:r>
            <a:r>
              <a:rPr lang="en-US" sz="3200" i="1" dirty="0" err="1" smtClean="0"/>
              <a:t>crassipes</a:t>
            </a:r>
            <a:r>
              <a:rPr lang="en-US" sz="3200" dirty="0" smtClean="0"/>
              <a:t>)</a:t>
            </a:r>
          </a:p>
        </p:txBody>
      </p:sp>
      <p:pic>
        <p:nvPicPr>
          <p:cNvPr id="6" name="Picture 5"/>
          <p:cNvPicPr/>
          <p:nvPr/>
        </p:nvPicPr>
        <p:blipFill>
          <a:blip r:embed="rId3" cstate="print"/>
          <a:srcRect/>
          <a:stretch>
            <a:fillRect/>
          </a:stretch>
        </p:blipFill>
        <p:spPr bwMode="auto">
          <a:xfrm>
            <a:off x="1095829" y="715963"/>
            <a:ext cx="6331634" cy="4922312"/>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128815" y="2705712"/>
            <a:ext cx="2438400" cy="3090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p:nvPr/>
        </p:nvPicPr>
        <p:blipFill>
          <a:blip r:embed="rId5" cstate="print"/>
          <a:srcRect/>
          <a:stretch>
            <a:fillRect/>
          </a:stretch>
        </p:blipFill>
        <p:spPr bwMode="auto">
          <a:xfrm>
            <a:off x="6477000" y="2202612"/>
            <a:ext cx="2472397"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953060" y="5954872"/>
            <a:ext cx="7237880" cy="646331"/>
          </a:xfrm>
          <a:prstGeom prst="rect">
            <a:avLst/>
          </a:prstGeom>
        </p:spPr>
        <p:txBody>
          <a:bodyPr wrap="none">
            <a:spAutoFit/>
          </a:bodyPr>
          <a:lstStyle/>
          <a:p>
            <a:r>
              <a:rPr lang="en-US" dirty="0"/>
              <a:t>Emerging Stage </a:t>
            </a:r>
            <a:r>
              <a:rPr lang="en-US" dirty="0" smtClean="0"/>
              <a:t>0 – Nearest site is Washington DC</a:t>
            </a:r>
          </a:p>
          <a:p>
            <a:r>
              <a:rPr lang="en-US" dirty="0"/>
              <a:t>Lakes, ponds, slow moving waterways, ditches, and backwater areas</a:t>
            </a:r>
          </a:p>
        </p:txBody>
      </p:sp>
    </p:spTree>
    <p:extLst>
      <p:ext uri="{BB962C8B-B14F-4D97-AF65-F5344CB8AC3E}">
        <p14:creationId xmlns:p14="http://schemas.microsoft.com/office/powerpoint/2010/main" val="2368556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18067"/>
            <a:ext cx="7262227" cy="4814232"/>
          </a:xfrm>
          <a:prstGeom prst="rect">
            <a:avLst/>
          </a:prstGeom>
        </p:spPr>
      </p:pic>
      <p:pic>
        <p:nvPicPr>
          <p:cNvPr id="5" name="Picture 4"/>
          <p:cNvPicPr>
            <a:picLocks noChangeAspect="1"/>
          </p:cNvPicPr>
          <p:nvPr/>
        </p:nvPicPr>
        <p:blipFill>
          <a:blip r:embed="rId4"/>
          <a:stretch>
            <a:fillRect/>
          </a:stretch>
        </p:blipFill>
        <p:spPr>
          <a:xfrm>
            <a:off x="228600" y="1676400"/>
            <a:ext cx="2743200" cy="2857915"/>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1"/>
          <p:cNvSpPr txBox="1">
            <a:spLocks/>
          </p:cNvSpPr>
          <p:nvPr/>
        </p:nvSpPr>
        <p:spPr bwMode="auto">
          <a:xfrm>
            <a:off x="-76200" y="0"/>
            <a:ext cx="9296400" cy="7963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2900" dirty="0" smtClean="0"/>
              <a:t>Japanese &amp; Chinese wisteria (</a:t>
            </a:r>
            <a:r>
              <a:rPr lang="en-US" sz="2900" i="1" dirty="0" smtClean="0"/>
              <a:t>Wisteria floribunda &amp; </a:t>
            </a:r>
            <a:r>
              <a:rPr lang="en-US" sz="2900" i="1" dirty="0" err="1" smtClean="0"/>
              <a:t>sinensis</a:t>
            </a:r>
            <a:r>
              <a:rPr lang="en-US" sz="2900" dirty="0" smtClean="0"/>
              <a:t>)</a:t>
            </a:r>
          </a:p>
        </p:txBody>
      </p:sp>
      <p:sp>
        <p:nvSpPr>
          <p:cNvPr id="3" name="Rectangle 2"/>
          <p:cNvSpPr/>
          <p:nvPr/>
        </p:nvSpPr>
        <p:spPr>
          <a:xfrm>
            <a:off x="1380338" y="5950778"/>
            <a:ext cx="6635150" cy="923330"/>
          </a:xfrm>
          <a:prstGeom prst="rect">
            <a:avLst/>
          </a:prstGeom>
        </p:spPr>
        <p:txBody>
          <a:bodyPr wrap="none">
            <a:spAutoFit/>
          </a:bodyPr>
          <a:lstStyle/>
          <a:p>
            <a:r>
              <a:rPr lang="en-US" dirty="0"/>
              <a:t>Emerging </a:t>
            </a:r>
            <a:r>
              <a:rPr lang="en-US" dirty="0" smtClean="0"/>
              <a:t>Stage 2 and 3 -  </a:t>
            </a:r>
            <a:endParaRPr lang="en-US" dirty="0"/>
          </a:p>
          <a:p>
            <a:r>
              <a:rPr lang="en-US" dirty="0"/>
              <a:t>Roadsides, forest edge, open woods, stream edges, meadows </a:t>
            </a:r>
          </a:p>
          <a:p>
            <a:r>
              <a:rPr lang="en-US" dirty="0" smtClean="0"/>
              <a:t> </a:t>
            </a:r>
            <a:endParaRPr lang="en-US" dirty="0"/>
          </a:p>
        </p:txBody>
      </p:sp>
    </p:spTree>
    <p:extLst>
      <p:ext uri="{BB962C8B-B14F-4D97-AF65-F5344CB8AC3E}">
        <p14:creationId xmlns:p14="http://schemas.microsoft.com/office/powerpoint/2010/main" val="35164697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402" y="743448"/>
            <a:ext cx="5314886" cy="35432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855" y="3840830"/>
            <a:ext cx="4630146" cy="30421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9" y="743448"/>
            <a:ext cx="4572000" cy="3429000"/>
          </a:xfrm>
          <a:prstGeom prst="rect">
            <a:avLst/>
          </a:prstGeom>
        </p:spPr>
      </p:pic>
      <p:sp>
        <p:nvSpPr>
          <p:cNvPr id="10242" name="Rectangle 14"/>
          <p:cNvSpPr>
            <a:spLocks noGrp="1" noChangeArrowheads="1"/>
          </p:cNvSpPr>
          <p:nvPr>
            <p:ph type="title" sz="quarter" idx="4294967295"/>
          </p:nvPr>
        </p:nvSpPr>
        <p:spPr>
          <a:xfrm>
            <a:off x="0" y="-7938"/>
            <a:ext cx="9158288" cy="714376"/>
          </a:xfrm>
          <a:solidFill>
            <a:schemeClr val="accent2">
              <a:lumMod val="75000"/>
            </a:schemeClr>
          </a:solidFill>
          <a:ln w="19050">
            <a:solidFill>
              <a:srgbClr val="0070C0"/>
            </a:solidFill>
          </a:ln>
        </p:spPr>
        <p:txBody>
          <a:bodyPr/>
          <a:lstStyle/>
          <a:p>
            <a:pPr eaLnBrk="1" hangingPunct="1">
              <a:defRPr/>
            </a:pPr>
            <a:r>
              <a:rPr lang="en-US" sz="2800" b="1" dirty="0" smtClean="0">
                <a:latin typeface="Calibri" panose="020F0502020204030204" pitchFamily="34" charset="0"/>
                <a:cs typeface="Arial" pitchFamily="34" charset="0"/>
              </a:rPr>
              <a:t>What are we protecting?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9" y="3816330"/>
            <a:ext cx="5386396" cy="30547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Intern1\Dropbox\Strike Team shared docs\Photographs\emerging species\HEHE\hehe @ mt. holly 2012.jpg"/>
          <p:cNvPicPr>
            <a:picLocks noChangeAspect="1" noChangeArrowheads="1"/>
          </p:cNvPicPr>
          <p:nvPr/>
        </p:nvPicPr>
        <p:blipFill>
          <a:blip r:embed="rId3" cstate="print"/>
          <a:srcRect/>
          <a:stretch>
            <a:fillRect/>
          </a:stretch>
        </p:blipFill>
        <p:spPr bwMode="auto">
          <a:xfrm>
            <a:off x="838200" y="685800"/>
            <a:ext cx="7467600" cy="4978400"/>
          </a:xfrm>
          <a:prstGeom prst="rect">
            <a:avLst/>
          </a:prstGeom>
          <a:noFill/>
          <a:ln w="9525">
            <a:noFill/>
            <a:miter lim="800000"/>
            <a:headEnd/>
            <a:tailEnd/>
          </a:ln>
        </p:spPr>
      </p:pic>
      <p:pic>
        <p:nvPicPr>
          <p:cNvPr id="3" name="Picture 5" descr="HEHE_leaves_forestry_images_org"/>
          <p:cNvPicPr>
            <a:picLocks noChangeAspect="1" noChangeArrowheads="1"/>
          </p:cNvPicPr>
          <p:nvPr/>
        </p:nvPicPr>
        <p:blipFill>
          <a:blip r:embed="rId4"/>
          <a:srcRect/>
          <a:stretch>
            <a:fillRect/>
          </a:stretch>
        </p:blipFill>
        <p:spPr bwMode="auto">
          <a:xfrm>
            <a:off x="283698" y="1143000"/>
            <a:ext cx="2627313" cy="3505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bwMode="auto">
          <a:xfrm>
            <a:off x="457200" y="-106363"/>
            <a:ext cx="82296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dirty="0" smtClean="0"/>
              <a:t>English ivy (</a:t>
            </a:r>
            <a:r>
              <a:rPr lang="en-US" sz="3600" i="1" dirty="0" err="1" smtClean="0"/>
              <a:t>Hedera</a:t>
            </a:r>
            <a:r>
              <a:rPr lang="en-US" sz="3600" i="1" dirty="0" smtClean="0"/>
              <a:t> helix</a:t>
            </a:r>
            <a:r>
              <a:rPr lang="en-US" sz="3600" dirty="0" smtClean="0"/>
              <a:t>)</a:t>
            </a:r>
          </a:p>
        </p:txBody>
      </p:sp>
      <p:sp>
        <p:nvSpPr>
          <p:cNvPr id="5" name="TextBox 4"/>
          <p:cNvSpPr txBox="1"/>
          <p:nvPr/>
        </p:nvSpPr>
        <p:spPr>
          <a:xfrm>
            <a:off x="838200" y="5317252"/>
            <a:ext cx="5461000" cy="246221"/>
          </a:xfrm>
          <a:prstGeom prst="rect">
            <a:avLst/>
          </a:prstGeom>
          <a:noFill/>
        </p:spPr>
        <p:txBody>
          <a:bodyPr wrap="square" rtlCol="0">
            <a:spAutoFit/>
          </a:bodyPr>
          <a:lstStyle/>
          <a:p>
            <a:pPr algn="l"/>
            <a:r>
              <a:rPr lang="en-US" sz="1000" b="1" dirty="0" smtClean="0"/>
              <a:t>Photo by Melissa Almendinger, Mt. Holy, NJ</a:t>
            </a:r>
            <a:endParaRPr lang="en-US" sz="1000" b="1" dirty="0"/>
          </a:p>
        </p:txBody>
      </p:sp>
      <p:sp>
        <p:nvSpPr>
          <p:cNvPr id="2" name="Rectangle 1"/>
          <p:cNvSpPr/>
          <p:nvPr/>
        </p:nvSpPr>
        <p:spPr>
          <a:xfrm>
            <a:off x="283698" y="5814060"/>
            <a:ext cx="8403102" cy="923330"/>
          </a:xfrm>
          <a:prstGeom prst="rect">
            <a:avLst/>
          </a:prstGeom>
        </p:spPr>
        <p:txBody>
          <a:bodyPr wrap="square">
            <a:spAutoFit/>
          </a:bodyPr>
          <a:lstStyle/>
          <a:p>
            <a:r>
              <a:rPr lang="en-US" dirty="0"/>
              <a:t>Emerging Stage 3 - Forest, edge, field, coastal </a:t>
            </a:r>
            <a:r>
              <a:rPr lang="en-US" dirty="0" smtClean="0"/>
              <a:t>areas</a:t>
            </a:r>
          </a:p>
          <a:p>
            <a:r>
              <a:rPr lang="en-US" dirty="0"/>
              <a:t>English ivy serves as a reservoir for Bacterial Leaf Scorch (</a:t>
            </a:r>
            <a:r>
              <a:rPr lang="en-US" i="1" dirty="0" err="1"/>
              <a:t>Xylella</a:t>
            </a:r>
            <a:r>
              <a:rPr lang="en-US" i="1" dirty="0"/>
              <a:t> </a:t>
            </a:r>
            <a:r>
              <a:rPr lang="en-US" i="1" dirty="0" err="1"/>
              <a:t>fastidiosa</a:t>
            </a:r>
            <a:r>
              <a:rPr lang="en-US" dirty="0"/>
              <a:t>), a pathogen </a:t>
            </a:r>
            <a:r>
              <a:rPr lang="en-US" dirty="0" smtClean="0"/>
              <a:t>harmful </a:t>
            </a:r>
            <a:r>
              <a:rPr lang="en-US" dirty="0"/>
              <a:t>to elms, oaks, maples and other native </a:t>
            </a:r>
            <a:r>
              <a:rPr lang="en-US" dirty="0" smtClean="0"/>
              <a:t>plants</a:t>
            </a:r>
            <a:endParaRPr lang="en-US" dirty="0"/>
          </a:p>
        </p:txBody>
      </p:sp>
    </p:spTree>
    <p:extLst>
      <p:ext uri="{BB962C8B-B14F-4D97-AF65-F5344CB8AC3E}">
        <p14:creationId xmlns:p14="http://schemas.microsoft.com/office/powerpoint/2010/main" val="2063484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533400" y="0"/>
            <a:ext cx="8229600" cy="639763"/>
          </a:xfrm>
        </p:spPr>
        <p:txBody>
          <a:bodyPr/>
          <a:lstStyle/>
          <a:p>
            <a:pPr eaLnBrk="1" hangingPunct="1"/>
            <a:r>
              <a:rPr lang="en-US" sz="3200" dirty="0" smtClean="0"/>
              <a:t>Japanese Clematis (</a:t>
            </a:r>
            <a:r>
              <a:rPr lang="en-US" sz="3200" i="1" dirty="0" smtClean="0"/>
              <a:t>Clematis </a:t>
            </a:r>
            <a:r>
              <a:rPr lang="en-US" sz="3200" i="1" dirty="0" err="1" smtClean="0"/>
              <a:t>terniflora</a:t>
            </a:r>
            <a:r>
              <a:rPr lang="en-US" sz="3200" dirty="0" smtClean="0"/>
              <a:t>)</a:t>
            </a:r>
          </a:p>
        </p:txBody>
      </p:sp>
      <p:sp>
        <p:nvSpPr>
          <p:cNvPr id="19463" name="AutoShape 10"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sp>
        <p:nvSpPr>
          <p:cNvPr id="19464" name="AutoShape 12"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736146"/>
            <a:ext cx="3757821" cy="5010428"/>
          </a:xfrm>
          <a:prstGeom prst="rect">
            <a:avLst/>
          </a:prstGeom>
        </p:spPr>
      </p:pic>
      <p:pic>
        <p:nvPicPr>
          <p:cNvPr id="4" name="Picture 3"/>
          <p:cNvPicPr>
            <a:picLocks noChangeAspect="1"/>
          </p:cNvPicPr>
          <p:nvPr/>
        </p:nvPicPr>
        <p:blipFill>
          <a:blip r:embed="rId4"/>
          <a:stretch>
            <a:fillRect/>
          </a:stretch>
        </p:blipFill>
        <p:spPr>
          <a:xfrm>
            <a:off x="4838700" y="977114"/>
            <a:ext cx="3172466" cy="2114977"/>
          </a:xfrm>
          <a:prstGeom prst="rect">
            <a:avLst/>
          </a:prstGeom>
        </p:spPr>
      </p:pic>
      <p:pic>
        <p:nvPicPr>
          <p:cNvPr id="5" name="Picture 4"/>
          <p:cNvPicPr>
            <a:picLocks noChangeAspect="1"/>
          </p:cNvPicPr>
          <p:nvPr/>
        </p:nvPicPr>
        <p:blipFill>
          <a:blip r:embed="rId5"/>
          <a:stretch>
            <a:fillRect/>
          </a:stretch>
        </p:blipFill>
        <p:spPr>
          <a:xfrm>
            <a:off x="4724400" y="3241360"/>
            <a:ext cx="3401066" cy="2267377"/>
          </a:xfrm>
          <a:prstGeom prst="rect">
            <a:avLst/>
          </a:prstGeom>
        </p:spPr>
      </p:pic>
      <p:sp>
        <p:nvSpPr>
          <p:cNvPr id="2" name="Rectangle 1"/>
          <p:cNvSpPr/>
          <p:nvPr/>
        </p:nvSpPr>
        <p:spPr>
          <a:xfrm>
            <a:off x="627397" y="6009712"/>
            <a:ext cx="7327647" cy="369332"/>
          </a:xfrm>
          <a:prstGeom prst="rect">
            <a:avLst/>
          </a:prstGeom>
        </p:spPr>
        <p:txBody>
          <a:bodyPr wrap="none">
            <a:spAutoFit/>
          </a:bodyPr>
          <a:lstStyle/>
          <a:p>
            <a:r>
              <a:rPr lang="en-US" dirty="0"/>
              <a:t>Emerging Stage 3 - Forest edges, floodplains, streams and </a:t>
            </a:r>
            <a:r>
              <a:rPr lang="en-US" dirty="0" smtClean="0"/>
              <a:t>shorelines</a:t>
            </a:r>
            <a:endParaRPr lang="en-US" dirty="0"/>
          </a:p>
        </p:txBody>
      </p:sp>
    </p:spTree>
    <p:extLst>
      <p:ext uri="{BB962C8B-B14F-4D97-AF65-F5344CB8AC3E}">
        <p14:creationId xmlns:p14="http://schemas.microsoft.com/office/powerpoint/2010/main" val="808436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636246"/>
            <a:ext cx="6752891" cy="50646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57" y="3505200"/>
            <a:ext cx="3810000" cy="2857500"/>
          </a:xfrm>
          <a:prstGeom prst="round2DiagRect">
            <a:avLst>
              <a:gd name="adj1" fmla="val 16667"/>
              <a:gd name="adj2" fmla="val 47754"/>
            </a:avLst>
          </a:prstGeom>
          <a:ln w="88900" cap="sq">
            <a:solidFill>
              <a:srgbClr val="FFFFFF"/>
            </a:solidFill>
            <a:miter lim="800000"/>
          </a:ln>
          <a:effectLst>
            <a:outerShdw blurRad="254000" algn="tl" rotWithShape="0">
              <a:srgbClr val="000000">
                <a:alpha val="43000"/>
              </a:srgbClr>
            </a:outerShdw>
          </a:effectLst>
        </p:spPr>
      </p:pic>
      <p:sp>
        <p:nvSpPr>
          <p:cNvPr id="5" name="Title 1"/>
          <p:cNvSpPr txBox="1">
            <a:spLocks/>
          </p:cNvSpPr>
          <p:nvPr/>
        </p:nvSpPr>
        <p:spPr bwMode="auto">
          <a:xfrm>
            <a:off x="5334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Kudzu (</a:t>
            </a:r>
            <a:r>
              <a:rPr lang="en-US" sz="3200" i="1" dirty="0" err="1" smtClean="0"/>
              <a:t>Pueraria</a:t>
            </a:r>
            <a:r>
              <a:rPr lang="en-US" sz="3200" i="1" dirty="0" smtClean="0"/>
              <a:t> </a:t>
            </a:r>
            <a:r>
              <a:rPr lang="en-US" sz="3200" i="1" dirty="0" err="1" smtClean="0"/>
              <a:t>montana</a:t>
            </a:r>
            <a:r>
              <a:rPr lang="en-US" sz="3200" dirty="0" smtClean="0"/>
              <a:t>)</a:t>
            </a:r>
          </a:p>
        </p:txBody>
      </p:sp>
      <p:sp>
        <p:nvSpPr>
          <p:cNvPr id="4" name="Rectangle 3"/>
          <p:cNvSpPr/>
          <p:nvPr/>
        </p:nvSpPr>
        <p:spPr>
          <a:xfrm>
            <a:off x="4343400" y="5717326"/>
            <a:ext cx="4099129" cy="923330"/>
          </a:xfrm>
          <a:prstGeom prst="rect">
            <a:avLst/>
          </a:prstGeom>
        </p:spPr>
        <p:txBody>
          <a:bodyPr wrap="square">
            <a:spAutoFit/>
          </a:bodyPr>
          <a:lstStyle/>
          <a:p>
            <a:r>
              <a:rPr lang="en-US" dirty="0"/>
              <a:t>Emerging Stage 1 - Forest edge, meadow, abandoned fields, roadside, dams</a:t>
            </a:r>
          </a:p>
        </p:txBody>
      </p:sp>
    </p:spTree>
    <p:extLst>
      <p:ext uri="{BB962C8B-B14F-4D97-AF65-F5344CB8AC3E}">
        <p14:creationId xmlns:p14="http://schemas.microsoft.com/office/powerpoint/2010/main" val="949091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533400" y="0"/>
            <a:ext cx="8229600" cy="639763"/>
          </a:xfrm>
        </p:spPr>
        <p:txBody>
          <a:bodyPr/>
          <a:lstStyle/>
          <a:p>
            <a:pPr eaLnBrk="1" hangingPunct="1"/>
            <a:r>
              <a:rPr lang="en-US" sz="3200" dirty="0" smtClean="0"/>
              <a:t>Yellow iris (</a:t>
            </a:r>
            <a:r>
              <a:rPr lang="en-US" sz="3200" i="1" dirty="0" smtClean="0"/>
              <a:t>Iris </a:t>
            </a:r>
            <a:r>
              <a:rPr lang="en-US" sz="3200" i="1" dirty="0" err="1" smtClean="0"/>
              <a:t>pseudoacorus</a:t>
            </a:r>
            <a:r>
              <a:rPr lang="en-US" sz="3200" dirty="0" smtClean="0"/>
              <a:t>)</a:t>
            </a:r>
          </a:p>
        </p:txBody>
      </p:sp>
      <p:sp>
        <p:nvSpPr>
          <p:cNvPr id="19463" name="AutoShape 10"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sp>
        <p:nvSpPr>
          <p:cNvPr id="19464" name="AutoShape 12"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pic>
        <p:nvPicPr>
          <p:cNvPr id="2" name="Picture 1"/>
          <p:cNvPicPr>
            <a:picLocks noChangeAspect="1"/>
          </p:cNvPicPr>
          <p:nvPr/>
        </p:nvPicPr>
        <p:blipFill>
          <a:blip r:embed="rId3"/>
          <a:stretch>
            <a:fillRect/>
          </a:stretch>
        </p:blipFill>
        <p:spPr>
          <a:xfrm>
            <a:off x="1181100" y="639763"/>
            <a:ext cx="6934200" cy="5398400"/>
          </a:xfrm>
          <a:prstGeom prst="rect">
            <a:avLst/>
          </a:prstGeom>
        </p:spPr>
      </p:pic>
      <p:pic>
        <p:nvPicPr>
          <p:cNvPr id="19459" name="Picture 4" descr="IRPS_flowers_wiki"/>
          <p:cNvPicPr>
            <a:picLocks noChangeAspect="1" noChangeArrowheads="1"/>
          </p:cNvPicPr>
          <p:nvPr/>
        </p:nvPicPr>
        <p:blipFill>
          <a:blip r:embed="rId4"/>
          <a:srcRect/>
          <a:stretch>
            <a:fillRect/>
          </a:stretch>
        </p:blipFill>
        <p:spPr bwMode="auto">
          <a:xfrm>
            <a:off x="533400" y="1600200"/>
            <a:ext cx="2286311" cy="304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992773" y="6179146"/>
            <a:ext cx="7302064" cy="369332"/>
          </a:xfrm>
          <a:prstGeom prst="rect">
            <a:avLst/>
          </a:prstGeom>
        </p:spPr>
        <p:txBody>
          <a:bodyPr wrap="none">
            <a:spAutoFit/>
          </a:bodyPr>
          <a:lstStyle/>
          <a:p>
            <a:r>
              <a:rPr lang="en-US" dirty="0"/>
              <a:t>Emerging Stage 3 - Floodplain forest, marsh, wet meadow, </a:t>
            </a:r>
            <a:r>
              <a:rPr lang="en-US" dirty="0" smtClean="0"/>
              <a:t>shorelines</a:t>
            </a:r>
            <a:endParaRPr lang="en-US" dirty="0"/>
          </a:p>
        </p:txBody>
      </p:sp>
    </p:spTree>
    <p:extLst>
      <p:ext uri="{BB962C8B-B14F-4D97-AF65-F5344CB8AC3E}">
        <p14:creationId xmlns:p14="http://schemas.microsoft.com/office/powerpoint/2010/main" val="100063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975" y="208382"/>
            <a:ext cx="7010400" cy="584775"/>
          </a:xfrm>
          <a:prstGeom prst="rect">
            <a:avLst/>
          </a:prstGeom>
        </p:spPr>
        <p:txBody>
          <a:bodyPr wrap="square">
            <a:spAutoFit/>
          </a:bodyPr>
          <a:lstStyle/>
          <a:p>
            <a:r>
              <a:rPr lang="en-US" sz="3200" dirty="0" smtClean="0">
                <a:latin typeface="+mn-lt"/>
              </a:rPr>
              <a:t>Parrot feather (</a:t>
            </a:r>
            <a:r>
              <a:rPr lang="en-US" sz="3200" dirty="0" err="1">
                <a:latin typeface="+mn-lt"/>
              </a:rPr>
              <a:t>Myriophyllum</a:t>
            </a:r>
            <a:r>
              <a:rPr lang="en-US" sz="3200" dirty="0">
                <a:latin typeface="+mn-lt"/>
              </a:rPr>
              <a:t> </a:t>
            </a:r>
            <a:r>
              <a:rPr lang="en-US" sz="3200" dirty="0" err="1" smtClean="0">
                <a:latin typeface="+mn-lt"/>
              </a:rPr>
              <a:t>aquaticum</a:t>
            </a:r>
            <a:r>
              <a:rPr lang="en-US" sz="3200" dirty="0" smtClean="0">
                <a:latin typeface="+mn-lt"/>
              </a:rPr>
              <a:t>)</a:t>
            </a:r>
            <a:endParaRPr lang="en-US" sz="3200"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793157"/>
            <a:ext cx="6000750" cy="48241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752600"/>
            <a:ext cx="2860178" cy="4303674"/>
          </a:xfrm>
          <a:prstGeom prst="rect">
            <a:avLst/>
          </a:prstGeom>
        </p:spPr>
      </p:pic>
      <p:sp>
        <p:nvSpPr>
          <p:cNvPr id="6" name="Rectangle 5"/>
          <p:cNvSpPr/>
          <p:nvPr/>
        </p:nvSpPr>
        <p:spPr>
          <a:xfrm>
            <a:off x="1447800" y="6169240"/>
            <a:ext cx="6340198" cy="369332"/>
          </a:xfrm>
          <a:prstGeom prst="rect">
            <a:avLst/>
          </a:prstGeom>
        </p:spPr>
        <p:txBody>
          <a:bodyPr wrap="none">
            <a:spAutoFit/>
          </a:bodyPr>
          <a:lstStyle/>
          <a:p>
            <a:r>
              <a:rPr lang="en-US" dirty="0"/>
              <a:t>Emerging Stage 0 - Lakes, ponds and slow moving streams </a:t>
            </a:r>
          </a:p>
        </p:txBody>
      </p:sp>
    </p:spTree>
    <p:extLst>
      <p:ext uri="{BB962C8B-B14F-4D97-AF65-F5344CB8AC3E}">
        <p14:creationId xmlns:p14="http://schemas.microsoft.com/office/powerpoint/2010/main" val="519972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774" y="1649949"/>
            <a:ext cx="5715000" cy="3495675"/>
          </a:xfrm>
          <a:prstGeom prst="rect">
            <a:avLst/>
          </a:prstGeom>
        </p:spPr>
      </p:pic>
      <p:sp>
        <p:nvSpPr>
          <p:cNvPr id="3" name="Rectangle 2"/>
          <p:cNvSpPr/>
          <p:nvPr/>
        </p:nvSpPr>
        <p:spPr>
          <a:xfrm>
            <a:off x="1603909" y="669240"/>
            <a:ext cx="5783763" cy="584775"/>
          </a:xfrm>
          <a:prstGeom prst="rect">
            <a:avLst/>
          </a:prstGeom>
        </p:spPr>
        <p:txBody>
          <a:bodyPr wrap="none">
            <a:spAutoFit/>
          </a:bodyPr>
          <a:lstStyle/>
          <a:p>
            <a:r>
              <a:rPr lang="en-US" sz="3200" dirty="0" smtClean="0">
                <a:latin typeface="+mj-lt"/>
              </a:rPr>
              <a:t>Nutria (</a:t>
            </a:r>
            <a:r>
              <a:rPr lang="en-US" sz="3200" dirty="0" err="1" smtClean="0">
                <a:latin typeface="+mj-lt"/>
              </a:rPr>
              <a:t>Myriophyllum</a:t>
            </a:r>
            <a:r>
              <a:rPr lang="en-US" sz="3200" dirty="0" smtClean="0">
                <a:latin typeface="+mj-lt"/>
              </a:rPr>
              <a:t> </a:t>
            </a:r>
            <a:r>
              <a:rPr lang="en-US" sz="3200" dirty="0" err="1">
                <a:latin typeface="+mj-lt"/>
              </a:rPr>
              <a:t>aquaticum</a:t>
            </a:r>
            <a:r>
              <a:rPr lang="en-US" sz="3200" dirty="0">
                <a:latin typeface="+mj-lt"/>
              </a:rPr>
              <a:t>)</a:t>
            </a:r>
          </a:p>
        </p:txBody>
      </p:sp>
      <p:sp>
        <p:nvSpPr>
          <p:cNvPr id="4" name="Rectangle 3"/>
          <p:cNvSpPr/>
          <p:nvPr/>
        </p:nvSpPr>
        <p:spPr>
          <a:xfrm>
            <a:off x="2189074" y="5541558"/>
            <a:ext cx="4724400" cy="923330"/>
          </a:xfrm>
          <a:prstGeom prst="rect">
            <a:avLst/>
          </a:prstGeom>
        </p:spPr>
        <p:txBody>
          <a:bodyPr wrap="square">
            <a:spAutoFit/>
          </a:bodyPr>
          <a:lstStyle/>
          <a:p>
            <a:r>
              <a:rPr lang="en-US" dirty="0"/>
              <a:t>Emerging Stage 0 - Wetlands, semi-aquatic </a:t>
            </a:r>
            <a:r>
              <a:rPr lang="en-US" dirty="0" smtClean="0"/>
              <a:t>environments with emergent vegetation</a:t>
            </a:r>
          </a:p>
          <a:p>
            <a:r>
              <a:rPr lang="en-US" dirty="0" smtClean="0"/>
              <a:t>Nearest site in Delaware</a:t>
            </a:r>
            <a:endParaRPr lang="en-US" dirty="0"/>
          </a:p>
        </p:txBody>
      </p:sp>
    </p:spTree>
    <p:extLst>
      <p:ext uri="{BB962C8B-B14F-4D97-AF65-F5344CB8AC3E}">
        <p14:creationId xmlns:p14="http://schemas.microsoft.com/office/powerpoint/2010/main" val="1653295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76400"/>
            <a:ext cx="9144000" cy="5047536"/>
          </a:xfrm>
          <a:prstGeom prst="rect">
            <a:avLst/>
          </a:prstGeom>
          <a:noFill/>
        </p:spPr>
        <p:txBody>
          <a:bodyPr wrap="square" rtlCol="0">
            <a:spAutoFit/>
          </a:bodyPr>
          <a:lstStyle/>
          <a:p>
            <a:r>
              <a:rPr lang="en-US" sz="2400" b="1" dirty="0" smtClean="0">
                <a:latin typeface="+mj-lt"/>
              </a:rPr>
              <a:t>Prevent the spread of new (emerging) invasive spec</a:t>
            </a:r>
            <a:r>
              <a:rPr lang="en-US" sz="2400" dirty="0" smtClean="0">
                <a:latin typeface="+mj-lt"/>
              </a:rPr>
              <a:t>ies</a:t>
            </a:r>
          </a:p>
          <a:p>
            <a:pPr marL="285750" indent="-285750">
              <a:buFont typeface="Wingdings" panose="05000000000000000000" pitchFamily="2" charset="2"/>
              <a:buChar char="Ø"/>
            </a:pPr>
            <a:r>
              <a:rPr lang="en-US" b="1" dirty="0" smtClean="0">
                <a:latin typeface="+mj-lt"/>
              </a:rPr>
              <a:t>Learn</a:t>
            </a:r>
            <a:r>
              <a:rPr lang="en-US" dirty="0" smtClean="0">
                <a:latin typeface="+mj-lt"/>
              </a:rPr>
              <a:t> which species </a:t>
            </a:r>
            <a:r>
              <a:rPr lang="en-US" b="1" i="1" dirty="0" smtClean="0">
                <a:latin typeface="+mj-lt"/>
              </a:rPr>
              <a:t>are present in small numbers </a:t>
            </a:r>
            <a:r>
              <a:rPr lang="en-US" dirty="0" smtClean="0">
                <a:latin typeface="+mj-lt"/>
              </a:rPr>
              <a:t>in your watershed</a:t>
            </a:r>
          </a:p>
          <a:p>
            <a:pPr marL="285750" indent="-285750">
              <a:buFont typeface="Wingdings" panose="05000000000000000000" pitchFamily="2" charset="2"/>
              <a:buChar char="Ø"/>
            </a:pPr>
            <a:r>
              <a:rPr lang="en-US" b="1" dirty="0" smtClean="0">
                <a:latin typeface="+mj-lt"/>
              </a:rPr>
              <a:t>Learn</a:t>
            </a:r>
            <a:r>
              <a:rPr lang="en-US" dirty="0" smtClean="0">
                <a:latin typeface="+mj-lt"/>
              </a:rPr>
              <a:t> which species </a:t>
            </a:r>
            <a:r>
              <a:rPr lang="en-US" b="1" i="1" dirty="0" smtClean="0">
                <a:latin typeface="+mj-lt"/>
              </a:rPr>
              <a:t>are likely </a:t>
            </a:r>
            <a:r>
              <a:rPr lang="en-US" dirty="0" smtClean="0">
                <a:latin typeface="+mj-lt"/>
              </a:rPr>
              <a:t>to invade your watershed</a:t>
            </a:r>
          </a:p>
          <a:p>
            <a:endParaRPr lang="en-US" dirty="0" smtClean="0">
              <a:latin typeface="+mj-lt"/>
            </a:endParaRPr>
          </a:p>
          <a:p>
            <a:r>
              <a:rPr lang="en-US" sz="2400" b="1" dirty="0" smtClean="0">
                <a:latin typeface="+mj-lt"/>
              </a:rPr>
              <a:t>The Keys</a:t>
            </a:r>
            <a:endParaRPr lang="en-US" sz="2400" b="1" dirty="0">
              <a:latin typeface="+mj-lt"/>
            </a:endParaRPr>
          </a:p>
          <a:p>
            <a:pPr marL="285750" indent="-285750">
              <a:buFont typeface="Wingdings" panose="05000000000000000000" pitchFamily="2" charset="2"/>
              <a:buChar char="Ø"/>
            </a:pPr>
            <a:r>
              <a:rPr lang="en-US" sz="2000" b="1" dirty="0" smtClean="0">
                <a:latin typeface="+mj-lt"/>
              </a:rPr>
              <a:t>Monitoring</a:t>
            </a:r>
          </a:p>
          <a:p>
            <a:pPr marL="285750" indent="-285750">
              <a:buFont typeface="Wingdings" panose="05000000000000000000" pitchFamily="2" charset="2"/>
              <a:buChar char="Ø"/>
            </a:pPr>
            <a:r>
              <a:rPr lang="en-US" sz="2000" b="1" dirty="0" smtClean="0">
                <a:latin typeface="+mj-lt"/>
              </a:rPr>
              <a:t>Early Detection </a:t>
            </a:r>
          </a:p>
          <a:p>
            <a:pPr marL="285750" indent="-285750">
              <a:buFont typeface="Wingdings" panose="05000000000000000000" pitchFamily="2" charset="2"/>
              <a:buChar char="Ø"/>
            </a:pPr>
            <a:r>
              <a:rPr lang="en-US" sz="2000" b="1" dirty="0" smtClean="0">
                <a:latin typeface="+mj-lt"/>
              </a:rPr>
              <a:t>Rapid Response</a:t>
            </a:r>
          </a:p>
          <a:p>
            <a:pPr marL="285750" indent="-285750">
              <a:buFont typeface="Wingdings" panose="05000000000000000000" pitchFamily="2" charset="2"/>
              <a:buChar char="Ø"/>
            </a:pPr>
            <a:r>
              <a:rPr lang="en-US" sz="2000" b="1" dirty="0" smtClean="0">
                <a:latin typeface="+mj-lt"/>
              </a:rPr>
              <a:t>More Monitoring</a:t>
            </a:r>
            <a:endParaRPr lang="en-US" sz="2000" b="1" dirty="0">
              <a:latin typeface="+mj-lt"/>
            </a:endParaRPr>
          </a:p>
          <a:p>
            <a:endParaRPr lang="en-US" b="1" dirty="0">
              <a:latin typeface="+mj-lt"/>
            </a:endParaRPr>
          </a:p>
          <a:p>
            <a:r>
              <a:rPr lang="en-US" sz="2400" b="1" dirty="0" smtClean="0">
                <a:latin typeface="+mj-lt"/>
              </a:rPr>
              <a:t>The Tools</a:t>
            </a:r>
          </a:p>
          <a:p>
            <a:pPr marL="342900" indent="-342900">
              <a:buFont typeface="Wingdings" panose="05000000000000000000" pitchFamily="2" charset="2"/>
              <a:buChar char="Ø"/>
            </a:pPr>
            <a:r>
              <a:rPr lang="en-US" sz="2000" b="1" i="1" dirty="0" smtClean="0">
                <a:latin typeface="+mj-lt"/>
              </a:rPr>
              <a:t>New Jersey </a:t>
            </a:r>
            <a:r>
              <a:rPr lang="en-US" sz="2000" b="1" i="1" dirty="0" err="1" smtClean="0">
                <a:latin typeface="+mj-lt"/>
              </a:rPr>
              <a:t>Invasives</a:t>
            </a:r>
            <a:endParaRPr lang="en-US" sz="2000" b="1" i="1" dirty="0" smtClean="0">
              <a:latin typeface="+mj-lt"/>
            </a:endParaRPr>
          </a:p>
          <a:p>
            <a:pPr marL="342900" indent="-342900">
              <a:buFont typeface="Wingdings" panose="05000000000000000000" pitchFamily="2" charset="2"/>
              <a:buChar char="Ø"/>
            </a:pPr>
            <a:r>
              <a:rPr lang="en-US" sz="2000" b="1" i="1" dirty="0" smtClean="0">
                <a:latin typeface="+mj-lt"/>
              </a:rPr>
              <a:t>IPCConnect.com/</a:t>
            </a:r>
            <a:r>
              <a:rPr lang="en-US" sz="2000" b="1" i="1" dirty="0" err="1" smtClean="0">
                <a:latin typeface="+mj-lt"/>
              </a:rPr>
              <a:t>NewJersey</a:t>
            </a:r>
            <a:endParaRPr lang="en-US" sz="2000" b="1" i="1" dirty="0" smtClean="0">
              <a:latin typeface="+mj-lt"/>
            </a:endParaRPr>
          </a:p>
          <a:p>
            <a:pPr marL="342900" indent="-342900">
              <a:buFont typeface="Wingdings" panose="05000000000000000000" pitchFamily="2" charset="2"/>
              <a:buChar char="Ø"/>
            </a:pPr>
            <a:r>
              <a:rPr lang="en-US" sz="2000" b="1" dirty="0" smtClean="0">
                <a:latin typeface="+mj-lt"/>
              </a:rPr>
              <a:t>Sweat Equity</a:t>
            </a:r>
          </a:p>
          <a:p>
            <a:pPr marL="342900" indent="-342900">
              <a:buFont typeface="Wingdings" panose="05000000000000000000" pitchFamily="2" charset="2"/>
              <a:buChar char="Ø"/>
            </a:pPr>
            <a:r>
              <a:rPr lang="en-US" sz="2000" b="1" dirty="0" smtClean="0">
                <a:latin typeface="+mj-lt"/>
              </a:rPr>
              <a:t>Grow Natives</a:t>
            </a:r>
          </a:p>
          <a:p>
            <a:endParaRPr lang="en-US" dirty="0"/>
          </a:p>
        </p:txBody>
      </p:sp>
      <p:sp>
        <p:nvSpPr>
          <p:cNvPr id="3" name="TextBox 2"/>
          <p:cNvSpPr txBox="1"/>
          <p:nvPr/>
        </p:nvSpPr>
        <p:spPr>
          <a:xfrm>
            <a:off x="0" y="875199"/>
            <a:ext cx="9144000" cy="584775"/>
          </a:xfrm>
          <a:prstGeom prst="rect">
            <a:avLst/>
          </a:prstGeom>
          <a:noFill/>
        </p:spPr>
        <p:txBody>
          <a:bodyPr wrap="square" rtlCol="0">
            <a:spAutoFit/>
          </a:bodyPr>
          <a:lstStyle/>
          <a:p>
            <a:r>
              <a:rPr lang="en-US" sz="3200" dirty="0" smtClean="0">
                <a:latin typeface="+mj-lt"/>
              </a:rPr>
              <a:t>WHAT SHOULD WE BE DOING?</a:t>
            </a:r>
            <a:endParaRPr lang="en-US" sz="3200" dirty="0">
              <a:latin typeface="+mj-lt"/>
            </a:endParaRPr>
          </a:p>
        </p:txBody>
      </p:sp>
      <p:grpSp>
        <p:nvGrpSpPr>
          <p:cNvPr id="6" name="Group 5"/>
          <p:cNvGrpSpPr/>
          <p:nvPr/>
        </p:nvGrpSpPr>
        <p:grpSpPr>
          <a:xfrm>
            <a:off x="7315200" y="3557253"/>
            <a:ext cx="1385118" cy="2443557"/>
            <a:chOff x="7239000" y="3846225"/>
            <a:chExt cx="1385118" cy="244355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3846225"/>
              <a:ext cx="1385118" cy="24435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6928" y="3962400"/>
              <a:ext cx="1169261" cy="2327381"/>
            </a:xfrm>
            <a:prstGeom prst="rect">
              <a:avLst/>
            </a:prstGeom>
          </p:spPr>
        </p:pic>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2199" t="15293" r="25916" b="6616"/>
          <a:stretch/>
        </p:blipFill>
        <p:spPr>
          <a:xfrm>
            <a:off x="533400" y="2971800"/>
            <a:ext cx="1769533" cy="1990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56080" y="240268"/>
            <a:ext cx="8063426" cy="584775"/>
          </a:xfrm>
          <a:prstGeom prst="rect">
            <a:avLst/>
          </a:prstGeom>
        </p:spPr>
        <p:txBody>
          <a:bodyPr wrap="none">
            <a:spAutoFit/>
          </a:bodyPr>
          <a:lstStyle/>
          <a:p>
            <a:r>
              <a:rPr lang="en-US" sz="3200" dirty="0"/>
              <a:t>CLIMATE CHANGE &amp; INVASIVE SPECIES</a:t>
            </a:r>
          </a:p>
        </p:txBody>
      </p:sp>
    </p:spTree>
    <p:extLst>
      <p:ext uri="{BB962C8B-B14F-4D97-AF65-F5344CB8AC3E}">
        <p14:creationId xmlns:p14="http://schemas.microsoft.com/office/powerpoint/2010/main" val="1399815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4294967295"/>
          </p:nvPr>
        </p:nvSpPr>
        <p:spPr>
          <a:xfrm>
            <a:off x="0" y="838200"/>
            <a:ext cx="9144000" cy="2362200"/>
          </a:xfrm>
        </p:spPr>
        <p:txBody>
          <a:bodyPr/>
          <a:lstStyle/>
          <a:p>
            <a:pPr algn="ctr">
              <a:buFont typeface="Arial" charset="0"/>
              <a:buNone/>
            </a:pPr>
            <a:r>
              <a:rPr lang="en-US" dirty="0" smtClean="0"/>
              <a:t>New Jersey Invasive Species Strike Team</a:t>
            </a:r>
          </a:p>
          <a:p>
            <a:pPr algn="ctr">
              <a:buNone/>
            </a:pPr>
            <a:r>
              <a:rPr lang="en-US" sz="2400" dirty="0" smtClean="0"/>
              <a:t>P.O. Box 5752, Hillsborough, NJ 08844</a:t>
            </a:r>
          </a:p>
          <a:p>
            <a:pPr algn="ctr">
              <a:buNone/>
            </a:pPr>
            <a:r>
              <a:rPr lang="en-US" sz="2400" dirty="0" smtClean="0"/>
              <a:t>908.722.1200, ext. 241</a:t>
            </a:r>
          </a:p>
          <a:p>
            <a:pPr algn="ctr">
              <a:buNone/>
            </a:pPr>
            <a:r>
              <a:rPr lang="en-US" sz="2400" dirty="0" smtClean="0">
                <a:hlinkClick r:id="rId3"/>
              </a:rPr>
              <a:t>www.njisst.org</a:t>
            </a:r>
            <a:endParaRPr lang="en-US" sz="2400" dirty="0" smtClean="0"/>
          </a:p>
          <a:p>
            <a:pPr algn="ctr">
              <a:buNone/>
            </a:pPr>
            <a:endParaRPr lang="en-US" sz="2400" dirty="0" smtClean="0"/>
          </a:p>
          <a:p>
            <a:pPr algn="ctr">
              <a:buFont typeface="Arial" charset="0"/>
              <a:buNone/>
            </a:pPr>
            <a:endParaRPr lang="en-US" sz="1000" b="1" dirty="0" smtClean="0"/>
          </a:p>
          <a:p>
            <a:pPr algn="ctr">
              <a:buFont typeface="Arial" charset="0"/>
              <a:buNone/>
            </a:pPr>
            <a:endParaRPr lang="en-US" sz="2400" dirty="0" smtClean="0"/>
          </a:p>
          <a:p>
            <a:pPr algn="ctr">
              <a:buFont typeface="Arial" charset="0"/>
              <a:buNone/>
            </a:pPr>
            <a:endParaRPr lang="en-US" sz="2800" dirty="0" smtClean="0"/>
          </a:p>
        </p:txBody>
      </p:sp>
      <p:pic>
        <p:nvPicPr>
          <p:cNvPr id="2" name="Picture 1"/>
          <p:cNvPicPr>
            <a:picLocks noChangeAspect="1"/>
          </p:cNvPicPr>
          <p:nvPr/>
        </p:nvPicPr>
        <p:blipFill>
          <a:blip r:embed="rId4"/>
          <a:stretch>
            <a:fillRect/>
          </a:stretch>
        </p:blipFill>
        <p:spPr>
          <a:xfrm>
            <a:off x="881272" y="2328629"/>
            <a:ext cx="866357" cy="8717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8900" y="3200400"/>
            <a:ext cx="3886200" cy="1523938"/>
          </a:xfrm>
          <a:prstGeom prst="rect">
            <a:avLst/>
          </a:prstGeom>
          <a:ln>
            <a:solidFill>
              <a:schemeClr val="tx1">
                <a:alpha val="99000"/>
              </a:schemeClr>
            </a:solidFill>
          </a:ln>
        </p:spPr>
      </p:pic>
      <p:sp>
        <p:nvSpPr>
          <p:cNvPr id="4" name="Rectangle 3"/>
          <p:cNvSpPr/>
          <p:nvPr/>
        </p:nvSpPr>
        <p:spPr>
          <a:xfrm>
            <a:off x="0" y="5486400"/>
            <a:ext cx="9144000" cy="523220"/>
          </a:xfrm>
          <a:prstGeom prst="rect">
            <a:avLst/>
          </a:prstGeom>
        </p:spPr>
        <p:txBody>
          <a:bodyPr wrap="square">
            <a:spAutoFit/>
          </a:bodyPr>
          <a:lstStyle/>
          <a:p>
            <a:r>
              <a:rPr lang="en-US" sz="2800" dirty="0">
                <a:latin typeface="+mj-lt"/>
              </a:rPr>
              <a:t>Together, We Can Nip New Invasive Species in the Bud</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7086600" cy="2438400"/>
          </a:xfrm>
          <a:prstGeom prst="rect">
            <a:avLst/>
          </a:prstGeom>
          <a:noFill/>
          <a:ln w="9525">
            <a:noFill/>
            <a:miter lim="800000"/>
            <a:headEnd/>
            <a:tailEnd/>
          </a:ln>
        </p:spPr>
        <p:txBody>
          <a:bodyPr wrap="square">
            <a:spAutoFit/>
          </a:bodyPr>
          <a:lstStyle/>
          <a:p>
            <a:pPr indent="236538"/>
            <a:r>
              <a:rPr lang="en-US" sz="4400" dirty="0">
                <a:latin typeface="Calibri" pitchFamily="34" charset="0"/>
              </a:rPr>
              <a:t>I</a:t>
            </a:r>
            <a:r>
              <a:rPr lang="en-US" sz="4400" dirty="0" smtClean="0">
                <a:latin typeface="Calibri" pitchFamily="34" charset="0"/>
              </a:rPr>
              <a:t>nvasive </a:t>
            </a:r>
            <a:r>
              <a:rPr lang="en-US" sz="4400" dirty="0">
                <a:latin typeface="Calibri" pitchFamily="34" charset="0"/>
              </a:rPr>
              <a:t>S</a:t>
            </a:r>
            <a:r>
              <a:rPr lang="en-US" sz="4400" dirty="0" smtClean="0">
                <a:latin typeface="Calibri" pitchFamily="34" charset="0"/>
              </a:rPr>
              <a:t>pecies</a:t>
            </a:r>
            <a:endParaRPr lang="en-US" sz="4400" dirty="0">
              <a:latin typeface="Calibri" pitchFamily="34" charset="0"/>
            </a:endParaRPr>
          </a:p>
          <a:p>
            <a:pPr indent="236538"/>
            <a:endParaRPr lang="en-US" sz="1000" dirty="0">
              <a:latin typeface="Calibri" pitchFamily="34" charset="0"/>
            </a:endParaRPr>
          </a:p>
          <a:p>
            <a:pPr indent="236538">
              <a:buFontTx/>
              <a:buChar char="•"/>
            </a:pPr>
            <a:r>
              <a:rPr lang="en-US" sz="2500" dirty="0" smtClean="0">
                <a:latin typeface="Calibri" pitchFamily="34" charset="0"/>
              </a:rPr>
              <a:t>Non-native</a:t>
            </a:r>
            <a:endParaRPr lang="en-US" sz="2500" dirty="0">
              <a:latin typeface="Calibri" pitchFamily="34" charset="0"/>
            </a:endParaRPr>
          </a:p>
          <a:p>
            <a:pPr indent="236538">
              <a:buFontTx/>
              <a:buChar char="•"/>
            </a:pPr>
            <a:r>
              <a:rPr lang="en-US" sz="2500" dirty="0" smtClean="0">
                <a:latin typeface="Calibri" pitchFamily="34" charset="0"/>
              </a:rPr>
              <a:t>Negatively impact other </a:t>
            </a:r>
            <a:r>
              <a:rPr lang="en-US" sz="2500" dirty="0">
                <a:latin typeface="Calibri" pitchFamily="34" charset="0"/>
              </a:rPr>
              <a:t>species</a:t>
            </a:r>
          </a:p>
          <a:p>
            <a:pPr indent="236538">
              <a:buFontTx/>
              <a:buChar char="•"/>
            </a:pPr>
            <a:r>
              <a:rPr lang="en-US" sz="2500" dirty="0" smtClean="0">
                <a:latin typeface="Calibri" pitchFamily="34" charset="0"/>
              </a:rPr>
              <a:t>Reduce biodiversity</a:t>
            </a:r>
            <a:endParaRPr lang="en-US" sz="2500" dirty="0">
              <a:latin typeface="Calibri" pitchFamily="34" charset="0"/>
            </a:endParaRPr>
          </a:p>
          <a:p>
            <a:pPr indent="236538">
              <a:buFontTx/>
              <a:buChar char="•"/>
            </a:pPr>
            <a:r>
              <a:rPr lang="en-US" sz="2500" dirty="0" smtClean="0">
                <a:latin typeface="Calibri" pitchFamily="34" charset="0"/>
              </a:rPr>
              <a:t>Interrupt </a:t>
            </a:r>
            <a:r>
              <a:rPr lang="en-US" sz="2500" dirty="0">
                <a:latin typeface="Calibri" pitchFamily="34" charset="0"/>
              </a:rPr>
              <a:t>the natural functions of an ecosystem</a:t>
            </a:r>
          </a:p>
        </p:txBody>
      </p:sp>
      <p:sp>
        <p:nvSpPr>
          <p:cNvPr id="6" name="Rectangle 9"/>
          <p:cNvSpPr>
            <a:spLocks noChangeArrowheads="1"/>
          </p:cNvSpPr>
          <p:nvPr/>
        </p:nvSpPr>
        <p:spPr bwMode="auto">
          <a:xfrm>
            <a:off x="6934200" y="3048000"/>
            <a:ext cx="2057400" cy="3108543"/>
          </a:xfrm>
          <a:prstGeom prst="rect">
            <a:avLst/>
          </a:prstGeom>
          <a:noFill/>
          <a:ln w="9525">
            <a:noFill/>
            <a:miter lim="800000"/>
            <a:headEnd/>
            <a:tailEnd/>
          </a:ln>
        </p:spPr>
        <p:txBody>
          <a:bodyPr wrap="square">
            <a:spAutoFit/>
          </a:bodyPr>
          <a:lstStyle/>
          <a:p>
            <a:pPr indent="236538"/>
            <a:r>
              <a:rPr lang="en-US" b="1" dirty="0" smtClean="0">
                <a:latin typeface="Calibri" pitchFamily="34" charset="0"/>
              </a:rPr>
              <a:t>Invasive Species</a:t>
            </a:r>
          </a:p>
          <a:p>
            <a:pPr indent="236538"/>
            <a:r>
              <a:rPr lang="en-US" b="1" dirty="0" smtClean="0">
                <a:latin typeface="Calibri" pitchFamily="34" charset="0"/>
              </a:rPr>
              <a:t>can be:</a:t>
            </a:r>
          </a:p>
          <a:p>
            <a:pPr indent="236538"/>
            <a:r>
              <a:rPr lang="en-US" sz="1600" dirty="0" smtClean="0">
                <a:latin typeface="Calibri" pitchFamily="34" charset="0"/>
              </a:rPr>
              <a:t>Plants</a:t>
            </a:r>
          </a:p>
          <a:p>
            <a:pPr indent="236538"/>
            <a:r>
              <a:rPr lang="en-US" sz="1600" dirty="0" smtClean="0">
                <a:latin typeface="Calibri" pitchFamily="34" charset="0"/>
              </a:rPr>
              <a:t>Birds</a:t>
            </a:r>
          </a:p>
          <a:p>
            <a:pPr indent="236538"/>
            <a:r>
              <a:rPr lang="en-US" sz="1600" dirty="0" smtClean="0">
                <a:latin typeface="Calibri" pitchFamily="34" charset="0"/>
              </a:rPr>
              <a:t>Insects</a:t>
            </a:r>
          </a:p>
          <a:p>
            <a:pPr indent="236538"/>
            <a:r>
              <a:rPr lang="en-US" sz="1600" dirty="0" smtClean="0">
                <a:latin typeface="Calibri" pitchFamily="34" charset="0"/>
              </a:rPr>
              <a:t>Pathogens</a:t>
            </a:r>
          </a:p>
          <a:p>
            <a:pPr indent="236538"/>
            <a:r>
              <a:rPr lang="en-US" sz="1600" dirty="0" smtClean="0">
                <a:latin typeface="Calibri" pitchFamily="34" charset="0"/>
              </a:rPr>
              <a:t>Amphibians</a:t>
            </a:r>
          </a:p>
          <a:p>
            <a:pPr indent="236538"/>
            <a:r>
              <a:rPr lang="en-US" sz="1600" dirty="0" smtClean="0">
                <a:latin typeface="Calibri" pitchFamily="34" charset="0"/>
              </a:rPr>
              <a:t>Crustaceans</a:t>
            </a:r>
          </a:p>
          <a:p>
            <a:pPr indent="236538"/>
            <a:r>
              <a:rPr lang="en-US" sz="1600" dirty="0" smtClean="0">
                <a:latin typeface="Calibri" pitchFamily="34" charset="0"/>
              </a:rPr>
              <a:t>Mammals</a:t>
            </a:r>
          </a:p>
          <a:p>
            <a:pPr indent="236538"/>
            <a:r>
              <a:rPr lang="en-US" sz="1600" dirty="0" smtClean="0">
                <a:latin typeface="Calibri" pitchFamily="34" charset="0"/>
              </a:rPr>
              <a:t>Mollusk</a:t>
            </a:r>
          </a:p>
          <a:p>
            <a:pPr indent="236538"/>
            <a:r>
              <a:rPr lang="en-US" sz="1600" dirty="0" smtClean="0">
                <a:latin typeface="Calibri" pitchFamily="34" charset="0"/>
              </a:rPr>
              <a:t>Reptile</a:t>
            </a:r>
          </a:p>
          <a:p>
            <a:pPr indent="236538"/>
            <a:r>
              <a:rPr lang="en-US" sz="1600" dirty="0" smtClean="0">
                <a:latin typeface="Calibri" pitchFamily="34" charset="0"/>
              </a:rPr>
              <a:t>Fish</a:t>
            </a:r>
            <a:endParaRPr lang="en-US" sz="1600" dirty="0">
              <a:latin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459502"/>
            <a:ext cx="6195412" cy="412641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58602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990600"/>
            <a:ext cx="8534400" cy="5693866"/>
          </a:xfrm>
          <a:prstGeom prst="rect">
            <a:avLst/>
          </a:prstGeom>
        </p:spPr>
        <p:txBody>
          <a:bodyPr wrap="square">
            <a:spAutoFit/>
          </a:bodyPr>
          <a:lstStyle/>
          <a:p>
            <a:pPr marL="342900" indent="-342900" algn="l">
              <a:buFont typeface="Arial" panose="020B0604020202020204" pitchFamily="34" charset="0"/>
              <a:buChar char="•"/>
            </a:pPr>
            <a:endParaRPr lang="en-US" sz="2400" dirty="0" smtClean="0">
              <a:latin typeface="+mj-lt"/>
            </a:endParaRPr>
          </a:p>
          <a:p>
            <a:pPr marL="342900" indent="-342900" algn="l">
              <a:buFont typeface="Arial" panose="020B0604020202020204" pitchFamily="34" charset="0"/>
              <a:buChar char="•"/>
            </a:pPr>
            <a:r>
              <a:rPr lang="en-US" sz="2400" dirty="0" smtClean="0">
                <a:latin typeface="+mj-lt"/>
              </a:rPr>
              <a:t>Prey on native species</a:t>
            </a:r>
          </a:p>
          <a:p>
            <a:pPr algn="l"/>
            <a:r>
              <a:rPr lang="en-US" sz="2400" dirty="0">
                <a:latin typeface="+mj-lt"/>
              </a:rPr>
              <a:t>	</a:t>
            </a:r>
            <a:r>
              <a:rPr lang="en-US" sz="2400" dirty="0" smtClean="0">
                <a:latin typeface="+mj-lt"/>
              </a:rPr>
              <a:t>Example… Northern snakehead</a:t>
            </a:r>
          </a:p>
          <a:p>
            <a:pPr marL="342900" indent="-342900" algn="l">
              <a:buFont typeface="Arial" panose="020B0604020202020204" pitchFamily="34" charset="0"/>
              <a:buChar char="•"/>
            </a:pPr>
            <a:r>
              <a:rPr lang="en-US" sz="2400" dirty="0" smtClean="0">
                <a:latin typeface="+mj-lt"/>
              </a:rPr>
              <a:t>Wreak</a:t>
            </a:r>
            <a:r>
              <a:rPr lang="en-US" sz="2400" dirty="0">
                <a:latin typeface="+mj-lt"/>
              </a:rPr>
              <a:t> havoc when they become entangled </a:t>
            </a:r>
            <a:r>
              <a:rPr lang="en-US" sz="2400" dirty="0" smtClean="0">
                <a:latin typeface="+mj-lt"/>
              </a:rPr>
              <a:t>in</a:t>
            </a:r>
            <a:r>
              <a:rPr lang="en-US" sz="2400" dirty="0">
                <a:latin typeface="+mj-lt"/>
              </a:rPr>
              <a:t> </a:t>
            </a:r>
            <a:r>
              <a:rPr lang="en-US" sz="2400" dirty="0" smtClean="0">
                <a:latin typeface="+mj-lt"/>
              </a:rPr>
              <a:t>machinery</a:t>
            </a:r>
          </a:p>
          <a:p>
            <a:pPr algn="l"/>
            <a:r>
              <a:rPr lang="en-US" sz="2400" dirty="0" smtClean="0">
                <a:latin typeface="+mj-lt"/>
              </a:rPr>
              <a:t>	Example… Kudzu</a:t>
            </a:r>
          </a:p>
          <a:p>
            <a:pPr marL="342900" indent="-342900" algn="l">
              <a:buFont typeface="Arial" panose="020B0604020202020204" pitchFamily="34" charset="0"/>
              <a:buChar char="•"/>
            </a:pPr>
            <a:r>
              <a:rPr lang="en-US" sz="2400" dirty="0">
                <a:latin typeface="+mj-lt"/>
              </a:rPr>
              <a:t>I</a:t>
            </a:r>
            <a:r>
              <a:rPr lang="en-US" sz="2400" dirty="0" smtClean="0">
                <a:latin typeface="+mj-lt"/>
              </a:rPr>
              <a:t>nhibit</a:t>
            </a:r>
            <a:r>
              <a:rPr lang="en-US" sz="2400" dirty="0">
                <a:latin typeface="+mj-lt"/>
              </a:rPr>
              <a:t> the growth of crops &amp; native forest </a:t>
            </a:r>
            <a:r>
              <a:rPr lang="en-US" sz="2400" dirty="0" smtClean="0">
                <a:latin typeface="+mj-lt"/>
              </a:rPr>
              <a:t>species</a:t>
            </a:r>
          </a:p>
          <a:p>
            <a:pPr algn="l"/>
            <a:r>
              <a:rPr lang="en-US" sz="2400" dirty="0" smtClean="0">
                <a:latin typeface="+mj-lt"/>
              </a:rPr>
              <a:t>	Example… Garlic mustard</a:t>
            </a:r>
          </a:p>
          <a:p>
            <a:pPr marL="342900" indent="-342900" algn="l">
              <a:buFont typeface="Arial" panose="020B0604020202020204" pitchFamily="34" charset="0"/>
              <a:buChar char="•"/>
            </a:pPr>
            <a:r>
              <a:rPr lang="en-US" sz="2400" dirty="0">
                <a:latin typeface="+mj-lt"/>
              </a:rPr>
              <a:t>C</a:t>
            </a:r>
            <a:r>
              <a:rPr lang="en-US" sz="2400" dirty="0" smtClean="0">
                <a:latin typeface="+mj-lt"/>
              </a:rPr>
              <a:t>hange</a:t>
            </a:r>
            <a:r>
              <a:rPr lang="en-US" sz="2400" dirty="0">
                <a:latin typeface="+mj-lt"/>
              </a:rPr>
              <a:t> soil chemistry &amp; reduce its stability &amp; </a:t>
            </a:r>
            <a:r>
              <a:rPr lang="en-US" sz="2400" dirty="0" smtClean="0">
                <a:latin typeface="+mj-lt"/>
              </a:rPr>
              <a:t>productivity</a:t>
            </a:r>
          </a:p>
          <a:p>
            <a:pPr algn="l"/>
            <a:r>
              <a:rPr lang="en-US" sz="2400" dirty="0" smtClean="0">
                <a:latin typeface="+mj-lt"/>
              </a:rPr>
              <a:t>	Example… Autumn olive</a:t>
            </a:r>
          </a:p>
          <a:p>
            <a:pPr marL="342900" indent="-342900" algn="l">
              <a:buFont typeface="Arial" panose="020B0604020202020204" pitchFamily="34" charset="0"/>
              <a:buChar char="•"/>
            </a:pPr>
            <a:r>
              <a:rPr lang="en-US" sz="2400" dirty="0">
                <a:latin typeface="+mj-lt"/>
              </a:rPr>
              <a:t>F</a:t>
            </a:r>
            <a:r>
              <a:rPr lang="en-US" sz="2400" dirty="0" smtClean="0">
                <a:latin typeface="+mj-lt"/>
              </a:rPr>
              <a:t>orm</a:t>
            </a:r>
            <a:r>
              <a:rPr lang="en-US" sz="2400" dirty="0">
                <a:latin typeface="+mj-lt"/>
              </a:rPr>
              <a:t> dense mats on ponds &amp; clog </a:t>
            </a:r>
            <a:r>
              <a:rPr lang="en-US" sz="2400" dirty="0" smtClean="0">
                <a:latin typeface="+mj-lt"/>
              </a:rPr>
              <a:t>slow‐moving irrigation</a:t>
            </a:r>
            <a:r>
              <a:rPr lang="en-US" sz="2400" dirty="0">
                <a:latin typeface="+mj-lt"/>
              </a:rPr>
              <a:t> </a:t>
            </a:r>
            <a:endParaRPr lang="en-US" sz="2400" dirty="0" smtClean="0">
              <a:latin typeface="+mj-lt"/>
            </a:endParaRPr>
          </a:p>
          <a:p>
            <a:pPr algn="l"/>
            <a:r>
              <a:rPr lang="en-US" sz="2400" dirty="0">
                <a:latin typeface="+mj-lt"/>
              </a:rPr>
              <a:t> </a:t>
            </a:r>
            <a:r>
              <a:rPr lang="en-US" sz="2400" dirty="0" smtClean="0">
                <a:latin typeface="+mj-lt"/>
              </a:rPr>
              <a:t>    channels</a:t>
            </a:r>
            <a:endParaRPr lang="en-US" sz="2400" dirty="0">
              <a:latin typeface="+mj-lt"/>
            </a:endParaRPr>
          </a:p>
          <a:p>
            <a:pPr algn="l"/>
            <a:r>
              <a:rPr lang="en-US" sz="2400" dirty="0" smtClean="0">
                <a:latin typeface="+mj-lt"/>
              </a:rPr>
              <a:t>	Example… Water chestnut</a:t>
            </a:r>
          </a:p>
          <a:p>
            <a:pPr marL="342900" indent="-342900" algn="l">
              <a:buFont typeface="Arial" panose="020B0604020202020204" pitchFamily="34" charset="0"/>
              <a:buChar char="•"/>
            </a:pPr>
            <a:r>
              <a:rPr lang="en-US" sz="2400" dirty="0" smtClean="0">
                <a:latin typeface="+mj-lt"/>
              </a:rPr>
              <a:t>Destroy plants from the roots up</a:t>
            </a:r>
          </a:p>
          <a:p>
            <a:pPr lvl="2" algn="l"/>
            <a:r>
              <a:rPr lang="en-US" sz="2400" dirty="0" smtClean="0">
                <a:latin typeface="+mj-lt"/>
              </a:rPr>
              <a:t>Example… </a:t>
            </a:r>
            <a:r>
              <a:rPr lang="en-US" sz="2400" dirty="0" err="1">
                <a:latin typeface="+mj-lt"/>
              </a:rPr>
              <a:t>Phytophthora</a:t>
            </a:r>
            <a:r>
              <a:rPr lang="en-US" sz="2400" dirty="0">
                <a:latin typeface="+mj-lt"/>
              </a:rPr>
              <a:t> root </a:t>
            </a:r>
            <a:r>
              <a:rPr lang="en-US" sz="2400" dirty="0" smtClean="0">
                <a:latin typeface="+mj-lt"/>
              </a:rPr>
              <a:t>rot</a:t>
            </a:r>
          </a:p>
          <a:p>
            <a:pPr algn="l"/>
            <a:endParaRPr lang="en-US" sz="2800" dirty="0"/>
          </a:p>
        </p:txBody>
      </p:sp>
      <p:sp>
        <p:nvSpPr>
          <p:cNvPr id="5" name="TextBox 4"/>
          <p:cNvSpPr txBox="1"/>
          <p:nvPr/>
        </p:nvSpPr>
        <p:spPr>
          <a:xfrm>
            <a:off x="322385" y="381000"/>
            <a:ext cx="8839200" cy="584775"/>
          </a:xfrm>
          <a:prstGeom prst="rect">
            <a:avLst/>
          </a:prstGeom>
          <a:noFill/>
          <a:ln>
            <a:noFill/>
          </a:ln>
        </p:spPr>
        <p:txBody>
          <a:bodyPr wrap="square" rtlCol="0">
            <a:spAutoFit/>
          </a:bodyPr>
          <a:lstStyle/>
          <a:p>
            <a:r>
              <a:rPr lang="en-US" sz="3200" dirty="0" smtClean="0">
                <a:latin typeface="+mn-lt"/>
              </a:rPr>
              <a:t>Impacts of </a:t>
            </a:r>
            <a:r>
              <a:rPr lang="en-US" sz="3200" dirty="0">
                <a:latin typeface="+mn-lt"/>
              </a:rPr>
              <a:t>Invasive </a:t>
            </a:r>
            <a:r>
              <a:rPr lang="en-US" sz="3200" dirty="0" smtClean="0">
                <a:latin typeface="+mn-lt"/>
              </a:rPr>
              <a:t>Species</a:t>
            </a:r>
          </a:p>
        </p:txBody>
      </p:sp>
    </p:spTree>
    <p:extLst>
      <p:ext uri="{BB962C8B-B14F-4D97-AF65-F5344CB8AC3E}">
        <p14:creationId xmlns:p14="http://schemas.microsoft.com/office/powerpoint/2010/main" val="26562327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lstStyle/>
          <a:p>
            <a:r>
              <a:rPr lang="en-US" sz="3600" dirty="0" smtClean="0"/>
              <a:t/>
            </a:r>
            <a:br>
              <a:rPr lang="en-US" sz="3600" dirty="0" smtClean="0"/>
            </a:br>
            <a:endParaRPr lang="en-US" sz="3600" dirty="0"/>
          </a:p>
        </p:txBody>
      </p:sp>
      <p:pic>
        <p:nvPicPr>
          <p:cNvPr id="4" name="Picture 6" descr="C:\Users\Intern1\Dropbox\Strike Team shared docs\power point presentations\invasive_curve.jpg"/>
          <p:cNvPicPr>
            <a:picLocks noGrp="1" noChangeAspect="1" noChangeArrowheads="1"/>
          </p:cNvPicPr>
          <p:nvPr>
            <p:ph idx="1"/>
          </p:nvPr>
        </p:nvPicPr>
        <p:blipFill>
          <a:blip r:embed="rId2"/>
          <a:srcRect/>
          <a:stretch>
            <a:fillRect/>
          </a:stretch>
        </p:blipFill>
        <p:spPr bwMode="auto">
          <a:xfrm>
            <a:off x="631655" y="990600"/>
            <a:ext cx="7880690" cy="5153971"/>
          </a:xfrm>
          <a:prstGeom prst="rect">
            <a:avLst/>
          </a:prstGeom>
          <a:noFill/>
          <a:ln w="9525">
            <a:noFill/>
            <a:miter lim="800000"/>
            <a:headEnd/>
            <a:tailEnd/>
          </a:ln>
        </p:spPr>
      </p:pic>
      <p:sp>
        <p:nvSpPr>
          <p:cNvPr id="5" name="TextBox 4"/>
          <p:cNvSpPr txBox="1"/>
          <p:nvPr/>
        </p:nvSpPr>
        <p:spPr>
          <a:xfrm>
            <a:off x="228600" y="76200"/>
            <a:ext cx="8686800" cy="584775"/>
          </a:xfrm>
          <a:prstGeom prst="rect">
            <a:avLst/>
          </a:prstGeom>
          <a:noFill/>
        </p:spPr>
        <p:txBody>
          <a:bodyPr wrap="square" rtlCol="0">
            <a:spAutoFit/>
          </a:bodyPr>
          <a:lstStyle/>
          <a:p>
            <a:r>
              <a:rPr lang="en-US" sz="3200" dirty="0" smtClean="0"/>
              <a:t>INVASIVE SPECIES</a:t>
            </a:r>
            <a:endParaRPr lang="en-US" sz="3200" dirty="0"/>
          </a:p>
        </p:txBody>
      </p:sp>
    </p:spTree>
    <p:extLst>
      <p:ext uri="{BB962C8B-B14F-4D97-AF65-F5344CB8AC3E}">
        <p14:creationId xmlns:p14="http://schemas.microsoft.com/office/powerpoint/2010/main" val="3189882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84834" y="3810000"/>
            <a:ext cx="184731" cy="369332"/>
          </a:xfrm>
          <a:prstGeom prst="rect">
            <a:avLst/>
          </a:prstGeom>
          <a:noFill/>
        </p:spPr>
        <p:txBody>
          <a:bodyPr wrap="none" rtlCol="0">
            <a:spAutoFit/>
          </a:bodyPr>
          <a:lstStyle/>
          <a:p>
            <a:endParaRPr lang="en-US" dirty="0"/>
          </a:p>
        </p:txBody>
      </p:sp>
      <p:sp>
        <p:nvSpPr>
          <p:cNvPr id="5" name="TextBox 4"/>
          <p:cNvSpPr txBox="1"/>
          <p:nvPr/>
        </p:nvSpPr>
        <p:spPr>
          <a:xfrm>
            <a:off x="0" y="152400"/>
            <a:ext cx="9143999" cy="5663089"/>
          </a:xfrm>
          <a:prstGeom prst="rect">
            <a:avLst/>
          </a:prstGeom>
          <a:noFill/>
        </p:spPr>
        <p:txBody>
          <a:bodyPr wrap="square" rIns="91440" rtlCol="0">
            <a:spAutoFit/>
          </a:bodyPr>
          <a:lstStyle/>
          <a:p>
            <a:r>
              <a:rPr lang="en-US" sz="2000" b="1" dirty="0"/>
              <a:t>Collaboration is Key</a:t>
            </a:r>
          </a:p>
          <a:p>
            <a:endParaRPr lang="en-US" b="1" dirty="0"/>
          </a:p>
          <a:p>
            <a:r>
              <a:rPr lang="en-US" b="1" dirty="0" smtClean="0"/>
              <a:t>New Jersey Invasive Species Strike Team   </a:t>
            </a:r>
            <a:endParaRPr lang="en-US" b="1" dirty="0"/>
          </a:p>
          <a:p>
            <a:endParaRPr lang="en-US" sz="800" b="1" dirty="0"/>
          </a:p>
          <a:p>
            <a:r>
              <a:rPr lang="en-US" sz="1600" b="1" dirty="0"/>
              <a:t>Over </a:t>
            </a:r>
            <a:r>
              <a:rPr lang="en-US" sz="1600" b="1" dirty="0" smtClean="0"/>
              <a:t>200 </a:t>
            </a:r>
            <a:r>
              <a:rPr lang="en-US" sz="1600" b="1" dirty="0"/>
              <a:t>Partners Representing </a:t>
            </a:r>
          </a:p>
          <a:p>
            <a:pPr marL="182880" indent="-182880">
              <a:buFont typeface="Wingdings" panose="05000000000000000000" pitchFamily="2" charset="2"/>
              <a:buChar char="Ø"/>
            </a:pPr>
            <a:r>
              <a:rPr lang="en-US" sz="1200" dirty="0" smtClean="0"/>
              <a:t>all </a:t>
            </a:r>
            <a:r>
              <a:rPr lang="en-US" sz="1200" dirty="0"/>
              <a:t>levels of government</a:t>
            </a:r>
          </a:p>
          <a:p>
            <a:pPr marL="182880" indent="-182880">
              <a:buFont typeface="Wingdings" panose="05000000000000000000" pitchFamily="2" charset="2"/>
              <a:buChar char="Ø"/>
            </a:pPr>
            <a:r>
              <a:rPr lang="en-US" sz="1200" dirty="0"/>
              <a:t>non-profit conservation groups</a:t>
            </a:r>
          </a:p>
          <a:p>
            <a:pPr marL="182880" indent="-182880">
              <a:buFont typeface="Wingdings" panose="05000000000000000000" pitchFamily="2" charset="2"/>
              <a:buChar char="Ø"/>
            </a:pPr>
            <a:r>
              <a:rPr lang="en-US" sz="1200" dirty="0"/>
              <a:t>consulting foresters and related businesses</a:t>
            </a:r>
          </a:p>
          <a:p>
            <a:pPr marL="182880" indent="-182880">
              <a:buFont typeface="Wingdings" panose="05000000000000000000" pitchFamily="2" charset="2"/>
              <a:buChar char="Ø"/>
            </a:pPr>
            <a:r>
              <a:rPr lang="en-US" sz="1200" dirty="0"/>
              <a:t>private </a:t>
            </a:r>
            <a:r>
              <a:rPr lang="en-US" sz="1200" dirty="0" smtClean="0"/>
              <a:t>individuals</a:t>
            </a:r>
            <a:endParaRPr lang="en-US" sz="1200" dirty="0"/>
          </a:p>
          <a:p>
            <a:endParaRPr lang="en-US" sz="1600" b="1" dirty="0" smtClean="0"/>
          </a:p>
          <a:p>
            <a:r>
              <a:rPr lang="en-US" sz="1200" b="1" dirty="0" smtClean="0"/>
              <a:t>Staff</a:t>
            </a:r>
          </a:p>
          <a:p>
            <a:r>
              <a:rPr lang="en-US" sz="1050" dirty="0" smtClean="0"/>
              <a:t>Susan Brookman, Executive Director</a:t>
            </a:r>
          </a:p>
          <a:p>
            <a:endParaRPr lang="en-US" sz="1600" b="1" u="sng" dirty="0" smtClean="0"/>
          </a:p>
          <a:p>
            <a:r>
              <a:rPr lang="en-US" sz="1200" b="1" dirty="0" smtClean="0"/>
              <a:t>Contractors</a:t>
            </a:r>
            <a:endParaRPr lang="en-US" sz="1200" b="1" dirty="0"/>
          </a:p>
          <a:p>
            <a:r>
              <a:rPr lang="en-US" sz="1050" dirty="0" smtClean="0"/>
              <a:t>Mike </a:t>
            </a:r>
            <a:r>
              <a:rPr lang="en-US" sz="1050" dirty="0"/>
              <a:t>Van Clef, Science Director</a:t>
            </a:r>
          </a:p>
          <a:p>
            <a:r>
              <a:rPr lang="en-US" sz="1050" dirty="0" smtClean="0"/>
              <a:t>Jim </a:t>
            </a:r>
            <a:r>
              <a:rPr lang="en-US" sz="1050" dirty="0"/>
              <a:t>Hansen, GIS Director</a:t>
            </a:r>
          </a:p>
          <a:p>
            <a:r>
              <a:rPr lang="en-US" sz="1050" dirty="0" smtClean="0"/>
              <a:t>Rachel </a:t>
            </a:r>
            <a:r>
              <a:rPr lang="en-US" sz="1050" dirty="0" err="1" smtClean="0"/>
              <a:t>Mackow</a:t>
            </a:r>
            <a:r>
              <a:rPr lang="en-US" sz="1050" dirty="0" smtClean="0"/>
              <a:t>, Technical Specialist</a:t>
            </a:r>
          </a:p>
          <a:p>
            <a:r>
              <a:rPr lang="en-US" sz="1050" dirty="0" smtClean="0"/>
              <a:t>Beth Craighead, Technical Specialist</a:t>
            </a:r>
          </a:p>
          <a:p>
            <a:endParaRPr lang="en-US" sz="1600" b="1" dirty="0" smtClean="0"/>
          </a:p>
          <a:p>
            <a:r>
              <a:rPr lang="en-US" sz="1200" b="1" dirty="0" smtClean="0"/>
              <a:t>Board </a:t>
            </a:r>
            <a:r>
              <a:rPr lang="en-US" sz="1200" b="1" dirty="0"/>
              <a:t>of </a:t>
            </a:r>
            <a:r>
              <a:rPr lang="en-US" sz="1200" b="1" dirty="0" smtClean="0"/>
              <a:t>Directors</a:t>
            </a:r>
          </a:p>
          <a:p>
            <a:r>
              <a:rPr lang="en-US" sz="1050" dirty="0" smtClean="0"/>
              <a:t>Jon </a:t>
            </a:r>
            <a:r>
              <a:rPr lang="en-US" sz="1050" dirty="0" err="1"/>
              <a:t>Wagar</a:t>
            </a:r>
            <a:r>
              <a:rPr lang="en-US" sz="1050" dirty="0"/>
              <a:t>, Director of Operations for Duke Farms</a:t>
            </a:r>
          </a:p>
          <a:p>
            <a:r>
              <a:rPr lang="en-US" sz="1050" dirty="0"/>
              <a:t>Ken </a:t>
            </a:r>
            <a:r>
              <a:rPr lang="en-US" sz="1050" dirty="0" err="1"/>
              <a:t>Klipstein</a:t>
            </a:r>
            <a:r>
              <a:rPr lang="en-US" sz="1050" dirty="0"/>
              <a:t>, Director of Watershed Protection, New Jersey Water Supply Authority</a:t>
            </a:r>
          </a:p>
          <a:p>
            <a:r>
              <a:rPr lang="en-US" sz="1050" dirty="0" err="1"/>
              <a:t>Alda</a:t>
            </a:r>
            <a:r>
              <a:rPr lang="en-US" sz="1050" dirty="0"/>
              <a:t> </a:t>
            </a:r>
            <a:r>
              <a:rPr lang="en-US" sz="1050" dirty="0" err="1"/>
              <a:t>Krinsman</a:t>
            </a:r>
            <a:r>
              <a:rPr lang="en-US" sz="1050" dirty="0"/>
              <a:t>, Attorney (Retired)</a:t>
            </a:r>
          </a:p>
          <a:p>
            <a:r>
              <a:rPr lang="en-US" sz="1050" dirty="0" smtClean="0"/>
              <a:t>Keri </a:t>
            </a:r>
            <a:r>
              <a:rPr lang="en-US" sz="1050" dirty="0" err="1"/>
              <a:t>Benscoter</a:t>
            </a:r>
            <a:r>
              <a:rPr lang="en-US" sz="1050" dirty="0"/>
              <a:t>, Resource Management Specialist, Highlands Water Protection and Planning Council</a:t>
            </a:r>
          </a:p>
          <a:p>
            <a:r>
              <a:rPr lang="en-US" sz="1050" dirty="0"/>
              <a:t>Randy Santoro, Principal Member of Technical Staff, </a:t>
            </a:r>
            <a:r>
              <a:rPr lang="en-US" sz="1050" dirty="0" smtClean="0"/>
              <a:t>AT&amp;T</a:t>
            </a:r>
          </a:p>
          <a:p>
            <a:endParaRPr lang="en-US" sz="1050" dirty="0"/>
          </a:p>
          <a:p>
            <a:pPr algn="l"/>
            <a:endParaRPr lang="en-US" sz="1200" b="1" dirty="0" smtClean="0"/>
          </a:p>
          <a:p>
            <a:r>
              <a:rPr lang="en-US" sz="1200" b="1" dirty="0" smtClean="0"/>
              <a:t>Technical Advisory Committee</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821221"/>
            <a:ext cx="2105825" cy="144227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627" y="704769"/>
            <a:ext cx="1629173" cy="140986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4428" y="2821222"/>
            <a:ext cx="1828800" cy="144227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4628" y="533400"/>
            <a:ext cx="1168400" cy="17526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2" name="Rectangle 1"/>
          <p:cNvSpPr/>
          <p:nvPr/>
        </p:nvSpPr>
        <p:spPr>
          <a:xfrm>
            <a:off x="0" y="5596351"/>
            <a:ext cx="9144000" cy="1708160"/>
          </a:xfrm>
          <a:prstGeom prst="rect">
            <a:avLst/>
          </a:prstGeom>
        </p:spPr>
        <p:txBody>
          <a:bodyPr wrap="square" numCol="2">
            <a:spAutoFit/>
          </a:bodyPr>
          <a:lstStyle/>
          <a:p>
            <a:r>
              <a:rPr lang="en-US" sz="1050" dirty="0"/>
              <a:t>Thom Almendinger, Duke Farms</a:t>
            </a:r>
          </a:p>
          <a:p>
            <a:r>
              <a:rPr lang="en-US" sz="1050" dirty="0"/>
              <a:t>Bruce Barbour, Rutgers Cooperative Extension</a:t>
            </a:r>
          </a:p>
          <a:p>
            <a:r>
              <a:rPr lang="en-US" sz="1050" dirty="0"/>
              <a:t>Kerry </a:t>
            </a:r>
            <a:r>
              <a:rPr lang="en-US" sz="1050" dirty="0" err="1"/>
              <a:t>Barringer</a:t>
            </a:r>
            <a:r>
              <a:rPr lang="en-US" sz="1050" dirty="0"/>
              <a:t>, Board Member – Flora of North America Association</a:t>
            </a:r>
          </a:p>
          <a:p>
            <a:r>
              <a:rPr lang="en-US" sz="1050" dirty="0"/>
              <a:t>Jeanette Bowers-Altman, NJ Division of Fish &amp; Wildlife</a:t>
            </a:r>
          </a:p>
          <a:p>
            <a:r>
              <a:rPr lang="en-US" sz="1050" dirty="0"/>
              <a:t>Chris Doyle, Allied </a:t>
            </a:r>
            <a:r>
              <a:rPr lang="en-US" sz="1050" dirty="0" smtClean="0"/>
              <a:t>Biological</a:t>
            </a:r>
          </a:p>
          <a:p>
            <a:endParaRPr lang="en-US" sz="1050" dirty="0"/>
          </a:p>
          <a:p>
            <a:endParaRPr lang="en-US" sz="1050" dirty="0" smtClean="0"/>
          </a:p>
          <a:p>
            <a:endParaRPr lang="en-US" sz="1050" dirty="0"/>
          </a:p>
          <a:p>
            <a:endParaRPr lang="en-US" sz="1050" dirty="0" smtClean="0"/>
          </a:p>
          <a:p>
            <a:endParaRPr lang="en-US" sz="1050" dirty="0"/>
          </a:p>
          <a:p>
            <a:r>
              <a:rPr lang="en-US" sz="1050" dirty="0"/>
              <a:t>Art </a:t>
            </a:r>
            <a:r>
              <a:rPr lang="en-US" sz="1050" dirty="0" err="1"/>
              <a:t>Gover</a:t>
            </a:r>
            <a:r>
              <a:rPr lang="en-US" sz="1050" dirty="0"/>
              <a:t>, The Pennsylvania State University</a:t>
            </a:r>
          </a:p>
          <a:p>
            <a:r>
              <a:rPr lang="en-US" sz="1050" dirty="0"/>
              <a:t>Larry </a:t>
            </a:r>
            <a:r>
              <a:rPr lang="en-US" sz="1050" dirty="0" err="1"/>
              <a:t>Herrighty</a:t>
            </a:r>
            <a:r>
              <a:rPr lang="en-US" sz="1050" dirty="0"/>
              <a:t>, NJ Division of Fish &amp; Wildlife</a:t>
            </a:r>
          </a:p>
          <a:p>
            <a:r>
              <a:rPr lang="en-US" sz="1050" dirty="0"/>
              <a:t>Mark Mayer, NJ Department of Agriculture</a:t>
            </a:r>
          </a:p>
          <a:p>
            <a:r>
              <a:rPr lang="en-US" sz="1050" dirty="0"/>
              <a:t>Christopher Smith, NJ Division of Fish &amp; Wildlife</a:t>
            </a:r>
          </a:p>
          <a:p>
            <a:r>
              <a:rPr lang="en-US" sz="1050" dirty="0"/>
              <a:t>Robert </a:t>
            </a:r>
            <a:r>
              <a:rPr lang="en-US" sz="1050" dirty="0" err="1"/>
              <a:t>Somes</a:t>
            </a:r>
            <a:r>
              <a:rPr lang="en-US" sz="1050" dirty="0"/>
              <a:t>, NJ Division of Fish &amp; Wildlife</a:t>
            </a:r>
          </a:p>
        </p:txBody>
      </p:sp>
    </p:spTree>
    <p:extLst>
      <p:ext uri="{BB962C8B-B14F-4D97-AF65-F5344CB8AC3E}">
        <p14:creationId xmlns:p14="http://schemas.microsoft.com/office/powerpoint/2010/main" val="1703010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2233" y="535245"/>
            <a:ext cx="7637475" cy="6047809"/>
          </a:xfrm>
          <a:prstGeom prst="rect">
            <a:avLst/>
          </a:prstGeom>
        </p:spPr>
        <p:txBody>
          <a:bodyPr wrap="square">
            <a:spAutoFit/>
          </a:bodyPr>
          <a:lstStyle/>
          <a:p>
            <a:r>
              <a:rPr lang="en-US" sz="2400" b="1" dirty="0"/>
              <a:t>Our Methods</a:t>
            </a:r>
          </a:p>
          <a:p>
            <a:endParaRPr lang="en-US" b="1" dirty="0" smtClean="0"/>
          </a:p>
          <a:p>
            <a:pPr>
              <a:spcAft>
                <a:spcPts val="300"/>
              </a:spcAft>
            </a:pPr>
            <a:r>
              <a:rPr lang="en-US" sz="1400" b="1" dirty="0" smtClean="0"/>
              <a:t>Outreach</a:t>
            </a:r>
          </a:p>
          <a:p>
            <a:pPr>
              <a:spcAft>
                <a:spcPts val="300"/>
              </a:spcAft>
            </a:pPr>
            <a:r>
              <a:rPr lang="en-US" sz="1200" dirty="0"/>
              <a:t>Volunteer Ambassadors </a:t>
            </a:r>
            <a:r>
              <a:rPr lang="en-US" sz="1200" dirty="0" smtClean="0"/>
              <a:t>attend </a:t>
            </a:r>
            <a:r>
              <a:rPr lang="en-US" sz="1200" dirty="0"/>
              <a:t>community </a:t>
            </a:r>
            <a:r>
              <a:rPr lang="en-US" sz="1200" dirty="0" smtClean="0"/>
              <a:t>events</a:t>
            </a:r>
          </a:p>
          <a:p>
            <a:pPr>
              <a:spcAft>
                <a:spcPts val="300"/>
              </a:spcAft>
            </a:pPr>
            <a:r>
              <a:rPr lang="en-US" sz="1200" dirty="0" smtClean="0"/>
              <a:t>Programs for property </a:t>
            </a:r>
            <a:r>
              <a:rPr lang="en-US" sz="1200" dirty="0"/>
              <a:t>managers, elected officials, garden clubs &amp; civic </a:t>
            </a:r>
            <a:r>
              <a:rPr lang="en-US" sz="1200" dirty="0" smtClean="0"/>
              <a:t>associations</a:t>
            </a:r>
          </a:p>
          <a:p>
            <a:pPr>
              <a:spcAft>
                <a:spcPts val="300"/>
              </a:spcAft>
            </a:pPr>
            <a:r>
              <a:rPr lang="en-US" sz="1200" dirty="0"/>
              <a:t>Invasive plant buy‐backs </a:t>
            </a:r>
          </a:p>
          <a:p>
            <a:pPr>
              <a:spcAft>
                <a:spcPts val="300"/>
              </a:spcAft>
            </a:pPr>
            <a:endParaRPr lang="en-US" sz="1400" b="1" dirty="0" smtClean="0"/>
          </a:p>
          <a:p>
            <a:pPr>
              <a:spcAft>
                <a:spcPts val="300"/>
              </a:spcAft>
            </a:pPr>
            <a:r>
              <a:rPr lang="en-US" sz="1400" b="1" dirty="0" smtClean="0"/>
              <a:t>Training  </a:t>
            </a:r>
          </a:p>
          <a:p>
            <a:pPr>
              <a:spcAft>
                <a:spcPts val="300"/>
              </a:spcAft>
            </a:pPr>
            <a:r>
              <a:rPr lang="en-US" sz="1200" dirty="0" smtClean="0"/>
              <a:t>Classroom </a:t>
            </a:r>
            <a:r>
              <a:rPr lang="en-US" sz="1200" dirty="0"/>
              <a:t>&amp; Field </a:t>
            </a:r>
            <a:r>
              <a:rPr lang="en-US" sz="1200" dirty="0" smtClean="0"/>
              <a:t>Sessions teach participants to:</a:t>
            </a:r>
          </a:p>
          <a:p>
            <a:pPr>
              <a:spcAft>
                <a:spcPts val="300"/>
              </a:spcAft>
            </a:pPr>
            <a:r>
              <a:rPr lang="en-US" sz="1200" dirty="0" smtClean="0"/>
              <a:t>Identify </a:t>
            </a:r>
            <a:r>
              <a:rPr lang="en-US" sz="1200" dirty="0"/>
              <a:t>targeted </a:t>
            </a:r>
            <a:r>
              <a:rPr lang="en-US" sz="1200" dirty="0" smtClean="0"/>
              <a:t>species</a:t>
            </a:r>
          </a:p>
          <a:p>
            <a:pPr>
              <a:spcAft>
                <a:spcPts val="300"/>
              </a:spcAft>
            </a:pPr>
            <a:r>
              <a:rPr lang="en-US" sz="1200" dirty="0"/>
              <a:t>P</a:t>
            </a:r>
            <a:r>
              <a:rPr lang="en-US" sz="1200" dirty="0" smtClean="0"/>
              <a:t>roperly </a:t>
            </a:r>
            <a:r>
              <a:rPr lang="en-US" sz="1200" dirty="0"/>
              <a:t>record data about populations they </a:t>
            </a:r>
            <a:r>
              <a:rPr lang="en-US" sz="1200" dirty="0" smtClean="0"/>
              <a:t>detect</a:t>
            </a:r>
          </a:p>
          <a:p>
            <a:pPr>
              <a:spcAft>
                <a:spcPts val="300"/>
              </a:spcAft>
            </a:pPr>
            <a:r>
              <a:rPr lang="en-US" sz="1200" dirty="0" smtClean="0"/>
              <a:t>Safely </a:t>
            </a:r>
            <a:r>
              <a:rPr lang="en-US" sz="1200" dirty="0"/>
              <a:t>initiate control/eradication </a:t>
            </a:r>
            <a:r>
              <a:rPr lang="en-US" sz="1200" dirty="0" smtClean="0"/>
              <a:t>efforts</a:t>
            </a:r>
          </a:p>
          <a:p>
            <a:pPr>
              <a:spcAft>
                <a:spcPts val="300"/>
              </a:spcAft>
            </a:pPr>
            <a:endParaRPr lang="en-US" sz="1400" b="1" dirty="0" smtClean="0"/>
          </a:p>
          <a:p>
            <a:pPr>
              <a:spcAft>
                <a:spcPts val="300"/>
              </a:spcAft>
            </a:pPr>
            <a:r>
              <a:rPr lang="en-US" sz="1400" b="1" dirty="0" smtClean="0"/>
              <a:t>Mapping</a:t>
            </a:r>
            <a:r>
              <a:rPr lang="en-US" sz="1400" b="1" dirty="0"/>
              <a:t>, Data Analysis &amp; Reporting</a:t>
            </a:r>
          </a:p>
          <a:p>
            <a:pPr>
              <a:spcAft>
                <a:spcPts val="300"/>
              </a:spcAft>
            </a:pPr>
            <a:r>
              <a:rPr lang="en-US" sz="1200" dirty="0"/>
              <a:t>Data is mapped, analyzed &amp; shared through our web site</a:t>
            </a:r>
          </a:p>
          <a:p>
            <a:pPr>
              <a:spcAft>
                <a:spcPts val="300"/>
              </a:spcAft>
            </a:pPr>
            <a:r>
              <a:rPr lang="en-US" sz="1200" dirty="0"/>
              <a:t>Continually assess distribution &amp; densities of target species</a:t>
            </a:r>
          </a:p>
          <a:p>
            <a:pPr>
              <a:spcAft>
                <a:spcPts val="300"/>
              </a:spcAft>
            </a:pPr>
            <a:r>
              <a:rPr lang="en-US" sz="1200" dirty="0"/>
              <a:t>Identify sources &amp; trends of emerging infestations</a:t>
            </a:r>
          </a:p>
          <a:p>
            <a:pPr>
              <a:spcAft>
                <a:spcPts val="300"/>
              </a:spcAft>
            </a:pPr>
            <a:r>
              <a:rPr lang="en-US" sz="1200" dirty="0"/>
              <a:t>Provide alerts about species found in the mid‐Atlantic &amp; New England </a:t>
            </a:r>
            <a:endParaRPr lang="en-US" sz="1200" dirty="0" smtClean="0"/>
          </a:p>
          <a:p>
            <a:pPr>
              <a:spcAft>
                <a:spcPts val="300"/>
              </a:spcAft>
            </a:pPr>
            <a:r>
              <a:rPr lang="en-US" sz="1400" dirty="0" smtClean="0"/>
              <a:t>  </a:t>
            </a:r>
            <a:endParaRPr lang="en-US" sz="1400" dirty="0"/>
          </a:p>
          <a:p>
            <a:pPr>
              <a:spcAft>
                <a:spcPts val="300"/>
              </a:spcAft>
            </a:pPr>
            <a:r>
              <a:rPr lang="en-US" sz="1400" b="1" dirty="0"/>
              <a:t>Searching (Early Detection) &amp; Eradication (Rapid Response)</a:t>
            </a:r>
          </a:p>
          <a:p>
            <a:pPr>
              <a:spcAft>
                <a:spcPts val="300"/>
              </a:spcAft>
            </a:pPr>
            <a:r>
              <a:rPr lang="en-US" sz="1200" dirty="0"/>
              <a:t>Public &amp; private land stewards search for emerging </a:t>
            </a:r>
            <a:r>
              <a:rPr lang="en-US" sz="1200" dirty="0" err="1"/>
              <a:t>invasives</a:t>
            </a:r>
            <a:endParaRPr lang="en-US" sz="1200" dirty="0"/>
          </a:p>
          <a:p>
            <a:pPr>
              <a:spcAft>
                <a:spcPts val="300"/>
              </a:spcAft>
            </a:pPr>
            <a:r>
              <a:rPr lang="en-US" sz="1200" dirty="0"/>
              <a:t>Eradication efforts take into consideration the best management practices in place for each target species</a:t>
            </a:r>
          </a:p>
          <a:p>
            <a:pPr>
              <a:spcAft>
                <a:spcPts val="300"/>
              </a:spcAft>
            </a:pPr>
            <a:r>
              <a:rPr lang="en-US" sz="1200" dirty="0"/>
              <a:t>When eradication is not fully possible, we work to contain the populations of each target species</a:t>
            </a:r>
          </a:p>
          <a:p>
            <a:pPr>
              <a:spcAft>
                <a:spcPts val="300"/>
              </a:spcAft>
            </a:pPr>
            <a:endParaRPr lang="en-US" sz="1200" dirty="0"/>
          </a:p>
          <a:p>
            <a:pPr marL="285750" indent="-285750">
              <a:spcAft>
                <a:spcPts val="300"/>
              </a:spcAft>
              <a:buFont typeface="Arial" panose="020B0604020202020204" pitchFamily="34" charset="0"/>
              <a:buChar char="•"/>
            </a:pPr>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124200"/>
            <a:ext cx="1673849" cy="140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22" y="385783"/>
            <a:ext cx="1304657" cy="1737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331" y="914400"/>
            <a:ext cx="1304657" cy="1524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566" y="3497201"/>
            <a:ext cx="1487553" cy="1670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723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6237"/>
            <a:ext cx="8229600" cy="840919"/>
          </a:xfrm>
        </p:spPr>
        <p:txBody>
          <a:bodyPr/>
          <a:lstStyle/>
          <a:p>
            <a:r>
              <a:rPr lang="en-US" sz="3200" dirty="0" smtClean="0"/>
              <a:t>How do species get in the “wrong” place?</a:t>
            </a:r>
            <a:r>
              <a:rPr lang="en-US" dirty="0"/>
              <a:t/>
            </a:r>
            <a:br>
              <a:rPr lang="en-US" dirty="0"/>
            </a:br>
            <a:endParaRPr lang="en-US" dirty="0"/>
          </a:p>
        </p:txBody>
      </p:sp>
      <p:sp>
        <p:nvSpPr>
          <p:cNvPr id="3" name="Content Placeholder 2"/>
          <p:cNvSpPr>
            <a:spLocks noGrp="1"/>
          </p:cNvSpPr>
          <p:nvPr>
            <p:ph idx="1"/>
          </p:nvPr>
        </p:nvSpPr>
        <p:spPr>
          <a:xfrm>
            <a:off x="457200" y="1752600"/>
            <a:ext cx="8229600" cy="4373563"/>
          </a:xfrm>
        </p:spPr>
        <p:txBody>
          <a:bodyPr/>
          <a:lstStyle/>
          <a:p>
            <a:pPr marL="0" indent="0">
              <a:buNone/>
            </a:pPr>
            <a:r>
              <a:rPr lang="en-US" sz="2800" dirty="0" smtClean="0"/>
              <a:t>Unintentional Introduction</a:t>
            </a:r>
          </a:p>
          <a:p>
            <a:r>
              <a:rPr lang="en-US" sz="1800" b="1" dirty="0" smtClean="0">
                <a:latin typeface="+mj-lt"/>
              </a:rPr>
              <a:t>Cultivation &amp; Landscaping</a:t>
            </a:r>
            <a:r>
              <a:rPr lang="en-US" sz="1800" dirty="0">
                <a:latin typeface="+mj-lt"/>
              </a:rPr>
              <a:t>	</a:t>
            </a:r>
          </a:p>
          <a:p>
            <a:pPr lvl="1"/>
            <a:r>
              <a:rPr lang="en-US" sz="1800" dirty="0">
                <a:latin typeface="+mj-lt"/>
              </a:rPr>
              <a:t>g</a:t>
            </a:r>
            <a:r>
              <a:rPr lang="en-US" sz="1800" dirty="0" smtClean="0">
                <a:latin typeface="+mj-lt"/>
              </a:rPr>
              <a:t>arlic </a:t>
            </a:r>
            <a:r>
              <a:rPr lang="en-US" sz="1800" dirty="0">
                <a:latin typeface="+mj-lt"/>
              </a:rPr>
              <a:t>mustard, </a:t>
            </a:r>
            <a:r>
              <a:rPr lang="en-US" sz="1800" dirty="0" smtClean="0">
                <a:latin typeface="+mj-lt"/>
              </a:rPr>
              <a:t>buckthorn</a:t>
            </a:r>
          </a:p>
          <a:p>
            <a:r>
              <a:rPr lang="en-US" sz="1800" b="1" dirty="0" smtClean="0">
                <a:latin typeface="+mj-lt"/>
              </a:rPr>
              <a:t>Nursery Stock</a:t>
            </a:r>
          </a:p>
          <a:p>
            <a:pPr lvl="1"/>
            <a:r>
              <a:rPr lang="en-US" sz="1800" dirty="0" err="1">
                <a:latin typeface="+mj-lt"/>
              </a:rPr>
              <a:t>w</a:t>
            </a:r>
            <a:r>
              <a:rPr lang="en-US" sz="1800" dirty="0" err="1" smtClean="0">
                <a:latin typeface="+mj-lt"/>
              </a:rPr>
              <a:t>ooley</a:t>
            </a:r>
            <a:r>
              <a:rPr lang="en-US" sz="1800" dirty="0" smtClean="0">
                <a:latin typeface="+mj-lt"/>
              </a:rPr>
              <a:t> </a:t>
            </a:r>
            <a:r>
              <a:rPr lang="en-US" sz="1800" dirty="0" err="1" smtClean="0">
                <a:latin typeface="+mj-lt"/>
              </a:rPr>
              <a:t>adelgid</a:t>
            </a:r>
            <a:r>
              <a:rPr lang="en-US" sz="1800" dirty="0" smtClean="0">
                <a:latin typeface="+mj-lt"/>
              </a:rPr>
              <a:t>, chestnut </a:t>
            </a:r>
            <a:r>
              <a:rPr lang="en-US" sz="1800" dirty="0">
                <a:latin typeface="+mj-lt"/>
              </a:rPr>
              <a:t>blight</a:t>
            </a:r>
          </a:p>
          <a:p>
            <a:r>
              <a:rPr lang="en-US" sz="1800" b="1" dirty="0" smtClean="0">
                <a:latin typeface="+mj-lt"/>
              </a:rPr>
              <a:t>Ship Ballast</a:t>
            </a:r>
          </a:p>
          <a:p>
            <a:pPr lvl="1"/>
            <a:r>
              <a:rPr lang="en-US" sz="1800" dirty="0" smtClean="0">
                <a:latin typeface="+mj-lt"/>
              </a:rPr>
              <a:t>zebra </a:t>
            </a:r>
            <a:r>
              <a:rPr lang="en-US" sz="1800" dirty="0">
                <a:latin typeface="+mj-lt"/>
              </a:rPr>
              <a:t>mussel, round </a:t>
            </a:r>
            <a:r>
              <a:rPr lang="en-US" sz="1800" dirty="0" smtClean="0">
                <a:latin typeface="+mj-lt"/>
              </a:rPr>
              <a:t>goby</a:t>
            </a:r>
          </a:p>
          <a:p>
            <a:r>
              <a:rPr lang="en-US" sz="1800" b="1" dirty="0" smtClean="0">
                <a:latin typeface="+mj-lt"/>
              </a:rPr>
              <a:t>Boats, Planes, Trucks &amp; Trains</a:t>
            </a:r>
          </a:p>
          <a:p>
            <a:pPr lvl="1"/>
            <a:r>
              <a:rPr lang="en-US" sz="1800" dirty="0">
                <a:latin typeface="+mj-lt"/>
              </a:rPr>
              <a:t>b</a:t>
            </a:r>
            <a:r>
              <a:rPr lang="en-US" sz="1800" dirty="0" smtClean="0">
                <a:latin typeface="+mj-lt"/>
              </a:rPr>
              <a:t>rown </a:t>
            </a:r>
            <a:r>
              <a:rPr lang="en-US" sz="1800" dirty="0">
                <a:latin typeface="+mj-lt"/>
              </a:rPr>
              <a:t>t</a:t>
            </a:r>
            <a:r>
              <a:rPr lang="en-US" sz="1800" dirty="0" smtClean="0">
                <a:latin typeface="+mj-lt"/>
              </a:rPr>
              <a:t>ree </a:t>
            </a:r>
            <a:r>
              <a:rPr lang="en-US" sz="1800" dirty="0">
                <a:latin typeface="+mj-lt"/>
              </a:rPr>
              <a:t>s</a:t>
            </a:r>
            <a:r>
              <a:rPr lang="en-US" sz="1800" dirty="0" smtClean="0">
                <a:latin typeface="+mj-lt"/>
              </a:rPr>
              <a:t>nake</a:t>
            </a:r>
            <a:r>
              <a:rPr lang="en-US" sz="1800" dirty="0">
                <a:latin typeface="+mj-lt"/>
              </a:rPr>
              <a:t>, Eurasian water </a:t>
            </a:r>
            <a:r>
              <a:rPr lang="en-US" sz="1800" dirty="0" smtClean="0">
                <a:latin typeface="+mj-lt"/>
              </a:rPr>
              <a:t>milfoil</a:t>
            </a:r>
          </a:p>
          <a:p>
            <a:r>
              <a:rPr lang="en-US" sz="1800" b="1" dirty="0" smtClean="0">
                <a:latin typeface="+mj-lt"/>
              </a:rPr>
              <a:t>Packing &amp; Shipping Materials</a:t>
            </a:r>
          </a:p>
          <a:p>
            <a:pPr lvl="1"/>
            <a:r>
              <a:rPr lang="en-US" sz="1800" dirty="0">
                <a:latin typeface="+mj-lt"/>
              </a:rPr>
              <a:t>Japanese </a:t>
            </a:r>
            <a:r>
              <a:rPr lang="en-US" sz="1800" dirty="0" err="1" smtClean="0">
                <a:latin typeface="+mj-lt"/>
              </a:rPr>
              <a:t>stiltgrass</a:t>
            </a:r>
            <a:r>
              <a:rPr lang="en-US" sz="1800" dirty="0" smtClean="0">
                <a:latin typeface="+mj-lt"/>
              </a:rPr>
              <a:t>, Asian long-horned beetle</a:t>
            </a:r>
          </a:p>
          <a:p>
            <a:endParaRPr lang="en-US" sz="2400" dirty="0"/>
          </a:p>
          <a:p>
            <a:endParaRPr lang="en-US" sz="2400" dirty="0"/>
          </a:p>
          <a:p>
            <a:endParaRPr lang="en-US" sz="2200" dirty="0" smtClean="0"/>
          </a:p>
          <a:p>
            <a:pPr lvl="1"/>
            <a:endParaRPr lang="en-US" dirty="0" smtClean="0"/>
          </a:p>
          <a:p>
            <a:pPr marL="457200" lvl="1" indent="0">
              <a:buNone/>
            </a:pPr>
            <a:endParaRPr lang="en-US" dirty="0"/>
          </a:p>
          <a:p>
            <a:pPr marL="0" indent="0">
              <a:buNone/>
            </a:pPr>
            <a:endParaRPr lang="en-US" dirty="0"/>
          </a:p>
        </p:txBody>
      </p:sp>
      <p:pic>
        <p:nvPicPr>
          <p:cNvPr id="7" name="Picture 6"/>
          <p:cNvPicPr>
            <a:picLocks noChangeAspect="1"/>
          </p:cNvPicPr>
          <p:nvPr/>
        </p:nvPicPr>
        <p:blipFill>
          <a:blip r:embed="rId2"/>
          <a:stretch>
            <a:fillRect/>
          </a:stretch>
        </p:blipFill>
        <p:spPr>
          <a:xfrm>
            <a:off x="4953000" y="1371600"/>
            <a:ext cx="3862291" cy="2892990"/>
          </a:xfrm>
          <a:prstGeom prst="rect">
            <a:avLst/>
          </a:prstGeom>
        </p:spPr>
      </p:pic>
    </p:spTree>
    <p:extLst>
      <p:ext uri="{BB962C8B-B14F-4D97-AF65-F5344CB8AC3E}">
        <p14:creationId xmlns:p14="http://schemas.microsoft.com/office/powerpoint/2010/main" val="2492643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750"/>
                                        <p:tgtEl>
                                          <p:spTgt spid="3">
                                            <p:txEl>
                                              <p:pRg st="7" end="7"/>
                                            </p:txEl>
                                          </p:spTgt>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750"/>
                                        <p:tgtEl>
                                          <p:spTgt spid="3">
                                            <p:txEl>
                                              <p:pRg st="8" end="8"/>
                                            </p:txEl>
                                          </p:spTgt>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750"/>
                                        <p:tgtEl>
                                          <p:spTgt spid="3">
                                            <p:txEl>
                                              <p:pRg st="9" end="9"/>
                                            </p:txEl>
                                          </p:spTgt>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7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9066</TotalTime>
  <Words>3009</Words>
  <Application>Microsoft Office PowerPoint</Application>
  <PresentationFormat>On-screen Show (4:3)</PresentationFormat>
  <Paragraphs>509</Paragraphs>
  <Slides>37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Aharoni</vt:lpstr>
      <vt:lpstr>Algerian</vt:lpstr>
      <vt:lpstr>Arial</vt:lpstr>
      <vt:lpstr>Arial Black</vt:lpstr>
      <vt:lpstr>Calibri</vt:lpstr>
      <vt:lpstr>Wingdings</vt:lpstr>
      <vt:lpstr>Office Theme</vt:lpstr>
      <vt:lpstr>PowerPoint Presentation</vt:lpstr>
      <vt:lpstr>PowerPoint Presentation</vt:lpstr>
      <vt:lpstr>What are we protecting?</vt:lpstr>
      <vt:lpstr>PowerPoint Presentation</vt:lpstr>
      <vt:lpstr>PowerPoint Presentation</vt:lpstr>
      <vt:lpstr> </vt:lpstr>
      <vt:lpstr>PowerPoint Presentation</vt:lpstr>
      <vt:lpstr>PowerPoint Presentation</vt:lpstr>
      <vt:lpstr>How do species get in the “wrong” place? </vt:lpstr>
      <vt:lpstr>How do species get in the “wrong” place? </vt:lpstr>
      <vt:lpstr>How do species get in the “wrong” place?  The Climate Change Connection </vt:lpstr>
      <vt:lpstr>PowerPoint Presentation</vt:lpstr>
      <vt:lpstr>PowerPoint Presentation</vt:lpstr>
      <vt:lpstr>PowerPoint Presentation</vt:lpstr>
      <vt:lpstr>Species on the Move</vt:lpstr>
      <vt:lpstr>Species on the Move</vt:lpstr>
      <vt:lpstr>PowerPoint Presentation</vt:lpstr>
      <vt:lpstr>PowerPoint Presentation</vt:lpstr>
      <vt:lpstr>PowerPoint Presentation</vt:lpstr>
      <vt:lpstr>PowerPoint Presentation</vt:lpstr>
      <vt:lpstr>PowerPoint Presentation</vt:lpstr>
      <vt:lpstr>Climate change is underway… and to some extent, no matter what actions we take as a global community, its continued progress is guaranteed</vt:lpstr>
      <vt:lpstr>PowerPoint Presentation</vt:lpstr>
      <vt:lpstr>IPC Connect New Jersey web app</vt:lpstr>
      <vt:lpstr>PowerPoint Presentation</vt:lpstr>
      <vt:lpstr>PowerPoint Presentation</vt:lpstr>
      <vt:lpstr>PowerPoint Presentation</vt:lpstr>
      <vt:lpstr>Water hyacinth (Eichhornia  crassipes)</vt:lpstr>
      <vt:lpstr>PowerPoint Presentation</vt:lpstr>
      <vt:lpstr>PowerPoint Presentation</vt:lpstr>
      <vt:lpstr>Japanese Clematis (Clematis terniflora)</vt:lpstr>
      <vt:lpstr>PowerPoint Presentation</vt:lpstr>
      <vt:lpstr>Yellow iris (Iris pseudoacorus)</vt:lpstr>
      <vt:lpstr>PowerPoint Presentation</vt:lpstr>
      <vt:lpstr>PowerPoint Presentation</vt:lpstr>
      <vt:lpstr>PowerPoint Presentation</vt:lpstr>
      <vt:lpstr>PowerPoint Presentation</vt:lpstr>
    </vt:vector>
  </TitlesOfParts>
  <Company>Human Being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Jersey Invasive Species Strike Team</dc:title>
  <dc:creator>Melissa Almendinger</dc:creator>
  <cp:lastModifiedBy>user</cp:lastModifiedBy>
  <cp:revision>518</cp:revision>
  <cp:lastPrinted>2013-06-26T18:54:02Z</cp:lastPrinted>
  <dcterms:modified xsi:type="dcterms:W3CDTF">2014-10-29T18:30:45Z</dcterms:modified>
</cp:coreProperties>
</file>