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dirty="0"/>
              <a:t>Chris Doyle, CLM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737911"/>
            <a:ext cx="10112927" cy="32768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Adaptive Monitoring </a:t>
            </a:r>
            <a:br>
              <a:rPr lang="en-US" dirty="0"/>
            </a:br>
            <a:r>
              <a:rPr lang="en-US" dirty="0"/>
              <a:t>of Aquatic Plants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D2B37-02D5-E000-8728-946984CF9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5" y="5977573"/>
            <a:ext cx="1044993" cy="73149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472FB36E-EAB5-A239-DD86-28CB58517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13889" r="15971" b="9259"/>
          <a:stretch>
            <a:fillRect/>
          </a:stretch>
        </p:blipFill>
        <p:spPr bwMode="auto">
          <a:xfrm>
            <a:off x="4193354" y="3701111"/>
            <a:ext cx="3402619" cy="271481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9439-AB4B-0E78-FC1A-9C49C0FB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Aquatic Plant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012A-888F-4935-5B2D-08BA49E9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94814"/>
            <a:ext cx="10233800" cy="4351338"/>
          </a:xfrm>
        </p:spPr>
        <p:txBody>
          <a:bodyPr/>
          <a:lstStyle/>
          <a:p>
            <a:r>
              <a:rPr lang="en-US" dirty="0"/>
              <a:t>Sponsored by the Northeast Aquatic Plant Management Society</a:t>
            </a:r>
          </a:p>
          <a:p>
            <a:r>
              <a:rPr lang="en-US" dirty="0"/>
              <a:t>September 13-15, 2022</a:t>
            </a:r>
          </a:p>
          <a:p>
            <a:r>
              <a:rPr lang="en-US" dirty="0"/>
              <a:t>Taconic Outdoor Education Center, Cold Spring, NY</a:t>
            </a:r>
          </a:p>
          <a:p>
            <a:r>
              <a:rPr lang="en-US" dirty="0"/>
              <a:t>51 registered attendees from 6 states</a:t>
            </a:r>
          </a:p>
          <a:p>
            <a:r>
              <a:rPr lang="en-US" dirty="0"/>
              <a:t>Classroom Instruction and Field Trips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https://youtu.be/H0qpPaXPZYI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D9D69-81ED-7236-0DC6-819C375BB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7" y="5946152"/>
            <a:ext cx="1044993" cy="731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49034-B0C1-0A6E-B77E-496F3F6C3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0" t="29660" r="5470" b="22931"/>
          <a:stretch/>
        </p:blipFill>
        <p:spPr>
          <a:xfrm>
            <a:off x="7480642" y="3933928"/>
            <a:ext cx="4154958" cy="2324982"/>
          </a:xfrm>
          <a:prstGeom prst="rect">
            <a:avLst/>
          </a:prstGeom>
        </p:spPr>
      </p:pic>
      <p:pic>
        <p:nvPicPr>
          <p:cNvPr id="6" name="Picture 2" descr="Northeast Aquatic Plant Management Society | NEAPMS">
            <a:extLst>
              <a:ext uri="{FF2B5EF4-FFF2-40B4-BE49-F238E27FC236}">
                <a16:creationId xmlns:a16="http://schemas.microsoft.com/office/drawing/2014/main" id="{58D258D9-8F67-38CF-F3FF-7105A3A6F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08" y="227297"/>
            <a:ext cx="2062992" cy="9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0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 close image of waves">
            <a:extLst>
              <a:ext uri="{FF2B5EF4-FFF2-40B4-BE49-F238E27FC236}">
                <a16:creationId xmlns:a16="http://schemas.microsoft.com/office/drawing/2014/main" id="{692B3DD6-F115-484E-A49B-A9F70B6E8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2E85E-DDC7-4684-AF8D-342EF677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Adaptive Management?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8A98EE-7E1B-CBD6-CA00-B84E270D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892737"/>
            <a:ext cx="4250423" cy="3702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structured process of learning by doing, and adapting based on what's learned (Walters and </a:t>
            </a:r>
            <a:r>
              <a:rPr lang="en-US" dirty="0" err="1"/>
              <a:t>Holling</a:t>
            </a:r>
            <a:r>
              <a:rPr lang="en-US" dirty="0"/>
              <a:t>, 1990).</a:t>
            </a:r>
          </a:p>
          <a:p>
            <a:r>
              <a:rPr lang="en-US" dirty="0"/>
              <a:t>Often employed when managing natural resources</a:t>
            </a:r>
          </a:p>
          <a:p>
            <a:r>
              <a:rPr lang="en-US" dirty="0"/>
              <a:t>The Process can be applied to Monitoring Programs of a Management Plan.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2B2F-01AB-05CF-04FC-739B8284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737" y="1690688"/>
            <a:ext cx="6177812" cy="4644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559C21-796E-AE09-9DB3-08CCEB4AB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64" y="5969796"/>
            <a:ext cx="1044993" cy="7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5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97DC-66A0-8965-8F76-E700A4D6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235"/>
            <a:ext cx="10515600" cy="1325563"/>
          </a:xfrm>
        </p:spPr>
        <p:txBody>
          <a:bodyPr/>
          <a:lstStyle/>
          <a:p>
            <a:r>
              <a:rPr lang="en-US" dirty="0"/>
              <a:t>When to Apply Adaptive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22AD-65EA-0D88-2021-41E611C5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91" y="1659791"/>
            <a:ext cx="608734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Data Collection</a:t>
            </a:r>
          </a:p>
          <a:p>
            <a:pPr lvl="1"/>
            <a:r>
              <a:rPr lang="en-US" dirty="0"/>
              <a:t>Example: Hydrilla Tuber Monitoring</a:t>
            </a:r>
          </a:p>
          <a:p>
            <a:r>
              <a:rPr lang="en-US" b="1" dirty="0"/>
              <a:t>Environment</a:t>
            </a:r>
          </a:p>
          <a:p>
            <a:pPr lvl="1"/>
            <a:r>
              <a:rPr lang="en-US" b="1" dirty="0"/>
              <a:t>PIMS Surveys in canals and rivers</a:t>
            </a:r>
          </a:p>
          <a:p>
            <a:pPr lvl="1"/>
            <a:r>
              <a:rPr lang="en-US" b="1" dirty="0"/>
              <a:t>Littoral zone definition</a:t>
            </a:r>
          </a:p>
          <a:p>
            <a:r>
              <a:rPr lang="en-US" b="1" dirty="0"/>
              <a:t>Changing Conditions</a:t>
            </a:r>
          </a:p>
          <a:p>
            <a:pPr lvl="1"/>
            <a:r>
              <a:rPr lang="en-US" dirty="0"/>
              <a:t>Often the result of the Management Plan</a:t>
            </a:r>
          </a:p>
          <a:p>
            <a:pPr lvl="1"/>
            <a:r>
              <a:rPr lang="en-US" dirty="0"/>
              <a:t>Example: Shifting plant community to early season growing species</a:t>
            </a:r>
          </a:p>
          <a:p>
            <a:r>
              <a:rPr lang="en-US" b="1" dirty="0"/>
              <a:t>Budget Changes</a:t>
            </a:r>
          </a:p>
          <a:p>
            <a:pPr lvl="1"/>
            <a:r>
              <a:rPr lang="en-US" dirty="0"/>
              <a:t>Try to add to a program</a:t>
            </a:r>
          </a:p>
          <a:p>
            <a:pPr lvl="1"/>
            <a:r>
              <a:rPr lang="en-US" dirty="0"/>
              <a:t>If you need to take away, do it strategically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DAF9C-1A0E-21A6-1D9E-EBB8B787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7" y="6011129"/>
            <a:ext cx="1044993" cy="731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07396-53C0-18BB-E6CF-E36F543D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33" y="1756890"/>
            <a:ext cx="5715336" cy="42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7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7192-0A4C-C7D9-7F11-E92F7BAB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Removal of Collection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E4126-D6C3-358D-47EB-E1D041D5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0" y="6032910"/>
            <a:ext cx="1048603" cy="73158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E94DF7-522D-1A0B-F6E1-5C1B1C2C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14485"/>
              </p:ext>
            </p:extLst>
          </p:nvPr>
        </p:nvGraphicFramePr>
        <p:xfrm>
          <a:off x="5989738" y="2332139"/>
          <a:ext cx="4597168" cy="36156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9292">
                  <a:extLst>
                    <a:ext uri="{9D8B030D-6E8A-4147-A177-3AD203B41FA5}">
                      <a16:colId xmlns:a16="http://schemas.microsoft.com/office/drawing/2014/main" val="2617173117"/>
                    </a:ext>
                  </a:extLst>
                </a:gridCol>
                <a:gridCol w="1149292">
                  <a:extLst>
                    <a:ext uri="{9D8B030D-6E8A-4147-A177-3AD203B41FA5}">
                      <a16:colId xmlns:a16="http://schemas.microsoft.com/office/drawing/2014/main" val="964522125"/>
                    </a:ext>
                  </a:extLst>
                </a:gridCol>
                <a:gridCol w="1149292">
                  <a:extLst>
                    <a:ext uri="{9D8B030D-6E8A-4147-A177-3AD203B41FA5}">
                      <a16:colId xmlns:a16="http://schemas.microsoft.com/office/drawing/2014/main" val="3516712030"/>
                    </a:ext>
                  </a:extLst>
                </a:gridCol>
                <a:gridCol w="1149292">
                  <a:extLst>
                    <a:ext uri="{9D8B030D-6E8A-4147-A177-3AD203B41FA5}">
                      <a16:colId xmlns:a16="http://schemas.microsoft.com/office/drawing/2014/main" val="2698743007"/>
                    </a:ext>
                  </a:extLst>
                </a:gridCol>
              </a:tblGrid>
              <a:tr h="903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160400"/>
                  </a:ext>
                </a:extLst>
              </a:tr>
              <a:tr h="903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817244"/>
                  </a:ext>
                </a:extLst>
              </a:tr>
              <a:tr h="9039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246636"/>
                  </a:ext>
                </a:extLst>
              </a:tr>
              <a:tr h="9039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5005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F6EA321-03F6-011C-6720-FF09CB941AC6}"/>
              </a:ext>
            </a:extLst>
          </p:cNvPr>
          <p:cNvSpPr/>
          <p:nvPr/>
        </p:nvSpPr>
        <p:spPr>
          <a:xfrm>
            <a:off x="5905848" y="2244054"/>
            <a:ext cx="167779" cy="17616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B5436-E12E-22C4-BBB8-81B234797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22" y="2244054"/>
            <a:ext cx="176799" cy="188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8D632-C8CA-43F8-7A4A-BC47D9FB0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997" y="2244054"/>
            <a:ext cx="176799" cy="188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68344-7302-A2BD-E8CF-EA96260D0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99" y="3155118"/>
            <a:ext cx="176799" cy="1889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7C8065-94ED-F348-F446-75C11DFF4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130" y="3138708"/>
            <a:ext cx="176799" cy="188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210B4-D845-AC6E-D1C3-FB2A9767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645" y="4038600"/>
            <a:ext cx="176799" cy="188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5CB1FB-ABF7-B4E5-52E0-BCB3EC771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00" y="4045471"/>
            <a:ext cx="176799" cy="188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069A7-6C5C-C669-D51C-D3AA76E3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972" y="4038600"/>
            <a:ext cx="176799" cy="188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04A55F-0C76-2EDB-2085-0C1B98B9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081" y="4038600"/>
            <a:ext cx="176799" cy="1889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01B51-54B8-982B-8FDA-A239286F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21" y="5828941"/>
            <a:ext cx="176799" cy="1889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3B13F9-3DED-3A04-A069-B41A77E7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136" y="5835003"/>
            <a:ext cx="176799" cy="188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22E31D-74D0-A88E-DC92-4259EE53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42" y="4926842"/>
            <a:ext cx="176799" cy="1889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358882-1C17-160E-BD67-1F1FD074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24" y="4956075"/>
            <a:ext cx="176799" cy="1889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59455F-B8B7-970A-6976-5328F0DD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097" y="5826792"/>
            <a:ext cx="176799" cy="188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6E4E0-8A55-A762-FF86-4FC7EE79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25" y="2231231"/>
            <a:ext cx="176799" cy="188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EF0C1-44C3-1D71-54D0-8F51AEF1F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18" y="2244054"/>
            <a:ext cx="176799" cy="188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7B832-087D-FD5A-6D42-AA2B4BEC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828" y="3155118"/>
            <a:ext cx="176799" cy="1889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04A294-6B38-2BA0-6686-E88F5F29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384" y="3145699"/>
            <a:ext cx="176799" cy="188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132DAF-E909-8151-70D6-2A3C637C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097" y="3155118"/>
            <a:ext cx="176799" cy="188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58453E-D25E-7171-DBB7-9DEE075D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214" y="4038600"/>
            <a:ext cx="176799" cy="188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FCF3EB-562C-5EEF-EFA9-60655CB9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399" y="5828941"/>
            <a:ext cx="176799" cy="1889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D07D2F-E273-52CA-3BD1-8D68B565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799" y="4922082"/>
            <a:ext cx="176799" cy="1889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EE7D1A-1FC3-1A4D-8FAA-765AE9CD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893" y="4943492"/>
            <a:ext cx="176799" cy="1889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5E5FE3-5C2F-B89E-19DB-DDEFF12A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48" y="4940139"/>
            <a:ext cx="176799" cy="1889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F108C6-3C99-1684-DA62-6D07B842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214" y="5793872"/>
            <a:ext cx="176799" cy="1889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9A399AF-38F3-530A-EBDC-373872FFDB4D}"/>
              </a:ext>
            </a:extLst>
          </p:cNvPr>
          <p:cNvSpPr txBox="1"/>
          <p:nvPr/>
        </p:nvSpPr>
        <p:spPr>
          <a:xfrm>
            <a:off x="756138" y="2195242"/>
            <a:ext cx="4381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Initial Monitoring Program: </a:t>
            </a:r>
            <a:r>
              <a:rPr lang="en-US" sz="2400" dirty="0"/>
              <a:t>25 Collection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Revised Monitoring Program: </a:t>
            </a:r>
            <a:r>
              <a:rPr lang="en-US" sz="2400" dirty="0"/>
              <a:t>13 Collection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Less effort = Less $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Still can compare ~50% of the data points</a:t>
            </a:r>
          </a:p>
        </p:txBody>
      </p:sp>
    </p:spTree>
    <p:extLst>
      <p:ext uri="{BB962C8B-B14F-4D97-AF65-F5344CB8AC3E}">
        <p14:creationId xmlns:p14="http://schemas.microsoft.com/office/powerpoint/2010/main" val="20827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131-5B35-41BA-49B8-9A3BD02B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B287-F624-9C8E-88D7-65F11587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Challenge when developing a 3 or 5 year Management Plan</a:t>
            </a:r>
          </a:p>
          <a:p>
            <a:r>
              <a:rPr lang="en-US" dirty="0"/>
              <a:t>RFPs are often “Low Bid”</a:t>
            </a:r>
          </a:p>
          <a:p>
            <a:r>
              <a:rPr lang="en-US" b="1" dirty="0"/>
              <a:t>Make Sure Adaptive Monitoring is part your Management Plan</a:t>
            </a:r>
          </a:p>
          <a:p>
            <a:pPr lvl="1"/>
            <a:r>
              <a:rPr lang="en-US" dirty="0"/>
              <a:t>Don’t Back Yourself into a Corner</a:t>
            </a:r>
          </a:p>
          <a:p>
            <a:pPr lvl="1"/>
            <a:r>
              <a:rPr lang="en-US" dirty="0"/>
              <a:t>“Living” Plan-review each year and revise as needed</a:t>
            </a:r>
          </a:p>
          <a:p>
            <a:r>
              <a:rPr lang="en-US" b="1" dirty="0"/>
              <a:t>Create a Budget Buffer</a:t>
            </a:r>
          </a:p>
          <a:p>
            <a:pPr lvl="1"/>
            <a:r>
              <a:rPr lang="en-US" dirty="0"/>
              <a:t>Specific to Monitoring Plan</a:t>
            </a:r>
          </a:p>
          <a:p>
            <a:pPr lvl="1"/>
            <a:r>
              <a:rPr lang="en-US" dirty="0"/>
              <a:t>Use the Budget Wisely</a:t>
            </a:r>
          </a:p>
          <a:p>
            <a:pPr lvl="1"/>
            <a:r>
              <a:rPr lang="en-US" dirty="0"/>
              <a:t>Don’t be afraid to make changes</a:t>
            </a:r>
          </a:p>
          <a:p>
            <a:pPr lvl="2"/>
            <a:r>
              <a:rPr lang="en-US" dirty="0"/>
              <a:t>But make sure they are scientifically based changes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A8B37-11D4-B279-0C08-B3FDB69E8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0" y="6032910"/>
            <a:ext cx="1048603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E322CB-B340-D029-5FE7-3462B2833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307" y="3597441"/>
            <a:ext cx="2381600" cy="24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8465-F1C3-6E38-6BD3-7E9B3819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B406-AD0D-AFB4-C7C1-0C832B73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77" y="2654472"/>
            <a:ext cx="5140123" cy="19286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Chris Doyle, CLM</a:t>
            </a:r>
          </a:p>
          <a:p>
            <a:pPr marL="0" indent="0">
              <a:buNone/>
            </a:pPr>
            <a:r>
              <a:rPr lang="en-US" dirty="0"/>
              <a:t>Naiad Consultants</a:t>
            </a:r>
          </a:p>
          <a:p>
            <a:pPr marL="0" indent="0">
              <a:buNone/>
            </a:pPr>
            <a:r>
              <a:rPr lang="en-US" dirty="0"/>
              <a:t>naiadconsultants@gmail.com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08B57-CAFE-97FF-037C-5C03160B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0" y="6032910"/>
            <a:ext cx="1048603" cy="731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C97D21-D82A-C57B-D238-4579775F8AEE}"/>
              </a:ext>
            </a:extLst>
          </p:cNvPr>
          <p:cNvSpPr txBox="1"/>
          <p:nvPr/>
        </p:nvSpPr>
        <p:spPr>
          <a:xfrm>
            <a:off x="6532685" y="3429000"/>
            <a:ext cx="49881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tx1">
                    <a:lumMod val="85000"/>
                  </a:schemeClr>
                </a:solidFill>
                <a:effectLst/>
                <a:latin typeface="Poppins" panose="020B0502040204020203" pitchFamily="2" charset="0"/>
              </a:rPr>
              <a:t>The Northeast Aquatic Plant Management Society (NEAPMS) is a diverse group of professionals dedicated to understanding the unique needs of aquatic plant management in the Northeast and communicating that knowledge to both the public and private sectors.</a:t>
            </a:r>
          </a:p>
          <a:p>
            <a:pPr algn="ctr"/>
            <a:r>
              <a:rPr lang="en-US" b="1" dirty="0"/>
              <a:t>For more Information: https://www.neapms.org/</a:t>
            </a:r>
          </a:p>
        </p:txBody>
      </p:sp>
      <p:pic>
        <p:nvPicPr>
          <p:cNvPr id="3074" name="Picture 2" descr="Northeast Aquatic Plant Management Society | NEAPMS">
            <a:extLst>
              <a:ext uri="{FF2B5EF4-FFF2-40B4-BE49-F238E27FC236}">
                <a16:creationId xmlns:a16="http://schemas.microsoft.com/office/drawing/2014/main" id="{609BFEB2-D25E-4E4D-8D30-897506AE8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49" y="1027906"/>
            <a:ext cx="3651703" cy="16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4832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89</TotalTime>
  <Words>327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Poppins</vt:lpstr>
      <vt:lpstr>Depth</vt:lpstr>
      <vt:lpstr>Adaptive Monitoring  of Aquatic Plants</vt:lpstr>
      <vt:lpstr>Aquatic Plant Camp</vt:lpstr>
      <vt:lpstr>What is Adaptive Management?</vt:lpstr>
      <vt:lpstr>When to Apply Adaptive Monitoring</vt:lpstr>
      <vt:lpstr>Strategic Removal of Collection Stations</vt:lpstr>
      <vt:lpstr>Project Planning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Monitoring  of Aquatic Plants</dc:title>
  <dc:creator>Chris Doyle</dc:creator>
  <cp:lastModifiedBy>Chris Doyle</cp:lastModifiedBy>
  <cp:revision>2</cp:revision>
  <dcterms:created xsi:type="dcterms:W3CDTF">2022-10-03T14:26:09Z</dcterms:created>
  <dcterms:modified xsi:type="dcterms:W3CDTF">2022-10-04T14:03:46Z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